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8"/>
  </p:notesMasterIdLst>
  <p:handoutMasterIdLst>
    <p:handoutMasterId r:id="rId89"/>
  </p:handoutMasterIdLst>
  <p:sldIdLst>
    <p:sldId id="304" r:id="rId2"/>
    <p:sldId id="704" r:id="rId3"/>
    <p:sldId id="308" r:id="rId4"/>
    <p:sldId id="301" r:id="rId5"/>
    <p:sldId id="706" r:id="rId6"/>
    <p:sldId id="9961" r:id="rId7"/>
    <p:sldId id="9962" r:id="rId8"/>
    <p:sldId id="708" r:id="rId9"/>
    <p:sldId id="709" r:id="rId10"/>
    <p:sldId id="710" r:id="rId11"/>
    <p:sldId id="711" r:id="rId12"/>
    <p:sldId id="712" r:id="rId13"/>
    <p:sldId id="713" r:id="rId14"/>
    <p:sldId id="714" r:id="rId15"/>
    <p:sldId id="715" r:id="rId16"/>
    <p:sldId id="716" r:id="rId17"/>
    <p:sldId id="753" r:id="rId18"/>
    <p:sldId id="759" r:id="rId19"/>
    <p:sldId id="762" r:id="rId20"/>
    <p:sldId id="761" r:id="rId21"/>
    <p:sldId id="757" r:id="rId22"/>
    <p:sldId id="758" r:id="rId23"/>
    <p:sldId id="9963" r:id="rId24"/>
    <p:sldId id="718" r:id="rId25"/>
    <p:sldId id="719" r:id="rId26"/>
    <p:sldId id="720" r:id="rId27"/>
    <p:sldId id="721" r:id="rId28"/>
    <p:sldId id="9966" r:id="rId29"/>
    <p:sldId id="722" r:id="rId30"/>
    <p:sldId id="723" r:id="rId31"/>
    <p:sldId id="724" r:id="rId32"/>
    <p:sldId id="725" r:id="rId33"/>
    <p:sldId id="9968" r:id="rId34"/>
    <p:sldId id="768" r:id="rId35"/>
    <p:sldId id="769" r:id="rId36"/>
    <p:sldId id="9955" r:id="rId37"/>
    <p:sldId id="9957" r:id="rId38"/>
    <p:sldId id="9982" r:id="rId39"/>
    <p:sldId id="6060" r:id="rId40"/>
    <p:sldId id="6067" r:id="rId41"/>
    <p:sldId id="9969" r:id="rId42"/>
    <p:sldId id="9958" r:id="rId43"/>
    <p:sldId id="9970" r:id="rId44"/>
    <p:sldId id="2309" r:id="rId45"/>
    <p:sldId id="2310" r:id="rId46"/>
    <p:sldId id="2360" r:id="rId47"/>
    <p:sldId id="2331" r:id="rId48"/>
    <p:sldId id="2366" r:id="rId49"/>
    <p:sldId id="9971" r:id="rId50"/>
    <p:sldId id="773" r:id="rId51"/>
    <p:sldId id="9927" r:id="rId52"/>
    <p:sldId id="9972" r:id="rId53"/>
    <p:sldId id="728" r:id="rId54"/>
    <p:sldId id="9959" r:id="rId55"/>
    <p:sldId id="9960" r:id="rId56"/>
    <p:sldId id="777" r:id="rId57"/>
    <p:sldId id="738" r:id="rId58"/>
    <p:sldId id="9973" r:id="rId59"/>
    <p:sldId id="764" r:id="rId60"/>
    <p:sldId id="9974" r:id="rId61"/>
    <p:sldId id="742" r:id="rId62"/>
    <p:sldId id="743" r:id="rId63"/>
    <p:sldId id="744" r:id="rId64"/>
    <p:sldId id="9975" r:id="rId65"/>
    <p:sldId id="745" r:id="rId66"/>
    <p:sldId id="746" r:id="rId67"/>
    <p:sldId id="747" r:id="rId68"/>
    <p:sldId id="748" r:id="rId69"/>
    <p:sldId id="749" r:id="rId70"/>
    <p:sldId id="9976" r:id="rId71"/>
    <p:sldId id="750" r:id="rId72"/>
    <p:sldId id="9978" r:id="rId73"/>
    <p:sldId id="9979" r:id="rId74"/>
    <p:sldId id="784" r:id="rId75"/>
    <p:sldId id="785" r:id="rId76"/>
    <p:sldId id="9977" r:id="rId77"/>
    <p:sldId id="9980" r:id="rId78"/>
    <p:sldId id="527" r:id="rId79"/>
    <p:sldId id="632" r:id="rId80"/>
    <p:sldId id="6069" r:id="rId81"/>
    <p:sldId id="679" r:id="rId82"/>
    <p:sldId id="9981" r:id="rId83"/>
    <p:sldId id="6029" r:id="rId84"/>
    <p:sldId id="766" r:id="rId85"/>
    <p:sldId id="6031" r:id="rId86"/>
    <p:sldId id="6037" r:id="rId87"/>
  </p:sldIdLst>
  <p:sldSz cx="9144000" cy="5143500" type="screen16x9"/>
  <p:notesSz cx="6858000" cy="9144000"/>
  <p:custDataLst>
    <p:tags r:id="rId9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435CC8"/>
    <a:srgbClr val="FFC600"/>
    <a:srgbClr val="1F2B88"/>
    <a:srgbClr val="FFC000"/>
    <a:srgbClr val="242C52"/>
    <a:srgbClr val="6880B1"/>
    <a:srgbClr val="FFBB0A"/>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2900"/>
  </p:normalViewPr>
  <p:slideViewPr>
    <p:cSldViewPr snapToGrid="0" snapToObjects="1">
      <p:cViewPr varScale="1">
        <p:scale>
          <a:sx n="125" d="100"/>
          <a:sy n="125" d="100"/>
        </p:scale>
        <p:origin x="182" y="72"/>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2024/2/28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t>2024/2/28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cnblogs.com/gaochundong/p/software_quality_models.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cnblogs.com/gaochundong/p/software_quality_model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656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274638" y="406400"/>
            <a:ext cx="7407276"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274638" y="406400"/>
            <a:ext cx="7407276" cy="4167188"/>
          </a:xfrm>
          <a:ln/>
        </p:spPr>
      </p:sp>
      <p:sp>
        <p:nvSpPr>
          <p:cNvPr id="522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274638" y="406400"/>
            <a:ext cx="7407276" cy="4167188"/>
          </a:xfrm>
          <a:ln/>
        </p:spPr>
      </p:sp>
      <p:sp>
        <p:nvSpPr>
          <p:cNvPr id="532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274638" y="406400"/>
            <a:ext cx="7407276"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274638" y="406400"/>
            <a:ext cx="7407276" cy="4167188"/>
          </a:xfrm>
          <a:ln/>
        </p:spPr>
      </p:sp>
      <p:sp>
        <p:nvSpPr>
          <p:cNvPr id="5529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274638" y="406400"/>
            <a:ext cx="7407276" cy="4167188"/>
          </a:xfrm>
          <a:ln/>
        </p:spPr>
      </p:sp>
      <p:sp>
        <p:nvSpPr>
          <p:cNvPr id="563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274638" y="406400"/>
            <a:ext cx="7407276" cy="4167188"/>
          </a:xfrm>
          <a:ln/>
        </p:spPr>
      </p:sp>
      <p:sp>
        <p:nvSpPr>
          <p:cNvPr id="563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kern="1200" dirty="0">
                <a:solidFill>
                  <a:schemeClr val="tx1"/>
                </a:solidFill>
                <a:latin typeface="Arial" charset="0"/>
                <a:ea typeface="宋体" pitchFamily="2" charset="-122"/>
                <a:cs typeface="+mn-cs"/>
              </a:rPr>
              <a:t>一篇博客，整理了质量模型的演变：</a:t>
            </a:r>
            <a:r>
              <a:rPr lang="en-US" altLang="zh-CN" sz="1200" kern="1200" dirty="0">
                <a:solidFill>
                  <a:schemeClr val="tx1"/>
                </a:solidFill>
                <a:latin typeface="Arial" charset="0"/>
                <a:ea typeface="宋体" pitchFamily="2" charset="-122"/>
                <a:cs typeface="+mn-cs"/>
                <a:hlinkClick r:id="rId3"/>
              </a:rPr>
              <a:t>http://www.cnblogs.com/gaochundong/p/software_quality_models.html</a:t>
            </a:r>
            <a:endParaRPr lang="en-US" altLang="zh-CN"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18</a:t>
            </a:fld>
            <a:endParaRPr lang="en-US" altLang="zh-CN"/>
          </a:p>
        </p:txBody>
      </p:sp>
    </p:spTree>
    <p:extLst>
      <p:ext uri="{BB962C8B-B14F-4D97-AF65-F5344CB8AC3E}">
        <p14:creationId xmlns:p14="http://schemas.microsoft.com/office/powerpoint/2010/main" val="2712741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Economic</a:t>
            </a:r>
            <a:r>
              <a:rPr kumimoji="1" lang="zh-CN" altLang="en-US" dirty="0"/>
              <a:t> </a:t>
            </a:r>
            <a:r>
              <a:rPr kumimoji="1" lang="en-US" altLang="zh-CN" dirty="0"/>
              <a:t>risk</a:t>
            </a:r>
            <a:r>
              <a:rPr kumimoji="1" lang="zh-CN" altLang="en-US" dirty="0"/>
              <a:t> </a:t>
            </a:r>
            <a:r>
              <a:rPr kumimoji="1" lang="en-US" altLang="zh-CN" dirty="0"/>
              <a:t>mitigation</a:t>
            </a:r>
            <a:r>
              <a:rPr kumimoji="1" lang="zh-CN" altLang="en-US" dirty="0"/>
              <a:t> （缓解、减轻）</a:t>
            </a:r>
            <a:endParaRPr kumimoji="1" lang="en-US" altLang="zh-CN" dirty="0"/>
          </a:p>
          <a:p>
            <a:endParaRPr kumimoji="1" lang="en-US" altLang="zh-CN" dirty="0"/>
          </a:p>
          <a:p>
            <a:r>
              <a:rPr lang="zh-CN" altLang="en-US" sz="1200" kern="1200" dirty="0">
                <a:solidFill>
                  <a:schemeClr val="tx1"/>
                </a:solidFill>
                <a:latin typeface="Arial" charset="0"/>
                <a:ea typeface="宋体" pitchFamily="2" charset="-122"/>
                <a:cs typeface="+mn-cs"/>
              </a:rPr>
              <a:t>按照</a:t>
            </a:r>
            <a:r>
              <a:rPr lang="en-US" altLang="zh-CN" sz="1200" kern="1200" dirty="0">
                <a:solidFill>
                  <a:schemeClr val="tx1"/>
                </a:solidFill>
                <a:latin typeface="Arial" charset="0"/>
                <a:ea typeface="宋体" pitchFamily="2" charset="-122"/>
                <a:cs typeface="+mn-cs"/>
              </a:rPr>
              <a:t>ISO</a:t>
            </a:r>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IEC 9126-1:2001</a:t>
            </a:r>
            <a:r>
              <a:rPr lang="zh-CN" altLang="en-US" sz="1200" kern="1200" dirty="0">
                <a:solidFill>
                  <a:schemeClr val="tx1"/>
                </a:solidFill>
                <a:latin typeface="Arial" charset="0"/>
                <a:ea typeface="宋体" pitchFamily="2" charset="-122"/>
                <a:cs typeface="+mn-cs"/>
              </a:rPr>
              <a:t>，软件质量模型可以分为：内部质量和外部质量模型、使用质量模型</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19</a:t>
            </a:fld>
            <a:endParaRPr lang="en-US" altLang="zh-CN"/>
          </a:p>
        </p:txBody>
      </p:sp>
    </p:spTree>
    <p:extLst>
      <p:ext uri="{BB962C8B-B14F-4D97-AF65-F5344CB8AC3E}">
        <p14:creationId xmlns:p14="http://schemas.microsoft.com/office/powerpoint/2010/main" val="3526671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Arial" charset="0"/>
                <a:ea typeface="宋体" pitchFamily="2" charset="-122"/>
                <a:cs typeface="+mn-cs"/>
              </a:rPr>
              <a:t>整理了质量模型的演变：</a:t>
            </a:r>
            <a:r>
              <a:rPr lang="en-US" altLang="zh-CN" sz="1200" kern="1200" dirty="0">
                <a:solidFill>
                  <a:schemeClr val="tx1"/>
                </a:solidFill>
                <a:latin typeface="Arial" charset="0"/>
                <a:ea typeface="宋体" pitchFamily="2" charset="-122"/>
                <a:cs typeface="+mn-cs"/>
                <a:hlinkClick r:id="rId3"/>
              </a:rPr>
              <a:t>http://www.cnblogs.com/gaochundong/p/software_quality_models.html</a:t>
            </a:r>
            <a:r>
              <a:rPr lang="en-US" altLang="zh-CN" sz="1200" kern="1200">
                <a:solidFill>
                  <a:schemeClr val="tx1"/>
                </a:solidFill>
                <a:latin typeface="Arial" charset="0"/>
                <a:ea typeface="宋体" pitchFamily="2" charset="-122"/>
                <a:cs typeface="+mn-cs"/>
              </a:rPr>
              <a:t> </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20</a:t>
            </a:fld>
            <a:endParaRPr lang="en-US" altLang="zh-CN"/>
          </a:p>
        </p:txBody>
      </p:sp>
    </p:spTree>
    <p:extLst>
      <p:ext uri="{BB962C8B-B14F-4D97-AF65-F5344CB8AC3E}">
        <p14:creationId xmlns:p14="http://schemas.microsoft.com/office/powerpoint/2010/main" val="3526671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274638" y="406400"/>
            <a:ext cx="7407276" cy="4167188"/>
          </a:xfrm>
          <a:ln/>
        </p:spPr>
      </p:sp>
      <p:sp>
        <p:nvSpPr>
          <p:cNvPr id="471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Economic</a:t>
            </a:r>
            <a:r>
              <a:rPr kumimoji="1" lang="zh-CN" altLang="en-US" dirty="0"/>
              <a:t> </a:t>
            </a:r>
            <a:r>
              <a:rPr kumimoji="1" lang="en-US" altLang="zh-CN" dirty="0"/>
              <a:t>risk</a:t>
            </a:r>
            <a:r>
              <a:rPr kumimoji="1" lang="zh-CN" altLang="en-US" dirty="0"/>
              <a:t> </a:t>
            </a:r>
            <a:r>
              <a:rPr kumimoji="1" lang="en-US" altLang="zh-CN" dirty="0"/>
              <a:t>mitigation</a:t>
            </a:r>
            <a:r>
              <a:rPr kumimoji="1" lang="zh-CN" altLang="en-US" dirty="0"/>
              <a:t> （缓解、减轻）</a:t>
            </a:r>
            <a:endParaRPr kumimoji="1" lang="en-US" altLang="zh-CN" dirty="0"/>
          </a:p>
          <a:p>
            <a:endParaRPr kumimoji="1" lang="en-US" altLang="zh-CN" dirty="0"/>
          </a:p>
          <a:p>
            <a:r>
              <a:rPr lang="zh-CN" altLang="en-US" sz="1200" kern="1200" dirty="0">
                <a:solidFill>
                  <a:schemeClr val="tx1"/>
                </a:solidFill>
                <a:latin typeface="Arial" charset="0"/>
                <a:ea typeface="宋体" pitchFamily="2" charset="-122"/>
                <a:cs typeface="+mn-cs"/>
              </a:rPr>
              <a:t>按照</a:t>
            </a:r>
            <a:r>
              <a:rPr lang="en-US" altLang="zh-CN" sz="1200" kern="1200" dirty="0">
                <a:solidFill>
                  <a:schemeClr val="tx1"/>
                </a:solidFill>
                <a:latin typeface="Arial" charset="0"/>
                <a:ea typeface="宋体" pitchFamily="2" charset="-122"/>
                <a:cs typeface="+mn-cs"/>
              </a:rPr>
              <a:t>ISO</a:t>
            </a:r>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IEC 9126-1:2001</a:t>
            </a:r>
            <a:r>
              <a:rPr lang="zh-CN" altLang="en-US" sz="1200" kern="1200" dirty="0">
                <a:solidFill>
                  <a:schemeClr val="tx1"/>
                </a:solidFill>
                <a:latin typeface="Arial" charset="0"/>
                <a:ea typeface="宋体" pitchFamily="2" charset="-122"/>
                <a:cs typeface="+mn-cs"/>
              </a:rPr>
              <a:t>，软件质量模型可以分为：内部质量和外部质量模型、使用质量模型</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21</a:t>
            </a:fld>
            <a:endParaRPr lang="en-US" altLang="zh-CN"/>
          </a:p>
        </p:txBody>
      </p:sp>
    </p:spTree>
    <p:extLst>
      <p:ext uri="{BB962C8B-B14F-4D97-AF65-F5344CB8AC3E}">
        <p14:creationId xmlns:p14="http://schemas.microsoft.com/office/powerpoint/2010/main" val="3526671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22</a:t>
            </a:fld>
            <a:endParaRPr lang="en-US" altLang="zh-CN"/>
          </a:p>
        </p:txBody>
      </p:sp>
    </p:spTree>
    <p:extLst>
      <p:ext uri="{BB962C8B-B14F-4D97-AF65-F5344CB8AC3E}">
        <p14:creationId xmlns:p14="http://schemas.microsoft.com/office/powerpoint/2010/main" val="2712741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382588" y="685800"/>
            <a:ext cx="6092825" cy="3427413"/>
          </a:xfrm>
          <a:ln/>
        </p:spPr>
      </p:sp>
      <p:sp>
        <p:nvSpPr>
          <p:cNvPr id="58371"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274638" y="406400"/>
            <a:ext cx="7407276" cy="4167188"/>
          </a:xfrm>
          <a:ln/>
        </p:spPr>
      </p:sp>
      <p:sp>
        <p:nvSpPr>
          <p:cNvPr id="593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274638" y="406400"/>
            <a:ext cx="7407276" cy="4167188"/>
          </a:xfrm>
          <a:ln/>
        </p:spPr>
      </p:sp>
      <p:sp>
        <p:nvSpPr>
          <p:cNvPr id="593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274638" y="406400"/>
            <a:ext cx="7407276" cy="4167188"/>
          </a:xfrm>
          <a:ln/>
        </p:spPr>
      </p:sp>
      <p:sp>
        <p:nvSpPr>
          <p:cNvPr id="6041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r>
              <a:rPr lang="en" altLang="zh-CN" dirty="0"/>
              <a:t>https://</a:t>
            </a:r>
            <a:r>
              <a:rPr lang="en" altLang="zh-CN" dirty="0" err="1"/>
              <a:t>www.neverletdown.net</a:t>
            </a:r>
            <a:r>
              <a:rPr lang="en" altLang="zh-CN" dirty="0"/>
              <a:t>/2014/10/defect-driven-process-</a:t>
            </a:r>
            <a:r>
              <a:rPr lang="en" altLang="zh-CN" dirty="0" err="1"/>
              <a:t>improvement.html</a:t>
            </a:r>
            <a:endParaRPr lang="en" altLang="zh-CN" dirty="0"/>
          </a:p>
          <a:p>
            <a:pPr eaLnBrk="1" hangingPunct="1"/>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274638" y="406400"/>
            <a:ext cx="7407276" cy="4167188"/>
          </a:xfrm>
          <a:ln/>
        </p:spPr>
      </p:sp>
      <p:sp>
        <p:nvSpPr>
          <p:cNvPr id="6144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274638" y="406400"/>
            <a:ext cx="7407276" cy="4167188"/>
          </a:xfrm>
          <a:ln/>
        </p:spPr>
      </p:sp>
      <p:sp>
        <p:nvSpPr>
          <p:cNvPr id="6246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274638" y="406400"/>
            <a:ext cx="7407276" cy="4167188"/>
          </a:xfrm>
          <a:ln/>
        </p:spPr>
      </p:sp>
      <p:sp>
        <p:nvSpPr>
          <p:cNvPr id="6349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766820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四、</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测试方式</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静态测试和动态测试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主动测试和被动测试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手工测试和自动化测试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基于脚本测试和探索式测试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五、</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结构化测试方法（</a:t>
            </a:r>
            <a:r>
              <a:rPr lang="en-US"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ST</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语句覆盖于判定覆盖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条件组合覆盖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MC/DC</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基本路径覆盖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六、</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基于需求的测试方法（</a:t>
            </a:r>
            <a:r>
              <a:rPr lang="en-US"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RBT</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等价类划分法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边界值分析法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判定表方法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因果图法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Pairwise</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方法 （工具</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ATCS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正交试验法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基于场景的测试方法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30000"/>
              </a:lnSpc>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2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数据流、控制流覆盖，不同层次的覆盖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028589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74638" y="406400"/>
            <a:ext cx="7407276" cy="4167188"/>
          </a:xfrm>
          <a:ln/>
        </p:spPr>
      </p:sp>
      <p:sp>
        <p:nvSpPr>
          <p:cNvPr id="727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274638" y="406400"/>
            <a:ext cx="7407276" cy="4167188"/>
          </a:xfrm>
          <a:ln/>
        </p:spPr>
      </p:sp>
      <p:sp>
        <p:nvSpPr>
          <p:cNvPr id="7373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274638" y="406400"/>
            <a:ext cx="7407276" cy="4167188"/>
          </a:xfrm>
          <a:ln/>
        </p:spPr>
      </p:sp>
      <p:sp>
        <p:nvSpPr>
          <p:cNvPr id="983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4110902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406080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704983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729015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661288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382588" y="685800"/>
            <a:ext cx="6094412" cy="3429000"/>
          </a:xfrm>
          <a:ln/>
        </p:spPr>
      </p:sp>
      <p:sp>
        <p:nvSpPr>
          <p:cNvPr id="15872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850" name="Rectangle 2"/>
          <p:cNvSpPr>
            <a:spLocks noGrp="1" noRot="1" noChangeAspect="1" noChangeArrowheads="1" noTextEdit="1"/>
          </p:cNvSpPr>
          <p:nvPr>
            <p:ph type="sldImg"/>
          </p:nvPr>
        </p:nvSpPr>
        <p:spPr>
          <a:xfrm>
            <a:off x="-274638" y="406400"/>
            <a:ext cx="7407276" cy="4167188"/>
          </a:xfrm>
          <a:ln/>
        </p:spPr>
      </p:sp>
      <p:sp>
        <p:nvSpPr>
          <p:cNvPr id="18708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68600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898" name="Rectangle 2"/>
          <p:cNvSpPr>
            <a:spLocks noGrp="1" noRot="1" noChangeAspect="1" noChangeArrowheads="1" noTextEdit="1"/>
          </p:cNvSpPr>
          <p:nvPr>
            <p:ph type="sldImg"/>
          </p:nvPr>
        </p:nvSpPr>
        <p:spPr>
          <a:xfrm>
            <a:off x="382588" y="685800"/>
            <a:ext cx="6094412" cy="3429000"/>
          </a:xfrm>
          <a:ln/>
        </p:spPr>
      </p:sp>
      <p:sp>
        <p:nvSpPr>
          <p:cNvPr id="187289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566289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938180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22" name="Rectangle 2"/>
          <p:cNvSpPr>
            <a:spLocks noGrp="1" noRot="1" noChangeAspect="1" noChangeArrowheads="1" noTextEdit="1"/>
          </p:cNvSpPr>
          <p:nvPr>
            <p:ph type="sldImg"/>
          </p:nvPr>
        </p:nvSpPr>
        <p:spPr>
          <a:xfrm>
            <a:off x="382588" y="685800"/>
            <a:ext cx="6094412" cy="3429000"/>
          </a:xfrm>
          <a:ln/>
        </p:spPr>
      </p:sp>
      <p:sp>
        <p:nvSpPr>
          <p:cNvPr id="207872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303292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274638" y="406400"/>
            <a:ext cx="7407276" cy="4167188"/>
          </a:xfrm>
          <a:ln/>
        </p:spPr>
      </p:sp>
      <p:sp>
        <p:nvSpPr>
          <p:cNvPr id="66563"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37220961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程序源代码经过词法分析器（</a:t>
            </a:r>
            <a:r>
              <a:rPr lang="en" altLang="zh-CN" b="0" i="0" dirty="0" err="1">
                <a:solidFill>
                  <a:srgbClr val="4D4D4D"/>
                </a:solidFill>
                <a:effectLst/>
                <a:latin typeface="-apple-system"/>
              </a:rPr>
              <a:t>Lexer</a:t>
            </a:r>
            <a:r>
              <a:rPr lang="zh-CN" altLang="en" b="0" i="0" dirty="0">
                <a:solidFill>
                  <a:srgbClr val="4D4D4D"/>
                </a:solidFill>
                <a:effectLst/>
                <a:latin typeface="-apple-system"/>
              </a:rPr>
              <a:t>）</a:t>
            </a:r>
            <a:r>
              <a:rPr lang="zh-CN" altLang="en-US" b="0" i="0" dirty="0">
                <a:solidFill>
                  <a:srgbClr val="4D4D4D"/>
                </a:solidFill>
                <a:effectLst/>
                <a:latin typeface="-apple-system"/>
              </a:rPr>
              <a:t>得到各种不同种类的单词（</a:t>
            </a:r>
            <a:r>
              <a:rPr lang="en" altLang="zh-CN" b="0" i="0" dirty="0">
                <a:solidFill>
                  <a:srgbClr val="4D4D4D"/>
                </a:solidFill>
                <a:effectLst/>
                <a:latin typeface="-apple-system"/>
              </a:rPr>
              <a:t>Token</a:t>
            </a:r>
            <a:r>
              <a:rPr lang="zh-CN" altLang="en" b="0" i="0" dirty="0">
                <a:solidFill>
                  <a:srgbClr val="4D4D4D"/>
                </a:solidFill>
                <a:effectLst/>
                <a:latin typeface="-apple-system"/>
              </a:rPr>
              <a:t>），</a:t>
            </a:r>
            <a:r>
              <a:rPr lang="zh-CN" altLang="en-US" b="0" i="0" dirty="0">
                <a:solidFill>
                  <a:srgbClr val="4D4D4D"/>
                </a:solidFill>
                <a:effectLst/>
                <a:latin typeface="-apple-system"/>
              </a:rPr>
              <a:t>再由语法分析器（</a:t>
            </a:r>
            <a:r>
              <a:rPr lang="en" altLang="zh-CN" b="0" i="0" dirty="0">
                <a:solidFill>
                  <a:srgbClr val="4D4D4D"/>
                </a:solidFill>
                <a:effectLst/>
                <a:latin typeface="-apple-system"/>
              </a:rPr>
              <a:t>Parser</a:t>
            </a:r>
            <a:r>
              <a:rPr lang="zh-CN" altLang="en" b="0" i="0" dirty="0">
                <a:solidFill>
                  <a:srgbClr val="4D4D4D"/>
                </a:solidFill>
                <a:effectLst/>
                <a:latin typeface="-apple-system"/>
              </a:rPr>
              <a:t>）</a:t>
            </a:r>
            <a:r>
              <a:rPr lang="zh-CN" altLang="en-US" b="0" i="0" dirty="0">
                <a:solidFill>
                  <a:srgbClr val="4D4D4D"/>
                </a:solidFill>
                <a:effectLst/>
                <a:latin typeface="-apple-system"/>
              </a:rPr>
              <a:t>分析和语法检查后得到抽象语法树</a:t>
            </a:r>
            <a:r>
              <a:rPr lang="en-US" altLang="zh-CN" b="0" i="0" dirty="0">
                <a:solidFill>
                  <a:srgbClr val="4D4D4D"/>
                </a:solidFill>
                <a:effectLst/>
                <a:latin typeface="-apple-system"/>
              </a:rPr>
              <a:t>(</a:t>
            </a:r>
            <a:r>
              <a:rPr lang="en" altLang="zh-CN" b="0" i="0" dirty="0">
                <a:solidFill>
                  <a:srgbClr val="4D4D4D"/>
                </a:solidFill>
                <a:effectLst/>
                <a:latin typeface="-apple-system"/>
              </a:rPr>
              <a:t>AST)</a:t>
            </a:r>
            <a:endParaRPr lang="en-US" altLang="zh-CN" b="0" i="0" dirty="0">
              <a:solidFill>
                <a:srgbClr val="4D4D4D"/>
              </a:solidFill>
              <a:effectLst/>
              <a:latin typeface="-apple-system"/>
            </a:endParaRPr>
          </a:p>
          <a:p>
            <a:r>
              <a:rPr lang="zh-CN" altLang="en-US" b="0" i="0" dirty="0">
                <a:solidFill>
                  <a:srgbClr val="4D4D4D"/>
                </a:solidFill>
                <a:effectLst/>
                <a:latin typeface="-apple-system"/>
              </a:rPr>
              <a:t>通常会使用控制流图（</a:t>
            </a:r>
            <a:r>
              <a:rPr lang="en" altLang="zh-CN" b="0" i="0" dirty="0">
                <a:solidFill>
                  <a:srgbClr val="4D4D4D"/>
                </a:solidFill>
                <a:effectLst/>
                <a:latin typeface="-apple-system"/>
              </a:rPr>
              <a:t>Control Flow Graph</a:t>
            </a:r>
            <a:r>
              <a:rPr lang="zh-CN" altLang="en" b="0" i="0" dirty="0">
                <a:solidFill>
                  <a:srgbClr val="4D4D4D"/>
                </a:solidFill>
                <a:effectLst/>
                <a:latin typeface="-apple-system"/>
              </a:rPr>
              <a:t>，</a:t>
            </a:r>
            <a:r>
              <a:rPr lang="en" altLang="zh-CN" b="0" i="0" dirty="0">
                <a:solidFill>
                  <a:srgbClr val="4D4D4D"/>
                </a:solidFill>
                <a:effectLst/>
                <a:latin typeface="-apple-system"/>
              </a:rPr>
              <a:t>CFG</a:t>
            </a:r>
            <a:r>
              <a:rPr lang="zh-CN" altLang="en" b="0" i="0" dirty="0">
                <a:solidFill>
                  <a:srgbClr val="4D4D4D"/>
                </a:solidFill>
                <a:effectLst/>
                <a:latin typeface="-apple-system"/>
              </a:rPr>
              <a:t>）</a:t>
            </a:r>
            <a:r>
              <a:rPr lang="zh-CN" altLang="en-US" b="0" i="0" dirty="0">
                <a:solidFill>
                  <a:srgbClr val="4D4D4D"/>
                </a:solidFill>
                <a:effectLst/>
                <a:latin typeface="-apple-system"/>
              </a:rPr>
              <a:t>来表示程序的控制流，使用静态单赋值（</a:t>
            </a:r>
            <a:r>
              <a:rPr lang="en" altLang="zh-CN" b="0" i="0" dirty="0">
                <a:solidFill>
                  <a:srgbClr val="4D4D4D"/>
                </a:solidFill>
                <a:effectLst/>
                <a:latin typeface="-apple-system"/>
              </a:rPr>
              <a:t>Static Single Assignment</a:t>
            </a:r>
            <a:r>
              <a:rPr lang="zh-CN" altLang="en" b="0" i="0" dirty="0">
                <a:solidFill>
                  <a:srgbClr val="4D4D4D"/>
                </a:solidFill>
                <a:effectLst/>
                <a:latin typeface="-apple-system"/>
              </a:rPr>
              <a:t>，</a:t>
            </a:r>
            <a:r>
              <a:rPr lang="en" altLang="zh-CN" b="0" i="0" dirty="0">
                <a:solidFill>
                  <a:srgbClr val="4D4D4D"/>
                </a:solidFill>
                <a:effectLst/>
                <a:latin typeface="-apple-system"/>
              </a:rPr>
              <a:t>SSA</a:t>
            </a:r>
            <a:r>
              <a:rPr lang="zh-CN" altLang="en" b="0" i="0" dirty="0">
                <a:solidFill>
                  <a:srgbClr val="4D4D4D"/>
                </a:solidFill>
                <a:effectLst/>
                <a:latin typeface="-apple-system"/>
              </a:rPr>
              <a:t>）</a:t>
            </a:r>
            <a:r>
              <a:rPr lang="zh-CN" altLang="en-US" b="0" i="0" dirty="0">
                <a:solidFill>
                  <a:srgbClr val="4D4D4D"/>
                </a:solidFill>
                <a:effectLst/>
                <a:latin typeface="-apple-system"/>
              </a:rPr>
              <a:t>来表示程序中数据的使用</a:t>
            </a:r>
            <a:r>
              <a:rPr lang="en-US" altLang="zh-CN" b="0" i="0" dirty="0">
                <a:solidFill>
                  <a:srgbClr val="4D4D4D"/>
                </a:solidFill>
                <a:effectLst/>
                <a:latin typeface="-apple-system"/>
              </a:rPr>
              <a:t>-</a:t>
            </a:r>
            <a:r>
              <a:rPr lang="zh-CN" altLang="en-US" b="0" i="0" dirty="0">
                <a:solidFill>
                  <a:srgbClr val="4D4D4D"/>
                </a:solidFill>
                <a:effectLst/>
                <a:latin typeface="-apple-system"/>
              </a:rPr>
              <a:t>定义链（</a:t>
            </a:r>
            <a:r>
              <a:rPr lang="en" altLang="zh-CN" b="0" i="0" dirty="0">
                <a:solidFill>
                  <a:srgbClr val="4D4D4D"/>
                </a:solidFill>
                <a:effectLst/>
                <a:latin typeface="-apple-system"/>
              </a:rPr>
              <a:t>Use-Def Chain</a:t>
            </a:r>
            <a:r>
              <a:rPr lang="zh-CN" altLang="en" b="0" i="0" dirty="0">
                <a:solidFill>
                  <a:srgbClr val="4D4D4D"/>
                </a:solidFill>
                <a:effectLst/>
                <a:latin typeface="-apple-system"/>
              </a:rPr>
              <a:t>）</a:t>
            </a:r>
            <a:endParaRPr lang="en-US" altLang="zh-CN" b="0" i="0" dirty="0">
              <a:solidFill>
                <a:srgbClr val="4D4D4D"/>
              </a:solidFill>
              <a:effectLst/>
              <a:latin typeface="-apple-system"/>
            </a:endParaRPr>
          </a:p>
          <a:p>
            <a:r>
              <a:rPr lang="en-US" altLang="zh-CN" b="0" i="0" dirty="0">
                <a:solidFill>
                  <a:srgbClr val="4D4D4D"/>
                </a:solidFill>
                <a:effectLst/>
                <a:latin typeface="-apple-system"/>
              </a:rPr>
              <a:t>https://</a:t>
            </a:r>
            <a:r>
              <a:rPr lang="en-US" altLang="zh-CN" b="0" i="0" dirty="0" err="1">
                <a:solidFill>
                  <a:srgbClr val="4D4D4D"/>
                </a:solidFill>
                <a:effectLst/>
                <a:latin typeface="-apple-system"/>
              </a:rPr>
              <a:t>wizardforcel.gitbooks.io</a:t>
            </a:r>
            <a:r>
              <a:rPr lang="en-US" altLang="zh-CN" b="0" i="0" dirty="0">
                <a:solidFill>
                  <a:srgbClr val="4D4D4D"/>
                </a:solidFill>
                <a:effectLst/>
                <a:latin typeface="-apple-system"/>
              </a:rPr>
              <a:t>/antlr4-short-course/content/line-between-</a:t>
            </a:r>
            <a:r>
              <a:rPr lang="en-US" altLang="zh-CN" b="0" i="0" dirty="0" err="1">
                <a:solidFill>
                  <a:srgbClr val="4D4D4D"/>
                </a:solidFill>
                <a:effectLst/>
                <a:latin typeface="-apple-system"/>
              </a:rPr>
              <a:t>lexer</a:t>
            </a:r>
            <a:r>
              <a:rPr lang="en-US" altLang="zh-CN" b="0" i="0" dirty="0">
                <a:solidFill>
                  <a:srgbClr val="4D4D4D"/>
                </a:solidFill>
                <a:effectLst/>
                <a:latin typeface="-apple-system"/>
              </a:rPr>
              <a:t>-and-</a:t>
            </a:r>
            <a:r>
              <a:rPr lang="en-US" altLang="zh-CN" b="0" i="0" dirty="0" err="1">
                <a:solidFill>
                  <a:srgbClr val="4D4D4D"/>
                </a:solidFill>
                <a:effectLst/>
                <a:latin typeface="-apple-system"/>
              </a:rPr>
              <a:t>parser.html</a:t>
            </a:r>
            <a:r>
              <a:rPr lang="zh-CN" altLang="en-US" b="0" i="0" dirty="0">
                <a:solidFill>
                  <a:srgbClr val="4D4D4D"/>
                </a:solidFill>
                <a:effectLst/>
                <a:latin typeface="-apple-system"/>
              </a:rPr>
              <a:t> </a:t>
            </a:r>
            <a:endParaRPr lang="en-US" altLang="zh-CN" b="0" i="0" dirty="0">
              <a:solidFill>
                <a:srgbClr val="4D4D4D"/>
              </a:solidFill>
              <a:effectLst/>
              <a:latin typeface="-apple-system"/>
            </a:endParaRPr>
          </a:p>
          <a:p>
            <a:r>
              <a:rPr kumimoji="1" lang="en" altLang="zh-CN" dirty="0"/>
              <a:t>https://decaf-</a:t>
            </a:r>
            <a:r>
              <a:rPr kumimoji="1" lang="en" altLang="zh-CN" dirty="0" err="1"/>
              <a:t>lang.github.io</a:t>
            </a:r>
            <a:r>
              <a:rPr kumimoji="1" lang="en" altLang="zh-CN" dirty="0"/>
              <a:t>/</a:t>
            </a:r>
            <a:r>
              <a:rPr kumimoji="1" lang="en" altLang="zh-CN" dirty="0" err="1"/>
              <a:t>minidecaf</a:t>
            </a:r>
            <a:r>
              <a:rPr kumimoji="1" lang="en" altLang="zh-CN" dirty="0"/>
              <a:t>-tutorial-deploy/docs/lab1/part1.html</a:t>
            </a:r>
            <a:r>
              <a:rPr kumimoji="1" lang="zh-CN" altLang="en-US" dirty="0"/>
              <a:t> </a:t>
            </a:r>
            <a:endParaRPr kumimoji="1" lang="en" altLang="zh-CN" dirty="0"/>
          </a:p>
          <a:p>
            <a:r>
              <a:rPr kumimoji="1" lang="en" altLang="zh-CN" dirty="0"/>
              <a:t>https://</a:t>
            </a:r>
            <a:r>
              <a:rPr kumimoji="1" lang="en" altLang="zh-CN" dirty="0" err="1"/>
              <a:t>blog.csdn.net</a:t>
            </a:r>
            <a:r>
              <a:rPr kumimoji="1" lang="en" altLang="zh-CN" dirty="0"/>
              <a:t>/</a:t>
            </a:r>
            <a:r>
              <a:rPr kumimoji="1" lang="en" altLang="zh-CN" dirty="0" err="1"/>
              <a:t>csdnnews</a:t>
            </a:r>
            <a:r>
              <a:rPr kumimoji="1" lang="en" altLang="zh-CN" dirty="0"/>
              <a:t>/article/details/105592032</a:t>
            </a:r>
            <a:endParaRPr kumimoji="1" lang="en-US" altLang="zh-CN" b="0" i="0" dirty="0">
              <a:solidFill>
                <a:srgbClr val="4D4D4D"/>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2885590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274638" y="406400"/>
            <a:ext cx="7407276" cy="4167188"/>
          </a:xfrm>
          <a:ln/>
        </p:spPr>
      </p:sp>
      <p:sp>
        <p:nvSpPr>
          <p:cNvPr id="6963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extLst>
      <p:ext uri="{BB962C8B-B14F-4D97-AF65-F5344CB8AC3E}">
        <p14:creationId xmlns:p14="http://schemas.microsoft.com/office/powerpoint/2010/main" val="1052448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274638" y="406400"/>
            <a:ext cx="7407276" cy="4167188"/>
          </a:xfrm>
          <a:ln/>
        </p:spPr>
      </p:sp>
      <p:sp>
        <p:nvSpPr>
          <p:cNvPr id="6451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829663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274638" y="406400"/>
            <a:ext cx="7407276" cy="4167188"/>
          </a:xfrm>
          <a:ln/>
        </p:spPr>
      </p:sp>
      <p:sp>
        <p:nvSpPr>
          <p:cNvPr id="972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4022757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274638" y="406400"/>
            <a:ext cx="7407276" cy="4167188"/>
          </a:xfrm>
          <a:ln/>
        </p:spPr>
      </p:sp>
      <p:sp>
        <p:nvSpPr>
          <p:cNvPr id="7475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8423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57025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274638" y="406400"/>
            <a:ext cx="7407276" cy="4167188"/>
          </a:xfrm>
          <a:ln/>
        </p:spPr>
      </p:sp>
      <p:sp>
        <p:nvSpPr>
          <p:cNvPr id="4915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194" name="Rectangle 2"/>
          <p:cNvSpPr>
            <a:spLocks noGrp="1" noRot="1" noChangeAspect="1" noChangeArrowheads="1" noTextEdit="1"/>
          </p:cNvSpPr>
          <p:nvPr>
            <p:ph type="sldImg"/>
          </p:nvPr>
        </p:nvSpPr>
        <p:spPr>
          <a:xfrm>
            <a:off x="382588" y="685800"/>
            <a:ext cx="6094412" cy="3429000"/>
          </a:xfrm>
          <a:ln/>
        </p:spPr>
      </p:sp>
      <p:sp>
        <p:nvSpPr>
          <p:cNvPr id="2184195"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headEnd/>
            <a:tailEnd/>
          </a:ln>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274638" y="406400"/>
            <a:ext cx="7407276" cy="4167188"/>
          </a:xfrm>
          <a:ln/>
        </p:spPr>
      </p:sp>
      <p:sp>
        <p:nvSpPr>
          <p:cNvPr id="788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74638" y="406400"/>
            <a:ext cx="7407276" cy="4167188"/>
          </a:xfrm>
          <a:ln/>
        </p:spPr>
      </p:sp>
      <p:sp>
        <p:nvSpPr>
          <p:cNvPr id="798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74638" y="406400"/>
            <a:ext cx="7407276" cy="4167188"/>
          </a:xfrm>
          <a:ln/>
        </p:spPr>
      </p:sp>
      <p:sp>
        <p:nvSpPr>
          <p:cNvPr id="798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1" i="0" kern="1200" dirty="0" err="1">
                <a:solidFill>
                  <a:schemeClr val="tx1"/>
                </a:solidFill>
                <a:latin typeface="Times New Roman" pitchFamily="18" charset="0"/>
                <a:ea typeface="宋体" pitchFamily="2" charset="-122"/>
                <a:cs typeface="+mn-cs"/>
              </a:rPr>
              <a:t>DotNetNuke</a:t>
            </a:r>
            <a:r>
              <a:rPr lang="en-US" altLang="zh-CN" sz="1200" b="0" i="0" kern="1200" dirty="0">
                <a:solidFill>
                  <a:schemeClr val="tx1"/>
                </a:solidFill>
                <a:latin typeface="Times New Roman" pitchFamily="18" charset="0"/>
                <a:ea typeface="宋体" pitchFamily="2" charset="-122"/>
                <a:cs typeface="+mn-cs"/>
              </a:rPr>
              <a:t>:</a:t>
            </a:r>
            <a:r>
              <a:rPr lang="zh-CN" altLang="en-US" sz="1200" b="0" i="0" kern="1200" dirty="0">
                <a:solidFill>
                  <a:schemeClr val="tx1"/>
                </a:solidFill>
                <a:latin typeface="Times New Roman" pitchFamily="18" charset="0"/>
                <a:ea typeface="宋体" pitchFamily="2" charset="-122"/>
                <a:cs typeface="+mn-cs"/>
              </a:rPr>
              <a:t>一套非常优秀的基于</a:t>
            </a:r>
            <a:r>
              <a:rPr lang="en-US" altLang="zh-CN" sz="1200" b="0" i="0" kern="1200" dirty="0">
                <a:solidFill>
                  <a:schemeClr val="tx1"/>
                </a:solidFill>
                <a:latin typeface="Times New Roman" pitchFamily="18" charset="0"/>
                <a:ea typeface="宋体" pitchFamily="2" charset="-122"/>
                <a:cs typeface="+mn-cs"/>
              </a:rPr>
              <a:t>asp.net</a:t>
            </a:r>
            <a:r>
              <a:rPr lang="zh-CN" altLang="en-US" sz="1200" b="0" i="0" kern="1200" dirty="0">
                <a:solidFill>
                  <a:schemeClr val="tx1"/>
                </a:solidFill>
                <a:latin typeface="Times New Roman" pitchFamily="18" charset="0"/>
                <a:ea typeface="宋体" pitchFamily="2" charset="-122"/>
                <a:cs typeface="+mn-cs"/>
              </a:rPr>
              <a:t>的开源门户网站程</a:t>
            </a:r>
            <a:r>
              <a:rPr lang="en-US" altLang="zh-CN" sz="1200" b="0" i="0" kern="1200">
                <a:solidFill>
                  <a:schemeClr val="tx1"/>
                </a:solidFill>
                <a:latin typeface="Times New Roman" pitchFamily="18" charset="0"/>
                <a:ea typeface="宋体" pitchFamily="2" charset="-122"/>
                <a:cs typeface="+mn-cs"/>
              </a:rPr>
              <a:t>:http://www.dotnetnuke.com/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b="1" i="0" kern="1200">
              <a:solidFill>
                <a:schemeClr val="tx1"/>
              </a:solidFill>
              <a:latin typeface="Times New Roman" pitchFamily="18" charset="0"/>
              <a:ea typeface="宋体"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274638" y="406400"/>
            <a:ext cx="7407276" cy="4167188"/>
          </a:xfrm>
          <a:ln/>
        </p:spPr>
      </p:sp>
      <p:sp>
        <p:nvSpPr>
          <p:cNvPr id="8089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274638" y="406400"/>
            <a:ext cx="7407276" cy="4167188"/>
          </a:xfrm>
          <a:ln/>
        </p:spPr>
      </p:sp>
      <p:sp>
        <p:nvSpPr>
          <p:cNvPr id="819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274638" y="406400"/>
            <a:ext cx="7407276" cy="4167188"/>
          </a:xfrm>
          <a:ln/>
        </p:spPr>
      </p:sp>
      <p:sp>
        <p:nvSpPr>
          <p:cNvPr id="829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274638" y="406400"/>
            <a:ext cx="7407276" cy="4167188"/>
          </a:xfrm>
          <a:ln/>
        </p:spPr>
      </p:sp>
      <p:sp>
        <p:nvSpPr>
          <p:cNvPr id="829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78916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74638" y="406400"/>
            <a:ext cx="7407276" cy="4167188"/>
          </a:xfrm>
          <a:ln/>
        </p:spPr>
      </p:sp>
      <p:sp>
        <p:nvSpPr>
          <p:cNvPr id="8397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四、</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测试方式</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静态测试和动态测试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主动测试和被动测试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手工测试和自动化测试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基于脚本测试和探索式测试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五、</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结构化测试方法（</a:t>
            </a:r>
            <a:r>
              <a:rPr lang="en-US"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ST</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语句覆盖于判定覆盖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条件组合覆盖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MC/DC</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基本路径覆盖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六、</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基于需求的测试方法（</a:t>
            </a:r>
            <a:r>
              <a:rPr lang="en-US"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RBT</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等价类划分法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边界值分析法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判定表方法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因果图法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Pairwise</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方法 （工具</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ATCS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正交试验法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基于场景的测试方法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30000"/>
              </a:lnSpc>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2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数据流、控制流覆盖，不同层次的覆盖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42428517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274638" y="406400"/>
            <a:ext cx="7407276"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pitchFamily="2" charset="-122"/>
            </a:endParaRPr>
          </a:p>
        </p:txBody>
      </p:sp>
    </p:spTree>
    <p:extLst>
      <p:ext uri="{BB962C8B-B14F-4D97-AF65-F5344CB8AC3E}">
        <p14:creationId xmlns:p14="http://schemas.microsoft.com/office/powerpoint/2010/main" val="1951848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274638" y="406400"/>
            <a:ext cx="7407276"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274638" y="406400"/>
            <a:ext cx="7407276"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274638" y="406400"/>
            <a:ext cx="7407276"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pitchFamily="2" charset="-122"/>
            </a:endParaRPr>
          </a:p>
        </p:txBody>
      </p:sp>
    </p:spTree>
    <p:extLst>
      <p:ext uri="{BB962C8B-B14F-4D97-AF65-F5344CB8AC3E}">
        <p14:creationId xmlns:p14="http://schemas.microsoft.com/office/powerpoint/2010/main" val="636314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nvSpPr>
        <p:spPr bwMode="auto">
          <a:xfrm>
            <a:off x="5800655" y="8538213"/>
            <a:ext cx="795278" cy="281712"/>
          </a:xfrm>
          <a:prstGeom prst="rect">
            <a:avLst/>
          </a:prstGeom>
          <a:noFill/>
          <a:ln>
            <a:miter lim="800000"/>
            <a:headEnd/>
            <a:tailEnd/>
          </a:ln>
        </p:spPr>
        <p:txBody>
          <a:bodyPr lIns="18819" tIns="0" rIns="18819" bIns="0" anchor="b"/>
          <a:lstStyle/>
          <a:p>
            <a:pPr algn="r" defTabSz="903288" eaLnBrk="0" hangingPunct="0">
              <a:spcBef>
                <a:spcPct val="0"/>
              </a:spcBef>
            </a:pPr>
            <a:fld id="{680BBD37-4BDA-4CF1-8785-94DDBC5094EA}" type="slidenum">
              <a:rPr lang="zh-CN" altLang="en-US" sz="800">
                <a:ea typeface="MS PGothic" pitchFamily="34" charset="-128"/>
              </a:rPr>
              <a:pPr algn="r" defTabSz="903288" eaLnBrk="0" hangingPunct="0">
                <a:spcBef>
                  <a:spcPct val="0"/>
                </a:spcBef>
              </a:pPr>
              <a:t>78</a:t>
            </a:fld>
            <a:endParaRPr lang="en-US" altLang="zh-CN" sz="800">
              <a:ea typeface="MS PGothic" pitchFamily="34" charset="-128"/>
            </a:endParaRPr>
          </a:p>
        </p:txBody>
      </p:sp>
      <p:sp>
        <p:nvSpPr>
          <p:cNvPr id="1852419" name="AutoShape 2"/>
          <p:cNvSpPr>
            <a:spLocks noGrp="1" noRot="1" noChangeAspect="1" noChangeArrowheads="1" noTextEdit="1"/>
          </p:cNvSpPr>
          <p:nvPr>
            <p:ph type="sldImg"/>
          </p:nvPr>
        </p:nvSpPr>
        <p:spPr>
          <a:xfrm>
            <a:off x="-33338" y="241300"/>
            <a:ext cx="6980238" cy="3927475"/>
          </a:xfrm>
          <a:noFill/>
          <a:ln/>
        </p:spPr>
      </p:sp>
      <p:sp>
        <p:nvSpPr>
          <p:cNvPr id="1852420" name="Rectangle 3"/>
          <p:cNvSpPr>
            <a:spLocks noGrp="1" noChangeArrowheads="1"/>
          </p:cNvSpPr>
          <p:nvPr>
            <p:ph type="body" idx="1"/>
          </p:nvPr>
        </p:nvSpPr>
        <p:spPr bwMode="auto">
          <a:xfrm>
            <a:off x="395938" y="4306175"/>
            <a:ext cx="5986710" cy="4181203"/>
          </a:xfrm>
          <a:prstGeom prst="rect">
            <a:avLst/>
          </a:prstGeom>
          <a:solidFill>
            <a:srgbClr val="FFFFFF"/>
          </a:solidFill>
          <a:ln>
            <a:solidFill>
              <a:srgbClr val="000000"/>
            </a:solidFill>
            <a:miter lim="800000"/>
            <a:headEnd/>
            <a:tailEnd/>
          </a:ln>
        </p:spPr>
        <p:txBody>
          <a:bodyPr lIns="91574" tIns="45788" rIns="91574" bIns="45788"/>
          <a:lstStyle/>
          <a:p>
            <a:pPr marL="112713" indent="-112713" defTabSz="1020763"/>
            <a:r>
              <a:rPr lang="en-US" altLang="zh-CN"/>
              <a:t>Customer Benefit: </a:t>
            </a:r>
            <a:r>
              <a:rPr lang="en-US" altLang="zh-CN">
                <a:latin typeface="Arial"/>
              </a:rPr>
              <a:t>“</a:t>
            </a:r>
            <a:r>
              <a:rPr lang="en-US" altLang="zh-CN"/>
              <a:t>With WebEx Meeting Center, you can speed up business decision making and at the same time reduce travel cost and time</a:t>
            </a:r>
            <a:r>
              <a:rPr lang="en-US" altLang="zh-CN">
                <a:latin typeface="Arial"/>
              </a:rPr>
              <a:t>”</a:t>
            </a:r>
            <a:endParaRPr lang="en-US" altLang="zh-CN"/>
          </a:p>
          <a:p>
            <a:pPr marL="112713" indent="-112713" defTabSz="1020763"/>
            <a:endParaRPr lang="zh-CN" altLang="en-US"/>
          </a:p>
        </p:txBody>
      </p:sp>
    </p:spTree>
    <p:extLst>
      <p:ext uri="{BB962C8B-B14F-4D97-AF65-F5344CB8AC3E}">
        <p14:creationId xmlns:p14="http://schemas.microsoft.com/office/powerpoint/2010/main" val="42100251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dirty="0"/>
              <a:t>Exploratory Testing After 23 Years </a:t>
            </a:r>
            <a:r>
              <a:rPr lang="en" altLang="zh-CN" dirty="0" err="1"/>
              <a:t>Cem</a:t>
            </a:r>
            <a:r>
              <a:rPr lang="en" altLang="zh-CN" dirty="0"/>
              <a:t> </a:t>
            </a:r>
            <a:r>
              <a:rPr lang="en" altLang="zh-CN" dirty="0" err="1"/>
              <a:t>Kaner</a:t>
            </a:r>
            <a:r>
              <a:rPr lang="en" altLang="zh-CN" dirty="0"/>
              <a:t>, J.D., Ph.D. Keynote at the Conference of the Association for Software Testing June 6, 2006</a:t>
            </a:r>
          </a:p>
          <a:p>
            <a:endParaRPr kumimoji="1" lang="en-US" altLang="zh-CN" dirty="0"/>
          </a:p>
          <a:p>
            <a:r>
              <a:rPr kumimoji="1" lang="en-US" altLang="zh-CN" dirty="0"/>
              <a:t>Interpretation</a:t>
            </a:r>
            <a:r>
              <a:rPr kumimoji="1" lang="zh-CN" altLang="en-US" dirty="0"/>
              <a:t>：解释、说明 </a:t>
            </a:r>
            <a:endParaRPr kumimoji="1" lang="en-US" altLang="zh-CN" dirty="0"/>
          </a:p>
          <a:p>
            <a:r>
              <a:rPr kumimoji="1" lang="en-US" altLang="zh-CN" dirty="0"/>
              <a:t>Mutually</a:t>
            </a:r>
            <a:r>
              <a:rPr kumimoji="1" lang="zh-CN" altLang="en-US" dirty="0"/>
              <a:t>：互为、相互地</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79</a:t>
            </a:fld>
            <a:endParaRPr lang="en-US" altLang="zh-CN"/>
          </a:p>
        </p:txBody>
      </p:sp>
    </p:spTree>
    <p:extLst>
      <p:ext uri="{BB962C8B-B14F-4D97-AF65-F5344CB8AC3E}">
        <p14:creationId xmlns:p14="http://schemas.microsoft.com/office/powerpoint/2010/main" val="7592604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9618471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274638" y="406400"/>
            <a:ext cx="7407276" cy="4167188"/>
          </a:xfrm>
          <a:ln/>
        </p:spPr>
      </p:sp>
      <p:sp>
        <p:nvSpPr>
          <p:cNvPr id="8499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1628010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274638" y="406400"/>
            <a:ext cx="7407276"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274638" y="406400"/>
            <a:ext cx="7407276"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r>
              <a:rPr lang="en-US" altLang="zh-CN" dirty="0"/>
              <a:t>intuit</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274638" y="406400"/>
            <a:ext cx="7407276"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jfi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jfi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jfi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r>
              <a:rPr kumimoji="1" lang="zh-CN" altLang="en-US"/>
              <a:t>单击此处编辑母版文本样式</a:t>
            </a:r>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r>
              <a:rPr kumimoji="1" lang="zh-CN" altLang="en-US"/>
              <a:t>单击此处编辑母版文本样式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7D5080B-2644-D28A-4DA2-8EF948834FA2}"/>
              </a:ext>
            </a:extLst>
          </p:cNvPr>
          <p:cNvPicPr>
            <a:picLocks noChangeAspect="1"/>
          </p:cNvPicPr>
          <p:nvPr userDrawn="1"/>
        </p:nvPicPr>
        <p:blipFill>
          <a:blip r:embed="rId2"/>
          <a:stretch>
            <a:fillRect/>
          </a:stretch>
        </p:blipFill>
        <p:spPr>
          <a:xfrm>
            <a:off x="8011551" y="4588958"/>
            <a:ext cx="1132449" cy="48197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a:t>单击此处编辑母版标题样式</a:t>
            </a:r>
            <a:endParaRPr kumimoji="1"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t>2024/2/28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r>
              <a:rPr kumimoji="1" lang="zh-CN" altLang="en-US"/>
              <a:t>单击此处编辑母版文本样式</a:t>
            </a:r>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r>
              <a:rPr kumimoji="1" lang="zh-CN" altLang="en-US"/>
              <a:t>单击此处编辑母版文本样式</a:t>
            </a:r>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EA3CA3AB-F76F-503A-3513-62357D08F1C3}"/>
              </a:ext>
            </a:extLst>
          </p:cNvPr>
          <p:cNvPicPr>
            <a:picLocks noChangeAspect="1"/>
          </p:cNvPicPr>
          <p:nvPr userDrawn="1"/>
        </p:nvPicPr>
        <p:blipFill>
          <a:blip r:embed="rId2"/>
          <a:stretch>
            <a:fillRect/>
          </a:stretch>
        </p:blipFill>
        <p:spPr>
          <a:xfrm>
            <a:off x="8011551" y="4588958"/>
            <a:ext cx="1132449" cy="481970"/>
          </a:xfrm>
          <a:prstGeom prst="rect">
            <a:avLst/>
          </a:prstGeom>
        </p:spPr>
      </p:pic>
    </p:spTree>
    <p:extLst>
      <p:ext uri="{BB962C8B-B14F-4D97-AF65-F5344CB8AC3E}">
        <p14:creationId xmlns:p14="http://schemas.microsoft.com/office/powerpoint/2010/main" val="3355853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a:extLst>
              <a:ext uri="{FF2B5EF4-FFF2-40B4-BE49-F238E27FC236}">
                <a16:creationId xmlns:a16="http://schemas.microsoft.com/office/drawing/2014/main" id="{4075B709-553C-2F31-0AC6-3CD7BEB5F72A}"/>
              </a:ext>
            </a:extLst>
          </p:cNvPr>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a:extLst>
              <a:ext uri="{FF2B5EF4-FFF2-40B4-BE49-F238E27FC236}">
                <a16:creationId xmlns:a16="http://schemas.microsoft.com/office/drawing/2014/main" id="{392AD8B5-C0BE-D767-84D9-E93FB6F13215}"/>
              </a:ext>
            </a:extLst>
          </p:cNvPr>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5" name="图片 4">
            <a:extLst>
              <a:ext uri="{FF2B5EF4-FFF2-40B4-BE49-F238E27FC236}">
                <a16:creationId xmlns:a16="http://schemas.microsoft.com/office/drawing/2014/main" id="{7A3DF6CE-5633-1DB9-1663-947BCBB7A4C6}"/>
              </a:ext>
            </a:extLst>
          </p:cNvPr>
          <p:cNvPicPr>
            <a:picLocks noChangeAspect="1"/>
          </p:cNvPicPr>
          <p:nvPr userDrawn="1"/>
        </p:nvPicPr>
        <p:blipFill>
          <a:blip r:embed="rId4"/>
          <a:stretch>
            <a:fillRect/>
          </a:stretch>
        </p:blipFill>
        <p:spPr>
          <a:xfrm>
            <a:off x="8011551" y="4479644"/>
            <a:ext cx="1132449" cy="481970"/>
          </a:xfrm>
          <a:prstGeom prst="rect">
            <a:avLst/>
          </a:prstGeom>
        </p:spPr>
      </p:pic>
    </p:spTree>
    <p:extLst>
      <p:ext uri="{BB962C8B-B14F-4D97-AF65-F5344CB8AC3E}">
        <p14:creationId xmlns:p14="http://schemas.microsoft.com/office/powerpoint/2010/main" val="1506223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5777" y="290547"/>
            <a:ext cx="5323576" cy="440460"/>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pPr/>
              <a:t>‹#›</a:t>
            </a:fld>
            <a:endParaRPr lang="en-US" altLang="zh-CN"/>
          </a:p>
        </p:txBody>
      </p:sp>
      <p:sp>
        <p:nvSpPr>
          <p:cNvPr id="5" name="矩形 4">
            <a:extLst>
              <a:ext uri="{FF2B5EF4-FFF2-40B4-BE49-F238E27FC236}">
                <a16:creationId xmlns:a16="http://schemas.microsoft.com/office/drawing/2014/main" id="{69B0EE9B-6B9B-6D36-DC14-D42A54D3639E}"/>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grpSp>
        <p:nvGrpSpPr>
          <p:cNvPr id="7" name="组合 19">
            <a:extLst>
              <a:ext uri="{FF2B5EF4-FFF2-40B4-BE49-F238E27FC236}">
                <a16:creationId xmlns:a16="http://schemas.microsoft.com/office/drawing/2014/main" id="{7C46AD2D-01F3-B9E9-519C-DFE50BD5107B}"/>
              </a:ext>
            </a:extLst>
          </p:cNvPr>
          <p:cNvGrpSpPr/>
          <p:nvPr userDrawn="1"/>
        </p:nvGrpSpPr>
        <p:grpSpPr>
          <a:xfrm>
            <a:off x="-139481" y="372601"/>
            <a:ext cx="631650" cy="341703"/>
            <a:chOff x="883264" y="476230"/>
            <a:chExt cx="842200" cy="455604"/>
          </a:xfrm>
          <a:solidFill>
            <a:srgbClr val="FFC600"/>
          </a:solidFill>
        </p:grpSpPr>
        <p:sp>
          <p:nvSpPr>
            <p:cNvPr id="8" name="圆角矩形 7">
              <a:extLst>
                <a:ext uri="{FF2B5EF4-FFF2-40B4-BE49-F238E27FC236}">
                  <a16:creationId xmlns:a16="http://schemas.microsoft.com/office/drawing/2014/main" id="{AC401C3C-450D-9029-3BD2-50AAF4EC4DF5}"/>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9" name="燕尾形 8">
              <a:extLst>
                <a:ext uri="{FF2B5EF4-FFF2-40B4-BE49-F238E27FC236}">
                  <a16:creationId xmlns:a16="http://schemas.microsoft.com/office/drawing/2014/main" id="{F9A4D05B-D2BF-0A15-1AAD-817FB2F7E3E6}"/>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0" name="燕尾形 9">
              <a:extLst>
                <a:ext uri="{FF2B5EF4-FFF2-40B4-BE49-F238E27FC236}">
                  <a16:creationId xmlns:a16="http://schemas.microsoft.com/office/drawing/2014/main" id="{9862DA2A-F3C3-AD47-5811-055E75F121E5}"/>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11" name="图片 10">
            <a:extLst>
              <a:ext uri="{FF2B5EF4-FFF2-40B4-BE49-F238E27FC236}">
                <a16:creationId xmlns:a16="http://schemas.microsoft.com/office/drawing/2014/main" id="{96FE99D6-2C04-B64A-0F3D-F0121BB2253B}"/>
              </a:ext>
            </a:extLst>
          </p:cNvPr>
          <p:cNvPicPr>
            <a:picLocks noChangeAspect="1"/>
          </p:cNvPicPr>
          <p:nvPr userDrawn="1"/>
        </p:nvPicPr>
        <p:blipFill>
          <a:blip r:embed="rId2"/>
          <a:stretch>
            <a:fillRect/>
          </a:stretch>
        </p:blipFill>
        <p:spPr>
          <a:xfrm>
            <a:off x="8011551" y="4588958"/>
            <a:ext cx="1132449" cy="481970"/>
          </a:xfrm>
          <a:prstGeom prst="rect">
            <a:avLst/>
          </a:prstGeom>
        </p:spPr>
      </p:pic>
    </p:spTree>
    <p:extLst>
      <p:ext uri="{BB962C8B-B14F-4D97-AF65-F5344CB8AC3E}">
        <p14:creationId xmlns:p14="http://schemas.microsoft.com/office/powerpoint/2010/main" val="883272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文本与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545777" y="297091"/>
            <a:ext cx="6098875" cy="505944"/>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a:t>单击此处编辑母版标题样式</a:t>
            </a:r>
            <a:endParaRPr lang="zh-CN" altLang="en-US" dirty="0"/>
          </a:p>
        </p:txBody>
      </p:sp>
      <p:sp>
        <p:nvSpPr>
          <p:cNvPr id="9" name="矩形 8">
            <a:extLst>
              <a:ext uri="{FF2B5EF4-FFF2-40B4-BE49-F238E27FC236}">
                <a16:creationId xmlns:a16="http://schemas.microsoft.com/office/drawing/2014/main" id="{7F0FF300-E99C-2B0B-4598-253FDE3E2243}"/>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grpSp>
        <p:nvGrpSpPr>
          <p:cNvPr id="11" name="组合 19">
            <a:extLst>
              <a:ext uri="{FF2B5EF4-FFF2-40B4-BE49-F238E27FC236}">
                <a16:creationId xmlns:a16="http://schemas.microsoft.com/office/drawing/2014/main" id="{49BC6EEE-EAB6-F2F8-6B09-944A267161A5}"/>
              </a:ext>
            </a:extLst>
          </p:cNvPr>
          <p:cNvGrpSpPr/>
          <p:nvPr userDrawn="1"/>
        </p:nvGrpSpPr>
        <p:grpSpPr>
          <a:xfrm>
            <a:off x="-139481" y="372601"/>
            <a:ext cx="631650" cy="341703"/>
            <a:chOff x="883264" y="476230"/>
            <a:chExt cx="842200" cy="455604"/>
          </a:xfrm>
          <a:solidFill>
            <a:srgbClr val="FFC600"/>
          </a:solidFill>
        </p:grpSpPr>
        <p:sp>
          <p:nvSpPr>
            <p:cNvPr id="12" name="圆角矩形 11">
              <a:extLst>
                <a:ext uri="{FF2B5EF4-FFF2-40B4-BE49-F238E27FC236}">
                  <a16:creationId xmlns:a16="http://schemas.microsoft.com/office/drawing/2014/main" id="{C435DA2A-04CF-8241-4BCE-B2865B4743EA}"/>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3" name="燕尾形 12">
              <a:extLst>
                <a:ext uri="{FF2B5EF4-FFF2-40B4-BE49-F238E27FC236}">
                  <a16:creationId xmlns:a16="http://schemas.microsoft.com/office/drawing/2014/main" id="{86DE82C4-B848-4744-728F-0A87DC7E134C}"/>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4" name="燕尾形 13">
              <a:extLst>
                <a:ext uri="{FF2B5EF4-FFF2-40B4-BE49-F238E27FC236}">
                  <a16:creationId xmlns:a16="http://schemas.microsoft.com/office/drawing/2014/main" id="{E3B8FD85-E5EE-5FBC-8231-8600F8063E1C}"/>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extLst>
      <p:ext uri="{BB962C8B-B14F-4D97-AF65-F5344CB8AC3E}">
        <p14:creationId xmlns:p14="http://schemas.microsoft.com/office/powerpoint/2010/main" val="962006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标题和图表">
    <p:spTree>
      <p:nvGrpSpPr>
        <p:cNvPr id="1" name=""/>
        <p:cNvGrpSpPr/>
        <p:nvPr/>
      </p:nvGrpSpPr>
      <p:grpSpPr>
        <a:xfrm>
          <a:off x="0" y="0"/>
          <a:ext cx="0" cy="0"/>
          <a:chOff x="0" y="0"/>
          <a:chExt cx="0" cy="0"/>
        </a:xfrm>
      </p:grpSpPr>
      <p:sp>
        <p:nvSpPr>
          <p:cNvPr id="2" name="Title 1"/>
          <p:cNvSpPr>
            <a:spLocks noGrp="1"/>
          </p:cNvSpPr>
          <p:nvPr>
            <p:ph type="title"/>
          </p:nvPr>
        </p:nvSpPr>
        <p:spPr>
          <a:xfrm>
            <a:off x="538588" y="290480"/>
            <a:ext cx="5883215" cy="505944"/>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a:t>单击此处编辑母版标题样式</a:t>
            </a:r>
            <a:endParaRPr lang="zh-CN" altLang="en-US" dirty="0"/>
          </a:p>
        </p:txBody>
      </p:sp>
      <p:sp>
        <p:nvSpPr>
          <p:cNvPr id="5" name="Rectangle 10"/>
          <p:cNvSpPr>
            <a:spLocks noGrp="1" noChangeArrowheads="1"/>
          </p:cNvSpPr>
          <p:nvPr>
            <p:ph type="ftr" sz="quarter" idx="11"/>
          </p:nvPr>
        </p:nvSpPr>
        <p:spPr>
          <a:xfrm>
            <a:off x="3352800" y="4686300"/>
            <a:ext cx="2971800" cy="342900"/>
          </a:xfrm>
          <a:prstGeom prst="rect">
            <a:avLst/>
          </a:prstGeom>
          <a:ln/>
        </p:spPr>
        <p:txBody>
          <a:bodyPr/>
          <a:lstStyle>
            <a:lvl1pPr>
              <a:defRPr/>
            </a:lvl1pPr>
          </a:lstStyle>
          <a:p>
            <a:pPr>
              <a:defRPr/>
            </a:pPr>
            <a:endParaRPr lang="en-US" altLang="zh-CN" dirty="0"/>
          </a:p>
        </p:txBody>
      </p:sp>
      <p:sp>
        <p:nvSpPr>
          <p:cNvPr id="6" name="Rectangle 11"/>
          <p:cNvSpPr>
            <a:spLocks noGrp="1" noChangeArrowheads="1"/>
          </p:cNvSpPr>
          <p:nvPr>
            <p:ph type="sldNum" sz="quarter" idx="12"/>
          </p:nvPr>
        </p:nvSpPr>
        <p:spPr>
          <a:ln/>
        </p:spPr>
        <p:txBody>
          <a:bodyPr/>
          <a:lstStyle>
            <a:lvl1pPr>
              <a:defRPr/>
            </a:lvl1pPr>
          </a:lstStyle>
          <a:p>
            <a:pPr>
              <a:defRPr/>
            </a:pPr>
            <a:fld id="{D8BF55B7-066E-4984-AE09-AD3C6D723B67}" type="slidenum">
              <a:rPr lang="zh-CN" altLang="en-US"/>
              <a:pPr>
                <a:defRPr/>
              </a:pPr>
              <a:t>‹#›</a:t>
            </a:fld>
            <a:endParaRPr lang="en-US" altLang="zh-CN"/>
          </a:p>
        </p:txBody>
      </p:sp>
      <p:sp>
        <p:nvSpPr>
          <p:cNvPr id="7" name="矩形 6">
            <a:extLst>
              <a:ext uri="{FF2B5EF4-FFF2-40B4-BE49-F238E27FC236}">
                <a16:creationId xmlns:a16="http://schemas.microsoft.com/office/drawing/2014/main" id="{88C69C8F-61B3-815E-ADD5-AD38E3A227C5}"/>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grpSp>
        <p:nvGrpSpPr>
          <p:cNvPr id="9" name="组合 19">
            <a:extLst>
              <a:ext uri="{FF2B5EF4-FFF2-40B4-BE49-F238E27FC236}">
                <a16:creationId xmlns:a16="http://schemas.microsoft.com/office/drawing/2014/main" id="{E2DBC7EC-E84E-E362-E6B1-5342E0F2CE5D}"/>
              </a:ext>
            </a:extLst>
          </p:cNvPr>
          <p:cNvGrpSpPr/>
          <p:nvPr userDrawn="1"/>
        </p:nvGrpSpPr>
        <p:grpSpPr>
          <a:xfrm>
            <a:off x="-139481" y="372601"/>
            <a:ext cx="631650" cy="341703"/>
            <a:chOff x="883264" y="476230"/>
            <a:chExt cx="842200" cy="455604"/>
          </a:xfrm>
          <a:solidFill>
            <a:srgbClr val="FFC600"/>
          </a:solidFill>
        </p:grpSpPr>
        <p:sp>
          <p:nvSpPr>
            <p:cNvPr id="10" name="圆角矩形 9">
              <a:extLst>
                <a:ext uri="{FF2B5EF4-FFF2-40B4-BE49-F238E27FC236}">
                  <a16:creationId xmlns:a16="http://schemas.microsoft.com/office/drawing/2014/main" id="{242536CF-948C-A868-80DE-7FD63336EA6D}"/>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1" name="燕尾形 10">
              <a:extLst>
                <a:ext uri="{FF2B5EF4-FFF2-40B4-BE49-F238E27FC236}">
                  <a16:creationId xmlns:a16="http://schemas.microsoft.com/office/drawing/2014/main" id="{3196F6AC-4A74-188E-A842-9784F38CEA44}"/>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2" name="燕尾形 11">
              <a:extLst>
                <a:ext uri="{FF2B5EF4-FFF2-40B4-BE49-F238E27FC236}">
                  <a16:creationId xmlns:a16="http://schemas.microsoft.com/office/drawing/2014/main" id="{AABE6BC2-617E-8D72-60AB-4C10C4012B19}"/>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3" name="图片 2">
            <a:extLst>
              <a:ext uri="{FF2B5EF4-FFF2-40B4-BE49-F238E27FC236}">
                <a16:creationId xmlns:a16="http://schemas.microsoft.com/office/drawing/2014/main" id="{D459F4D6-E401-3A6E-AE12-1F51C8A1CD5B}"/>
              </a:ext>
            </a:extLst>
          </p:cNvPr>
          <p:cNvPicPr>
            <a:picLocks noChangeAspect="1"/>
          </p:cNvPicPr>
          <p:nvPr userDrawn="1"/>
        </p:nvPicPr>
        <p:blipFill>
          <a:blip r:embed="rId2"/>
          <a:stretch>
            <a:fillRect/>
          </a:stretch>
        </p:blipFill>
        <p:spPr>
          <a:xfrm>
            <a:off x="8011551" y="4588958"/>
            <a:ext cx="1132449" cy="481970"/>
          </a:xfrm>
          <a:prstGeom prst="rect">
            <a:avLst/>
          </a:prstGeom>
        </p:spPr>
      </p:pic>
    </p:spTree>
    <p:extLst>
      <p:ext uri="{BB962C8B-B14F-4D97-AF65-F5344CB8AC3E}">
        <p14:creationId xmlns:p14="http://schemas.microsoft.com/office/powerpoint/2010/main" val="589864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741CBFEC-1C6C-69D6-0EBC-B42FBE99DB6C}"/>
              </a:ext>
            </a:extLst>
          </p:cNvPr>
          <p:cNvPicPr>
            <a:picLocks noChangeAspect="1"/>
          </p:cNvPicPr>
          <p:nvPr userDrawn="1"/>
        </p:nvPicPr>
        <p:blipFill>
          <a:blip r:embed="rId2"/>
          <a:stretch>
            <a:fillRect/>
          </a:stretch>
        </p:blipFill>
        <p:spPr>
          <a:xfrm>
            <a:off x="8011551" y="4588958"/>
            <a:ext cx="1132449" cy="48197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372601"/>
            <a:ext cx="6400800" cy="365522"/>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a:t>单击此处编辑母版标题样式</a:t>
            </a:r>
            <a:endParaRPr lang="zh-CN" altLang="en-US" dirty="0"/>
          </a:p>
        </p:txBody>
      </p:sp>
      <p:sp>
        <p:nvSpPr>
          <p:cNvPr id="3" name="文本占位符 2"/>
          <p:cNvSpPr>
            <a:spLocks noGrp="1"/>
          </p:cNvSpPr>
          <p:nvPr>
            <p:ph type="body" sz="half" idx="1"/>
          </p:nvPr>
        </p:nvSpPr>
        <p:spPr>
          <a:xfrm>
            <a:off x="533400" y="1208485"/>
            <a:ext cx="4019550" cy="353496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705350" y="1208485"/>
            <a:ext cx="4019550" cy="353496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矩形 7">
            <a:extLst>
              <a:ext uri="{FF2B5EF4-FFF2-40B4-BE49-F238E27FC236}">
                <a16:creationId xmlns:a16="http://schemas.microsoft.com/office/drawing/2014/main" id="{C93A4AE7-ABCC-C1A1-5E7F-11486C72571C}"/>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grpSp>
        <p:nvGrpSpPr>
          <p:cNvPr id="10" name="组合 19">
            <a:extLst>
              <a:ext uri="{FF2B5EF4-FFF2-40B4-BE49-F238E27FC236}">
                <a16:creationId xmlns:a16="http://schemas.microsoft.com/office/drawing/2014/main" id="{3165EBBA-F5CB-FD14-D97E-0702554BA94C}"/>
              </a:ext>
            </a:extLst>
          </p:cNvPr>
          <p:cNvGrpSpPr/>
          <p:nvPr userDrawn="1"/>
        </p:nvGrpSpPr>
        <p:grpSpPr>
          <a:xfrm>
            <a:off x="-139481" y="372601"/>
            <a:ext cx="631650" cy="341703"/>
            <a:chOff x="883264" y="476230"/>
            <a:chExt cx="842200" cy="455604"/>
          </a:xfrm>
          <a:solidFill>
            <a:srgbClr val="FFC600"/>
          </a:solidFill>
        </p:grpSpPr>
        <p:sp>
          <p:nvSpPr>
            <p:cNvPr id="11" name="圆角矩形 10">
              <a:extLst>
                <a:ext uri="{FF2B5EF4-FFF2-40B4-BE49-F238E27FC236}">
                  <a16:creationId xmlns:a16="http://schemas.microsoft.com/office/drawing/2014/main" id="{476F7F08-C5DB-E101-57B3-E3859FF999EE}"/>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2" name="燕尾形 11">
              <a:extLst>
                <a:ext uri="{FF2B5EF4-FFF2-40B4-BE49-F238E27FC236}">
                  <a16:creationId xmlns:a16="http://schemas.microsoft.com/office/drawing/2014/main" id="{E993D877-B094-1F1A-D0E0-B7C975B2E543}"/>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3" name="燕尾形 12">
              <a:extLst>
                <a:ext uri="{FF2B5EF4-FFF2-40B4-BE49-F238E27FC236}">
                  <a16:creationId xmlns:a16="http://schemas.microsoft.com/office/drawing/2014/main" id="{00D23070-7451-0B43-7234-ABCB0AC82652}"/>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5" name="图片 4">
            <a:extLst>
              <a:ext uri="{FF2B5EF4-FFF2-40B4-BE49-F238E27FC236}">
                <a16:creationId xmlns:a16="http://schemas.microsoft.com/office/drawing/2014/main" id="{D5B4956D-20D4-FE2F-4A9C-ACA4132F48A3}"/>
              </a:ext>
            </a:extLst>
          </p:cNvPr>
          <p:cNvPicPr>
            <a:picLocks noChangeAspect="1"/>
          </p:cNvPicPr>
          <p:nvPr userDrawn="1"/>
        </p:nvPicPr>
        <p:blipFill>
          <a:blip r:embed="rId2"/>
          <a:stretch>
            <a:fillRect/>
          </a:stretch>
        </p:blipFill>
        <p:spPr>
          <a:xfrm>
            <a:off x="8011551" y="4588958"/>
            <a:ext cx="1132449" cy="481970"/>
          </a:xfrm>
          <a:prstGeom prst="rect">
            <a:avLst/>
          </a:prstGeom>
        </p:spPr>
      </p:pic>
    </p:spTree>
    <p:extLst>
      <p:ext uri="{BB962C8B-B14F-4D97-AF65-F5344CB8AC3E}">
        <p14:creationId xmlns:p14="http://schemas.microsoft.com/office/powerpoint/2010/main" val="805423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117871" cy="571545"/>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a:t>单击此处编辑母版标题样式</a:t>
            </a:r>
            <a:endParaRPr lang="zh-CN" altLang="en-US" dirty="0"/>
          </a:p>
        </p:txBody>
      </p:sp>
      <p:sp>
        <p:nvSpPr>
          <p:cNvPr id="4" name="灯片编号占位符 4"/>
          <p:cNvSpPr>
            <a:spLocks noGrp="1"/>
          </p:cNvSpPr>
          <p:nvPr>
            <p:ph type="sldNum" sz="quarter" idx="10"/>
          </p:nvPr>
        </p:nvSpPr>
        <p:spPr>
          <a:xfrm>
            <a:off x="0" y="4908948"/>
            <a:ext cx="9144000" cy="201216"/>
          </a:xfrm>
          <a:prstGeom prst="rect">
            <a:avLst/>
          </a:prstGeom>
        </p:spPr>
        <p:txBody>
          <a:bodyPr/>
          <a:lstStyle>
            <a:lvl1pPr algn="l">
              <a:defRPr/>
            </a:lvl1pPr>
          </a:lstStyle>
          <a:p>
            <a:fld id="{DBE2DA07-CE19-4C9B-A0EC-06D3955056CF}" type="slidenum">
              <a:rPr lang="en-US" altLang="zh-CN" smtClean="0"/>
              <a:pPr/>
              <a:t>‹#›</a:t>
            </a:fld>
            <a:endParaRPr lang="en-US" altLang="zh-CN"/>
          </a:p>
        </p:txBody>
      </p:sp>
      <p:grpSp>
        <p:nvGrpSpPr>
          <p:cNvPr id="5" name="组合 19">
            <a:extLst>
              <a:ext uri="{FF2B5EF4-FFF2-40B4-BE49-F238E27FC236}">
                <a16:creationId xmlns:a16="http://schemas.microsoft.com/office/drawing/2014/main" id="{EC69FC13-AC4D-F12E-E37C-711A71110FCC}"/>
              </a:ext>
            </a:extLst>
          </p:cNvPr>
          <p:cNvGrpSpPr/>
          <p:nvPr userDrawn="1"/>
        </p:nvGrpSpPr>
        <p:grpSpPr>
          <a:xfrm>
            <a:off x="-139481" y="372601"/>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id="{FEA69B54-1524-A956-F925-ED4692754F43}"/>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6D43F717-4BFF-ADB8-FC3C-DC87E1E6B1AA}"/>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0088B8D7-8797-C398-64B6-9D333B7F71B8}"/>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9" name="文本占位符 26">
            <a:extLst>
              <a:ext uri="{FF2B5EF4-FFF2-40B4-BE49-F238E27FC236}">
                <a16:creationId xmlns:a16="http://schemas.microsoft.com/office/drawing/2014/main" id="{893646F8-FF0F-37C8-EC53-64F7BBC2A3D1}"/>
              </a:ext>
            </a:extLst>
          </p:cNvPr>
          <p:cNvSpPr>
            <a:spLocks noGrp="1"/>
          </p:cNvSpPr>
          <p:nvPr>
            <p:ph type="body" sz="quarter" idx="11" hasCustomPrompt="1"/>
          </p:nvPr>
        </p:nvSpPr>
        <p:spPr>
          <a:xfrm>
            <a:off x="582038" y="1278636"/>
            <a:ext cx="7357005" cy="2956934"/>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pic>
        <p:nvPicPr>
          <p:cNvPr id="3" name="图片 2">
            <a:extLst>
              <a:ext uri="{FF2B5EF4-FFF2-40B4-BE49-F238E27FC236}">
                <a16:creationId xmlns:a16="http://schemas.microsoft.com/office/drawing/2014/main" id="{FD509836-2D33-0298-E737-98D2E9503CCE}"/>
              </a:ext>
            </a:extLst>
          </p:cNvPr>
          <p:cNvPicPr>
            <a:picLocks noChangeAspect="1"/>
          </p:cNvPicPr>
          <p:nvPr userDrawn="1"/>
        </p:nvPicPr>
        <p:blipFill>
          <a:blip r:embed="rId2"/>
          <a:stretch>
            <a:fillRect/>
          </a:stretch>
        </p:blipFill>
        <p:spPr>
          <a:xfrm>
            <a:off x="8011551" y="4588958"/>
            <a:ext cx="1132449" cy="481970"/>
          </a:xfrm>
          <a:prstGeom prst="rect">
            <a:avLst/>
          </a:prstGeom>
        </p:spPr>
      </p:pic>
    </p:spTree>
    <p:extLst>
      <p:ext uri="{BB962C8B-B14F-4D97-AF65-F5344CB8AC3E}">
        <p14:creationId xmlns:p14="http://schemas.microsoft.com/office/powerpoint/2010/main" val="1772850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0" y="4908948"/>
            <a:ext cx="9144000" cy="201216"/>
          </a:xfrm>
          <a:prstGeom prst="rect">
            <a:avLst/>
          </a:prstGeom>
        </p:spPr>
        <p:txBody>
          <a:bodyPr/>
          <a:lstStyle>
            <a:lvl1pPr>
              <a:defRPr/>
            </a:lvl1pPr>
          </a:lstStyle>
          <a:p>
            <a:fld id="{768BECB6-6F87-4AA7-A36C-D5289AC9CF42}" type="slidenum">
              <a:rPr lang="en-US" altLang="zh-CN"/>
              <a:pPr/>
              <a:t>‹#›</a:t>
            </a:fld>
            <a:endParaRPr lang="en-US" altLang="zh-CN"/>
          </a:p>
        </p:txBody>
      </p:sp>
      <p:grpSp>
        <p:nvGrpSpPr>
          <p:cNvPr id="3" name="组合 19">
            <a:extLst>
              <a:ext uri="{FF2B5EF4-FFF2-40B4-BE49-F238E27FC236}">
                <a16:creationId xmlns:a16="http://schemas.microsoft.com/office/drawing/2014/main" id="{6118ABC9-4F7D-5FCA-CC84-2F7BDFA101F1}"/>
              </a:ext>
            </a:extLst>
          </p:cNvPr>
          <p:cNvGrpSpPr/>
          <p:nvPr userDrawn="1"/>
        </p:nvGrpSpPr>
        <p:grpSpPr>
          <a:xfrm>
            <a:off x="-139481" y="372601"/>
            <a:ext cx="631650" cy="341703"/>
            <a:chOff x="883264" y="476230"/>
            <a:chExt cx="842200" cy="455604"/>
          </a:xfrm>
          <a:solidFill>
            <a:srgbClr val="FFC600"/>
          </a:solidFill>
        </p:grpSpPr>
        <p:sp>
          <p:nvSpPr>
            <p:cNvPr id="4" name="圆角矩形 3">
              <a:extLst>
                <a:ext uri="{FF2B5EF4-FFF2-40B4-BE49-F238E27FC236}">
                  <a16:creationId xmlns:a16="http://schemas.microsoft.com/office/drawing/2014/main" id="{307CF67F-2220-DA49-2E06-A860F7C16236}"/>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5" name="燕尾形 4">
              <a:extLst>
                <a:ext uri="{FF2B5EF4-FFF2-40B4-BE49-F238E27FC236}">
                  <a16:creationId xmlns:a16="http://schemas.microsoft.com/office/drawing/2014/main" id="{1E81558A-717B-0009-F939-A62E8F163642}"/>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6" name="燕尾形 5">
              <a:extLst>
                <a:ext uri="{FF2B5EF4-FFF2-40B4-BE49-F238E27FC236}">
                  <a16:creationId xmlns:a16="http://schemas.microsoft.com/office/drawing/2014/main" id="{DBCF7CB8-CB74-7924-7C11-9B998EDBDADA}"/>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7" name="标题 1">
            <a:extLst>
              <a:ext uri="{FF2B5EF4-FFF2-40B4-BE49-F238E27FC236}">
                <a16:creationId xmlns:a16="http://schemas.microsoft.com/office/drawing/2014/main" id="{1DEF6D5C-EA28-244B-C05B-B29FD05BA20A}"/>
              </a:ext>
            </a:extLst>
          </p:cNvPr>
          <p:cNvSpPr>
            <a:spLocks noGrp="1"/>
          </p:cNvSpPr>
          <p:nvPr>
            <p:ph type="title"/>
          </p:nvPr>
        </p:nvSpPr>
        <p:spPr>
          <a:xfrm>
            <a:off x="545777" y="232540"/>
            <a:ext cx="7338557" cy="600799"/>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a:t>单击此处编辑母版标题样式</a:t>
            </a:r>
            <a:endParaRPr lang="zh-CN" altLang="en-US" dirty="0"/>
          </a:p>
        </p:txBody>
      </p:sp>
      <p:pic>
        <p:nvPicPr>
          <p:cNvPr id="9" name="图片 8">
            <a:extLst>
              <a:ext uri="{FF2B5EF4-FFF2-40B4-BE49-F238E27FC236}">
                <a16:creationId xmlns:a16="http://schemas.microsoft.com/office/drawing/2014/main" id="{3F1670B2-6A82-3976-4C63-18B44AAE6AD9}"/>
              </a:ext>
            </a:extLst>
          </p:cNvPr>
          <p:cNvPicPr>
            <a:picLocks noChangeAspect="1"/>
          </p:cNvPicPr>
          <p:nvPr userDrawn="1"/>
        </p:nvPicPr>
        <p:blipFill>
          <a:blip r:embed="rId2"/>
          <a:stretch>
            <a:fillRect/>
          </a:stretch>
        </p:blipFill>
        <p:spPr>
          <a:xfrm>
            <a:off x="8011551" y="4588958"/>
            <a:ext cx="1132449" cy="481970"/>
          </a:xfrm>
          <a:prstGeom prst="rect">
            <a:avLst/>
          </a:prstGeom>
        </p:spPr>
      </p:pic>
    </p:spTree>
    <p:extLst>
      <p:ext uri="{BB962C8B-B14F-4D97-AF65-F5344CB8AC3E}">
        <p14:creationId xmlns:p14="http://schemas.microsoft.com/office/powerpoint/2010/main" val="2029229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kumimoji="1" lang="zh-CN" altLang="en-US"/>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3" name="图片 2">
            <a:extLst>
              <a:ext uri="{FF2B5EF4-FFF2-40B4-BE49-F238E27FC236}">
                <a16:creationId xmlns:a16="http://schemas.microsoft.com/office/drawing/2014/main" id="{D5A1724B-DBE1-BEB3-E846-DD9730138505}"/>
              </a:ext>
            </a:extLst>
          </p:cNvPr>
          <p:cNvPicPr>
            <a:picLocks noChangeAspect="1"/>
          </p:cNvPicPr>
          <p:nvPr userDrawn="1"/>
        </p:nvPicPr>
        <p:blipFill>
          <a:blip r:embed="rId2"/>
          <a:stretch>
            <a:fillRect/>
          </a:stretch>
        </p:blipFill>
        <p:spPr>
          <a:xfrm>
            <a:off x="8011551" y="4588958"/>
            <a:ext cx="1132449" cy="48197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3CCCC9ED-6004-8E30-D59C-189A9ACE9E5B}"/>
              </a:ext>
            </a:extLst>
          </p:cNvPr>
          <p:cNvPicPr>
            <a:picLocks noChangeAspect="1"/>
          </p:cNvPicPr>
          <p:nvPr userDrawn="1"/>
        </p:nvPicPr>
        <p:blipFill>
          <a:blip r:embed="rId2"/>
          <a:stretch>
            <a:fillRect/>
          </a:stretch>
        </p:blipFill>
        <p:spPr>
          <a:xfrm>
            <a:off x="8011551" y="4588958"/>
            <a:ext cx="1132449" cy="48197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D54DC89D-6560-27FB-7B78-C0B39DD01264}"/>
              </a:ext>
            </a:extLst>
          </p:cNvPr>
          <p:cNvPicPr>
            <a:picLocks noChangeAspect="1"/>
          </p:cNvPicPr>
          <p:nvPr userDrawn="1"/>
        </p:nvPicPr>
        <p:blipFill>
          <a:blip r:embed="rId2"/>
          <a:stretch>
            <a:fillRect/>
          </a:stretch>
        </p:blipFill>
        <p:spPr>
          <a:xfrm>
            <a:off x="8011551" y="4588958"/>
            <a:ext cx="1132449" cy="48197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230175D9-26DA-3E76-467E-D7295DDC5EF3}"/>
              </a:ext>
            </a:extLst>
          </p:cNvPr>
          <p:cNvPicPr>
            <a:picLocks noChangeAspect="1"/>
          </p:cNvPicPr>
          <p:nvPr userDrawn="1"/>
        </p:nvPicPr>
        <p:blipFill>
          <a:blip r:embed="rId4"/>
          <a:stretch>
            <a:fillRect/>
          </a:stretch>
        </p:blipFill>
        <p:spPr>
          <a:xfrm>
            <a:off x="8011551" y="4588958"/>
            <a:ext cx="1132449" cy="48197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3" name="图片 2">
            <a:extLst>
              <a:ext uri="{FF2B5EF4-FFF2-40B4-BE49-F238E27FC236}">
                <a16:creationId xmlns:a16="http://schemas.microsoft.com/office/drawing/2014/main" id="{F45E07C6-3130-4B00-A947-F7B6F7051068}"/>
              </a:ext>
            </a:extLst>
          </p:cNvPr>
          <p:cNvPicPr>
            <a:picLocks noChangeAspect="1"/>
          </p:cNvPicPr>
          <p:nvPr userDrawn="1"/>
        </p:nvPicPr>
        <p:blipFill>
          <a:blip r:embed="rId4"/>
          <a:stretch>
            <a:fillRect/>
          </a:stretch>
        </p:blipFill>
        <p:spPr>
          <a:xfrm>
            <a:off x="8011551" y="4588958"/>
            <a:ext cx="1132449" cy="48197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t>2024/2/28</a:t>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8" r:id="rId17"/>
    <p:sldLayoutId id="2147483669" r:id="rId18"/>
    <p:sldLayoutId id="2147483670" r:id="rId19"/>
    <p:sldLayoutId id="2147483671" r:id="rId20"/>
    <p:sldLayoutId id="2147483674" r:id="rId21"/>
    <p:sldLayoutId id="2147483675" r:id="rId22"/>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hyperlink" Target="https://www.iso.org/obp/ui/#iso:std:iso-iec:25010:ed-1:v1:e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journal/International-Journal-of-Industrial-Engineering-and-Management-2217-2661"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47.jpe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hyperlink" Target="http://blogs.msdn.com/b/seliot/" TargetMode="External"/><Relationship Id="rId2" Type="http://schemas.openxmlformats.org/officeDocument/2006/relationships/notesSlide" Target="../notesSlides/notesSlide57.xml"/><Relationship Id="rId1" Type="http://schemas.openxmlformats.org/officeDocument/2006/relationships/slideLayout" Target="../slideLayouts/slideLayout17.xml"/><Relationship Id="rId4" Type="http://schemas.openxmlformats.org/officeDocument/2006/relationships/hyperlink" Target="http://www.thetestingplanet.com/2011/11/the-future-of-software-testing-part-one-testing-in-produc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2.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2.xml"/><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https://www.saucedemo.com/" TargetMode="Externa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89" y="3250565"/>
            <a:ext cx="6208873"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sz="3600" b="1" dirty="0">
                <a:solidFill>
                  <a:srgbClr val="FFC000"/>
                </a:solidFill>
                <a:latin typeface="Tahoma" panose="020B0604030504040204" charset="0"/>
              </a:rPr>
              <a:t>第</a:t>
            </a:r>
            <a:r>
              <a:rPr kumimoji="1" lang="en-US" altLang="zh-CN" sz="3600" b="1" dirty="0">
                <a:solidFill>
                  <a:srgbClr val="FFC000"/>
                </a:solidFill>
                <a:latin typeface="Tahoma" panose="020B0604030504040204" charset="0"/>
              </a:rPr>
              <a:t>2</a:t>
            </a:r>
            <a:r>
              <a:rPr kumimoji="1" lang="zh-CN" altLang="en-US" sz="3600" b="1" dirty="0">
                <a:solidFill>
                  <a:srgbClr val="FFC000"/>
                </a:solidFill>
                <a:latin typeface="Tahoma" panose="020B0604030504040204" charset="0"/>
              </a:rPr>
              <a:t>章 软件测试的基本概念</a:t>
            </a:r>
          </a:p>
        </p:txBody>
      </p:sp>
      <p:sp>
        <p:nvSpPr>
          <p:cNvPr id="12" name="文本框 11">
            <a:extLst>
              <a:ext uri="{FF2B5EF4-FFF2-40B4-BE49-F238E27FC236}">
                <a16:creationId xmlns:a16="http://schemas.microsoft.com/office/drawing/2014/main" id="{D5C871B5-61D2-F62E-712B-1DDE700D4C27}"/>
              </a:ext>
            </a:extLst>
          </p:cNvPr>
          <p:cNvSpPr txBox="1"/>
          <p:nvPr/>
        </p:nvSpPr>
        <p:spPr>
          <a:xfrm>
            <a:off x="4572000" y="4744056"/>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50617" y="260015"/>
            <a:ext cx="4424363" cy="614363"/>
          </a:xfrm>
        </p:spPr>
        <p:txBody>
          <a:bodyPr/>
          <a:lstStyle/>
          <a:p>
            <a:r>
              <a:rPr lang="zh-CN" altLang="en-US" dirty="0">
                <a:latin typeface="微软雅黑" panose="020B0503020204020204" pitchFamily="34" charset="-122"/>
                <a:ea typeface="微软雅黑" panose="020B0503020204020204" pitchFamily="34" charset="-122"/>
              </a:rPr>
              <a:t>质量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品牌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客户满意度</a:t>
            </a:r>
            <a:endParaRPr lang="en-US" altLang="zh-CN" dirty="0">
              <a:latin typeface="微软雅黑" panose="020B0503020204020204" pitchFamily="34" charset="-122"/>
              <a:ea typeface="微软雅黑" panose="020B0503020204020204" pitchFamily="34" charset="-122"/>
            </a:endParaRPr>
          </a:p>
        </p:txBody>
      </p:sp>
      <p:pic>
        <p:nvPicPr>
          <p:cNvPr id="104450" name="Picture 2" descr="http://www.crmsocialmedia.com/wp-content/uploads/2010/12/customer-satisfaction.gif"/>
          <p:cNvPicPr>
            <a:picLocks noChangeAspect="1" noChangeArrowheads="1"/>
          </p:cNvPicPr>
          <p:nvPr/>
        </p:nvPicPr>
        <p:blipFill>
          <a:blip r:embed="rId3" cstate="print"/>
          <a:srcRect/>
          <a:stretch>
            <a:fillRect/>
          </a:stretch>
        </p:blipFill>
        <p:spPr bwMode="auto">
          <a:xfrm>
            <a:off x="4301970" y="1525505"/>
            <a:ext cx="3266982" cy="2092490"/>
          </a:xfrm>
          <a:prstGeom prst="rect">
            <a:avLst/>
          </a:prstGeom>
          <a:noFill/>
        </p:spPr>
      </p:pic>
      <p:pic>
        <p:nvPicPr>
          <p:cNvPr id="104452" name="Picture 4" descr="http://www.product-reviews.net/wp-content/userimages/2008/04/apple-the-benchmark-brand.jpg"/>
          <p:cNvPicPr>
            <a:picLocks noChangeAspect="1" noChangeArrowheads="1"/>
          </p:cNvPicPr>
          <p:nvPr/>
        </p:nvPicPr>
        <p:blipFill>
          <a:blip r:embed="rId4" cstate="print"/>
          <a:srcRect/>
          <a:stretch>
            <a:fillRect/>
          </a:stretch>
        </p:blipFill>
        <p:spPr bwMode="auto">
          <a:xfrm>
            <a:off x="1709682" y="1255475"/>
            <a:ext cx="2106234" cy="2550884"/>
          </a:xfrm>
          <a:prstGeom prst="rect">
            <a:avLst/>
          </a:prstGeom>
          <a:noFill/>
        </p:spPr>
      </p:pic>
    </p:spTree>
    <p:extLst>
      <p:ext uri="{BB962C8B-B14F-4D97-AF65-F5344CB8AC3E}">
        <p14:creationId xmlns:p14="http://schemas.microsoft.com/office/powerpoint/2010/main" val="299747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40398" y="245390"/>
            <a:ext cx="4424363" cy="614363"/>
          </a:xfrm>
        </p:spPr>
        <p:txBody>
          <a:bodyPr/>
          <a:lstStyle/>
          <a:p>
            <a:r>
              <a:rPr lang="zh-CN" altLang="en-US" dirty="0">
                <a:latin typeface="微软雅黑" panose="020B0503020204020204" pitchFamily="34" charset="-122"/>
                <a:ea typeface="微软雅黑" panose="020B0503020204020204" pitchFamily="34" charset="-122"/>
              </a:rPr>
              <a:t>软件质量 的内涵</a:t>
            </a:r>
            <a:endParaRPr lang="en-US" altLang="zh-CN" dirty="0">
              <a:latin typeface="微软雅黑" panose="020B0503020204020204" pitchFamily="34" charset="-122"/>
              <a:ea typeface="微软雅黑" panose="020B0503020204020204" pitchFamily="34" charset="-122"/>
            </a:endParaRPr>
          </a:p>
        </p:txBody>
      </p:sp>
      <p:pic>
        <p:nvPicPr>
          <p:cNvPr id="9219" name="Picture 3"/>
          <p:cNvPicPr>
            <a:picLocks noChangeAspect="1" noChangeArrowheads="1"/>
          </p:cNvPicPr>
          <p:nvPr/>
        </p:nvPicPr>
        <p:blipFill>
          <a:blip r:embed="rId3" cstate="print"/>
          <a:srcRect/>
          <a:stretch>
            <a:fillRect/>
          </a:stretch>
        </p:blipFill>
        <p:spPr bwMode="auto">
          <a:xfrm>
            <a:off x="6025230" y="1576102"/>
            <a:ext cx="3045619" cy="2259806"/>
          </a:xfrm>
          <a:prstGeom prst="rect">
            <a:avLst/>
          </a:prstGeom>
          <a:noFill/>
          <a:ln w="9525">
            <a:noFill/>
            <a:miter lim="800000"/>
            <a:headEnd/>
            <a:tailEnd/>
          </a:ln>
        </p:spPr>
      </p:pic>
      <p:sp>
        <p:nvSpPr>
          <p:cNvPr id="9220" name="Text Box 4"/>
          <p:cNvSpPr txBox="1">
            <a:spLocks noChangeArrowheads="1"/>
          </p:cNvSpPr>
          <p:nvPr/>
        </p:nvSpPr>
        <p:spPr bwMode="auto">
          <a:xfrm>
            <a:off x="851004" y="1064436"/>
            <a:ext cx="5284620" cy="3607462"/>
          </a:xfrm>
          <a:prstGeom prst="rect">
            <a:avLst/>
          </a:prstGeom>
          <a:noFill/>
          <a:ln w="9525">
            <a:noFill/>
            <a:miter lim="800000"/>
            <a:headEnd/>
            <a:tailEnd/>
          </a:ln>
        </p:spPr>
        <p:txBody>
          <a:bodyPr wrap="square" lIns="0" tIns="0" rIns="0" bIns="0">
            <a:spAutoFit/>
          </a:bodyPr>
          <a:lstStyle/>
          <a:p>
            <a:pPr marL="342900" indent="-342900">
              <a:lnSpc>
                <a:spcPct val="150000"/>
              </a:lnSpc>
              <a:buClr>
                <a:schemeClr val="accent1"/>
              </a:buClr>
              <a:buSzPct val="75000"/>
            </a:pPr>
            <a:r>
              <a:rPr lang="en-US" altLang="zh-CN" b="1" dirty="0">
                <a:solidFill>
                  <a:srgbClr val="800000"/>
                </a:solidFill>
                <a:latin typeface="Microsoft YaHei" panose="020B0503020204020204" pitchFamily="34" charset="-122"/>
                <a:ea typeface="Microsoft YaHei" panose="020B0503020204020204" pitchFamily="34" charset="-122"/>
              </a:rPr>
              <a:t>IEEE</a:t>
            </a:r>
            <a:r>
              <a:rPr lang="zh-CN" altLang="en-US" b="1" dirty="0">
                <a:solidFill>
                  <a:srgbClr val="800000"/>
                </a:solidFill>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 </a:t>
            </a:r>
            <a:r>
              <a:rPr lang="zh-CN" altLang="en-US" b="1" dirty="0">
                <a:solidFill>
                  <a:srgbClr val="2D696D"/>
                </a:solidFill>
                <a:latin typeface="Microsoft YaHei" panose="020B0503020204020204" pitchFamily="34" charset="-122"/>
                <a:ea typeface="Microsoft YaHei" panose="020B0503020204020204" pitchFamily="34" charset="-122"/>
              </a:rPr>
              <a:t>质量</a:t>
            </a:r>
            <a:r>
              <a:rPr lang="zh-CN" altLang="en-US" dirty="0">
                <a:solidFill>
                  <a:srgbClr val="2D696D"/>
                </a:solidFill>
                <a:latin typeface="Microsoft YaHei" panose="020B0503020204020204" pitchFamily="34" charset="-122"/>
                <a:ea typeface="Microsoft YaHei" panose="020B0503020204020204" pitchFamily="34" charset="-122"/>
              </a:rPr>
              <a:t>是系统、部件或过程满足　</a:t>
            </a:r>
          </a:p>
          <a:p>
            <a:pPr marL="1146572" indent="-342900">
              <a:lnSpc>
                <a:spcPct val="150000"/>
              </a:lnSpc>
              <a:buClr>
                <a:srgbClr val="085415"/>
              </a:buClr>
              <a:buSzPct val="75000"/>
              <a:buFont typeface="+mj-ea"/>
              <a:buAutoNum type="circleNumDbPlain"/>
            </a:pPr>
            <a:r>
              <a:rPr lang="zh-CN" altLang="en-US" dirty="0">
                <a:solidFill>
                  <a:srgbClr val="2D696D"/>
                </a:solidFill>
                <a:latin typeface="Microsoft YaHei" panose="020B0503020204020204" pitchFamily="34" charset="-122"/>
                <a:ea typeface="Microsoft YaHei" panose="020B0503020204020204" pitchFamily="34" charset="-122"/>
              </a:rPr>
              <a:t>明确需求</a:t>
            </a:r>
          </a:p>
          <a:p>
            <a:pPr marL="1146572" indent="-342900">
              <a:lnSpc>
                <a:spcPct val="150000"/>
              </a:lnSpc>
              <a:buClr>
                <a:srgbClr val="085415"/>
              </a:buClr>
              <a:buSzPct val="75000"/>
              <a:buFont typeface="+mj-ea"/>
              <a:buAutoNum type="circleNumDbPlain"/>
            </a:pPr>
            <a:r>
              <a:rPr lang="zh-CN" altLang="en-US" dirty="0">
                <a:solidFill>
                  <a:srgbClr val="2D696D"/>
                </a:solidFill>
                <a:latin typeface="Microsoft YaHei" panose="020B0503020204020204" pitchFamily="34" charset="-122"/>
                <a:ea typeface="Microsoft YaHei" panose="020B0503020204020204" pitchFamily="34" charset="-122"/>
              </a:rPr>
              <a:t>客户或用户需要或期望的程度不同 </a:t>
            </a:r>
            <a:endParaRPr lang="en-US" altLang="zh-CN" b="1" dirty="0">
              <a:latin typeface="Microsoft YaHei" panose="020B0503020204020204" pitchFamily="34" charset="-122"/>
              <a:ea typeface="Microsoft YaHei" panose="020B0503020204020204" pitchFamily="34" charset="-122"/>
            </a:endParaRPr>
          </a:p>
          <a:p>
            <a:pPr marL="342900" indent="-342900">
              <a:lnSpc>
                <a:spcPct val="150000"/>
              </a:lnSpc>
              <a:spcBef>
                <a:spcPct val="40000"/>
              </a:spcBef>
              <a:buClr>
                <a:srgbClr val="336600"/>
              </a:buClr>
              <a:buSzPct val="75000"/>
              <a:buFont typeface="Wingdings" pitchFamily="2" charset="2"/>
              <a:buChar char="p"/>
            </a:pPr>
            <a:r>
              <a:rPr lang="zh-CN" altLang="en-US" b="1" dirty="0">
                <a:latin typeface="Microsoft YaHei" panose="020B0503020204020204" pitchFamily="34" charset="-122"/>
                <a:ea typeface="Microsoft YaHei" panose="020B0503020204020204" pitchFamily="34" charset="-122"/>
              </a:rPr>
              <a:t>软件质量</a:t>
            </a:r>
            <a:r>
              <a:rPr lang="zh-CN" altLang="en-US" dirty="0">
                <a:latin typeface="Microsoft YaHei" panose="020B0503020204020204" pitchFamily="34" charset="-122"/>
                <a:ea typeface="Microsoft YaHei" panose="020B0503020204020204" pitchFamily="34" charset="-122"/>
              </a:rPr>
              <a:t>：软件产品具有满足规定的或隐含要求能力要求有关的特征与特征总和</a:t>
            </a:r>
            <a:r>
              <a:rPr lang="en-US" altLang="zh-CN" dirty="0">
                <a:latin typeface="Microsoft YaHei" panose="020B0503020204020204" pitchFamily="34" charset="-122"/>
                <a:ea typeface="Microsoft YaHei" panose="020B0503020204020204" pitchFamily="34" charset="-122"/>
              </a:rPr>
              <a:t>(ISO 8492)　</a:t>
            </a:r>
          </a:p>
          <a:p>
            <a:pPr marL="342900" indent="-342900">
              <a:lnSpc>
                <a:spcPct val="150000"/>
              </a:lnSpc>
              <a:spcBef>
                <a:spcPct val="40000"/>
              </a:spcBef>
              <a:buClr>
                <a:srgbClr val="336600"/>
              </a:buClr>
              <a:buSzPct val="75000"/>
              <a:buFont typeface="Wingdings" pitchFamily="2" charset="2"/>
              <a:buChar char="p"/>
            </a:pPr>
            <a:r>
              <a:rPr lang="zh-CN" altLang="en-US" b="1" dirty="0">
                <a:latin typeface="Microsoft YaHei" panose="020B0503020204020204" pitchFamily="34" charset="-122"/>
                <a:ea typeface="Microsoft YaHei" panose="020B0503020204020204" pitchFamily="34" charset="-122"/>
              </a:rPr>
              <a:t>软件质量</a:t>
            </a:r>
            <a:r>
              <a:rPr lang="zh-CN" altLang="en-US" dirty="0">
                <a:latin typeface="Microsoft YaHei" panose="020B0503020204020204" pitchFamily="34" charset="-122"/>
                <a:ea typeface="Microsoft YaHei" panose="020B0503020204020204" pitchFamily="34" charset="-122"/>
              </a:rPr>
              <a:t>：软件产品满足</a:t>
            </a:r>
          </a:p>
          <a:p>
            <a:pPr marL="342900" indent="-342900">
              <a:lnSpc>
                <a:spcPct val="150000"/>
              </a:lnSpc>
              <a:spcBef>
                <a:spcPct val="40000"/>
              </a:spcBef>
              <a:buClr>
                <a:srgbClr val="336600"/>
              </a:buClr>
              <a:buSzPct val="75000"/>
            </a:pPr>
            <a:r>
              <a:rPr lang="zh-CN" altLang="en-US" dirty="0">
                <a:latin typeface="Microsoft YaHei" panose="020B0503020204020204" pitchFamily="34" charset="-122"/>
                <a:ea typeface="Microsoft YaHei" panose="020B0503020204020204" pitchFamily="34" charset="-122"/>
              </a:rPr>
              <a:t>	使用要求的程度</a:t>
            </a:r>
          </a:p>
          <a:p>
            <a:pPr marL="342900" indent="-342900">
              <a:lnSpc>
                <a:spcPct val="150000"/>
              </a:lnSpc>
              <a:buClr>
                <a:schemeClr val="accent1"/>
              </a:buClr>
              <a:buSzPct val="75000"/>
            </a:pPr>
            <a:r>
              <a:rPr lang="zh-CN" altLang="en-US" dirty="0">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252373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504096" y="907740"/>
            <a:ext cx="7798656" cy="4004943"/>
          </a:xfrm>
          <a:prstGeom prst="rect">
            <a:avLst/>
          </a:prstGeom>
          <a:solidFill>
            <a:schemeClr val="bg1"/>
          </a:solidFill>
          <a:ln w="9525">
            <a:noFill/>
            <a:miter lim="800000"/>
            <a:headEnd/>
            <a:tailEnd/>
          </a:ln>
        </p:spPr>
        <p:txBody>
          <a:bodyPr wrap="square">
            <a:spAutoFit/>
          </a:bodyPr>
          <a:lstStyle/>
          <a:p>
            <a:pPr>
              <a:spcBef>
                <a:spcPct val="50000"/>
              </a:spcBef>
            </a:pPr>
            <a:r>
              <a:rPr lang="zh-CN" altLang="en-US" sz="2100" b="1" dirty="0">
                <a:solidFill>
                  <a:srgbClr val="3366FF"/>
                </a:solidFill>
              </a:rPr>
              <a:t>产品质量</a:t>
            </a:r>
          </a:p>
          <a:p>
            <a:pPr marL="257175" indent="-257175">
              <a:spcBef>
                <a:spcPct val="50000"/>
              </a:spcBef>
              <a:buClr>
                <a:srgbClr val="CCFFCC"/>
              </a:buClr>
              <a:buSzPct val="80000"/>
              <a:buFont typeface="Wingdings" charset="2"/>
              <a:buChar char="p"/>
            </a:pPr>
            <a:r>
              <a:rPr lang="zh-CN" altLang="en-US" sz="1500" b="1" dirty="0">
                <a:solidFill>
                  <a:srgbClr val="000000"/>
                </a:solidFill>
                <a:latin typeface="" charset="0"/>
              </a:rPr>
              <a:t>是人们实践产物的属性和行为，是可以认识，可以科学地描述的。并且可以通过一些方法和人类活动，来改进质量.</a:t>
            </a:r>
            <a:endParaRPr lang="zh-CN" altLang="en-US" sz="1500" dirty="0">
              <a:solidFill>
                <a:srgbClr val="000099"/>
              </a:solidFill>
            </a:endParaRPr>
          </a:p>
          <a:p>
            <a:pPr marL="214313" indent="-214313">
              <a:spcBef>
                <a:spcPct val="50000"/>
              </a:spcBef>
              <a:buClr>
                <a:srgbClr val="CCFFCC"/>
              </a:buClr>
              <a:buSzPct val="80000"/>
              <a:buFont typeface="Wingdings" charset="2"/>
              <a:buChar char="p"/>
            </a:pPr>
            <a:r>
              <a:rPr lang="zh-CN" altLang="en-US" sz="1350" dirty="0"/>
              <a:t>质量模型:  </a:t>
            </a:r>
            <a:r>
              <a:rPr lang="en-US" altLang="zh-CN" sz="1350" dirty="0"/>
              <a:t>McCall </a:t>
            </a:r>
            <a:r>
              <a:rPr lang="zh-CN" altLang="en-US" sz="1350" dirty="0"/>
              <a:t>模型</a:t>
            </a:r>
            <a:r>
              <a:rPr lang="en-US" altLang="zh-CN" sz="1350" dirty="0"/>
              <a:t>, Boehm </a:t>
            </a:r>
            <a:r>
              <a:rPr lang="zh-CN" altLang="en-US" sz="1350" dirty="0"/>
              <a:t>模型, </a:t>
            </a:r>
            <a:r>
              <a:rPr lang="en-US" altLang="zh-CN" sz="1350" dirty="0"/>
              <a:t>ISO 9126 </a:t>
            </a:r>
            <a:r>
              <a:rPr lang="zh-CN" altLang="en-US" sz="1350" dirty="0"/>
              <a:t>模型</a:t>
            </a:r>
          </a:p>
          <a:p>
            <a:pPr>
              <a:spcBef>
                <a:spcPct val="50000"/>
              </a:spcBef>
            </a:pPr>
            <a:r>
              <a:rPr lang="zh-CN" altLang="en-US" sz="2100" b="1" dirty="0">
                <a:solidFill>
                  <a:srgbClr val="3366FF"/>
                </a:solidFill>
              </a:rPr>
              <a:t>过程质量:</a:t>
            </a:r>
            <a:r>
              <a:rPr lang="zh-CN" altLang="en-US" b="1" dirty="0">
                <a:solidFill>
                  <a:srgbClr val="99CCFF"/>
                </a:solidFill>
              </a:rPr>
              <a:t> </a:t>
            </a:r>
          </a:p>
          <a:p>
            <a:pPr marL="257175" indent="-257175">
              <a:spcBef>
                <a:spcPct val="50000"/>
              </a:spcBef>
              <a:buClr>
                <a:srgbClr val="CCFFCC"/>
              </a:buClr>
              <a:buSzPct val="80000"/>
              <a:buFont typeface="Wingdings" charset="2"/>
              <a:buChar char="p"/>
            </a:pPr>
            <a:r>
              <a:rPr lang="zh-CN" altLang="en-US" sz="1500" dirty="0">
                <a:solidFill>
                  <a:srgbClr val="000000"/>
                </a:solidFill>
              </a:rPr>
              <a:t>软件能力成熟度模型 </a:t>
            </a:r>
            <a:r>
              <a:rPr lang="en-US" altLang="zh-CN" sz="1500" dirty="0">
                <a:solidFill>
                  <a:srgbClr val="000000"/>
                </a:solidFill>
              </a:rPr>
              <a:t>CMM ( Capability Maturity Model)</a:t>
            </a:r>
          </a:p>
          <a:p>
            <a:pPr marL="214313" indent="-214313">
              <a:spcBef>
                <a:spcPct val="50000"/>
              </a:spcBef>
              <a:buClr>
                <a:srgbClr val="CCFFCC"/>
              </a:buClr>
              <a:buSzPct val="80000"/>
              <a:buFont typeface="Wingdings" charset="2"/>
              <a:buChar char="p"/>
            </a:pPr>
            <a:r>
              <a:rPr lang="en-US" altLang="zh-CN" sz="1500" dirty="0">
                <a:solidFill>
                  <a:srgbClr val="000000"/>
                </a:solidFill>
              </a:rPr>
              <a:t> </a:t>
            </a:r>
            <a:r>
              <a:rPr lang="zh-CN" altLang="en-US" sz="1500" dirty="0">
                <a:solidFill>
                  <a:srgbClr val="000000"/>
                </a:solidFill>
              </a:rPr>
              <a:t>国际标准过程模型 </a:t>
            </a:r>
            <a:r>
              <a:rPr lang="en-US" altLang="zh-CN" sz="1500" dirty="0">
                <a:solidFill>
                  <a:srgbClr val="000000"/>
                </a:solidFill>
              </a:rPr>
              <a:t>ISO 9000</a:t>
            </a:r>
          </a:p>
          <a:p>
            <a:pPr marL="214313" indent="-214313">
              <a:spcBef>
                <a:spcPct val="50000"/>
              </a:spcBef>
              <a:buClr>
                <a:srgbClr val="CCFFCC"/>
              </a:buClr>
              <a:buSzPct val="80000"/>
              <a:buFont typeface="Wingdings" charset="2"/>
              <a:buChar char="p"/>
            </a:pPr>
            <a:r>
              <a:rPr lang="zh-CN" altLang="en-US" sz="1500" dirty="0">
                <a:solidFill>
                  <a:srgbClr val="000000"/>
                </a:solidFill>
              </a:rPr>
              <a:t> 软件过程改进和能力决断 </a:t>
            </a:r>
            <a:r>
              <a:rPr lang="en-US" altLang="zh-CN" sz="1500" dirty="0">
                <a:solidFill>
                  <a:srgbClr val="000000"/>
                </a:solidFill>
              </a:rPr>
              <a:t> SPICE </a:t>
            </a:r>
          </a:p>
          <a:p>
            <a:pPr>
              <a:spcBef>
                <a:spcPct val="50000"/>
              </a:spcBef>
              <a:buClr>
                <a:srgbClr val="CCFFCC"/>
              </a:buClr>
              <a:buSzPct val="80000"/>
            </a:pPr>
            <a:r>
              <a:rPr lang="en-US" altLang="zh-CN" sz="1500" dirty="0">
                <a:solidFill>
                  <a:srgbClr val="000000"/>
                </a:solidFill>
              </a:rPr>
              <a:t>( Software Process Improvement and   Capability </a:t>
            </a:r>
            <a:r>
              <a:rPr lang="en-US" altLang="zh-CN" sz="1500" dirty="0" err="1">
                <a:solidFill>
                  <a:srgbClr val="000000"/>
                </a:solidFill>
              </a:rPr>
              <a:t>dEtermination</a:t>
            </a:r>
            <a:r>
              <a:rPr lang="en-US" altLang="zh-CN" sz="1500" dirty="0">
                <a:solidFill>
                  <a:srgbClr val="000000"/>
                </a:solidFill>
              </a:rPr>
              <a:t>)	</a:t>
            </a:r>
          </a:p>
          <a:p>
            <a:pPr>
              <a:spcBef>
                <a:spcPct val="50000"/>
              </a:spcBef>
            </a:pPr>
            <a:r>
              <a:rPr lang="zh-CN" altLang="en-US" sz="2100" b="1" dirty="0">
                <a:solidFill>
                  <a:srgbClr val="3366FF"/>
                </a:solidFill>
              </a:rPr>
              <a:t>在商业过程中有关的质量内容</a:t>
            </a:r>
            <a:r>
              <a:rPr lang="zh-CN" altLang="en-US" b="1" dirty="0">
                <a:solidFill>
                  <a:srgbClr val="99CCFF"/>
                </a:solidFill>
              </a:rPr>
              <a:t>: </a:t>
            </a:r>
          </a:p>
          <a:p>
            <a:pPr>
              <a:spcBef>
                <a:spcPct val="50000"/>
              </a:spcBef>
            </a:pPr>
            <a:r>
              <a:rPr lang="en-US" altLang="zh-CN" sz="1500" dirty="0">
                <a:solidFill>
                  <a:srgbClr val="000099"/>
                </a:solidFill>
              </a:rPr>
              <a:t>    </a:t>
            </a:r>
            <a:r>
              <a:rPr lang="zh-CN" altLang="en-US" sz="1350" dirty="0"/>
              <a:t>培训、成品制作、宣传、发布日起、客户、风险、成本、业务等</a:t>
            </a:r>
            <a:r>
              <a:rPr lang="en-US" altLang="zh-CN" sz="1500" dirty="0">
                <a:solidFill>
                  <a:srgbClr val="000099"/>
                </a:solidFill>
              </a:rPr>
              <a:t> </a:t>
            </a:r>
            <a:r>
              <a:rPr lang="zh-CN" altLang="en-US" sz="1500" dirty="0">
                <a:solidFill>
                  <a:srgbClr val="000099"/>
                </a:solidFill>
              </a:rPr>
              <a:t>     </a:t>
            </a:r>
          </a:p>
        </p:txBody>
      </p:sp>
      <p:sp>
        <p:nvSpPr>
          <p:cNvPr id="10242" name="Rectangle 2"/>
          <p:cNvSpPr>
            <a:spLocks noGrp="1" noChangeArrowheads="1"/>
          </p:cNvSpPr>
          <p:nvPr>
            <p:ph type="title"/>
          </p:nvPr>
        </p:nvSpPr>
        <p:spPr>
          <a:xfrm>
            <a:off x="504096" y="356410"/>
            <a:ext cx="4548188" cy="411956"/>
          </a:xfrm>
        </p:spPr>
        <p:txBody>
          <a:bodyPr>
            <a:noAutofit/>
          </a:bodyPr>
          <a:lstStyle/>
          <a:p>
            <a:r>
              <a:rPr lang="zh-CN" altLang="en-US" dirty="0">
                <a:latin typeface="微软雅黑" panose="020B0503020204020204" pitchFamily="34" charset="-122"/>
                <a:ea typeface="微软雅黑" panose="020B0503020204020204" pitchFamily="34" charset="-122"/>
              </a:rPr>
              <a:t>高质量软件标准体系</a:t>
            </a:r>
          </a:p>
        </p:txBody>
      </p:sp>
      <p:grpSp>
        <p:nvGrpSpPr>
          <p:cNvPr id="2" name="组合 1">
            <a:extLst>
              <a:ext uri="{FF2B5EF4-FFF2-40B4-BE49-F238E27FC236}">
                <a16:creationId xmlns:a16="http://schemas.microsoft.com/office/drawing/2014/main" id="{1CDA386C-C770-5EB7-ADF6-05BC68FFA125}"/>
              </a:ext>
            </a:extLst>
          </p:cNvPr>
          <p:cNvGrpSpPr/>
          <p:nvPr/>
        </p:nvGrpSpPr>
        <p:grpSpPr>
          <a:xfrm>
            <a:off x="5473958" y="1686310"/>
            <a:ext cx="3594561" cy="2202479"/>
            <a:chOff x="5355086" y="1775161"/>
            <a:chExt cx="3594561" cy="2202479"/>
          </a:xfrm>
        </p:grpSpPr>
        <p:sp>
          <p:nvSpPr>
            <p:cNvPr id="5" name="云形标注 4"/>
            <p:cNvSpPr/>
            <p:nvPr/>
          </p:nvSpPr>
          <p:spPr bwMode="auto">
            <a:xfrm>
              <a:off x="5355086" y="1775161"/>
              <a:ext cx="3594561" cy="2202479"/>
            </a:xfrm>
            <a:prstGeom prst="cloudCallout">
              <a:avLst>
                <a:gd name="adj1" fmla="val -48815"/>
                <a:gd name="adj2" fmla="val 65406"/>
              </a:avLst>
            </a:prstGeom>
            <a:solidFill>
              <a:schemeClr val="accent4">
                <a:lumMod val="20000"/>
                <a:lumOff val="8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a:latin typeface="Arial" pitchFamily="34" charset="0"/>
                <a:ea typeface="宋体" pitchFamily="2" charset="-122"/>
              </a:endParaRPr>
            </a:p>
          </p:txBody>
        </p:sp>
        <p:sp>
          <p:nvSpPr>
            <p:cNvPr id="6" name="右箭头 5"/>
            <p:cNvSpPr/>
            <p:nvPr/>
          </p:nvSpPr>
          <p:spPr bwMode="auto">
            <a:xfrm>
              <a:off x="5800497" y="2364001"/>
              <a:ext cx="1989212" cy="702078"/>
            </a:xfrm>
            <a:prstGeom prst="rightArrow">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0800000" scaled="1"/>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85800" fontAlgn="base">
                <a:spcBef>
                  <a:spcPct val="0"/>
                </a:spcBef>
                <a:spcAft>
                  <a:spcPct val="0"/>
                </a:spcAft>
              </a:pPr>
              <a:r>
                <a:rPr lang="zh-CN" altLang="en-US" b="1" dirty="0"/>
                <a:t>流程</a:t>
              </a:r>
              <a:endParaRPr lang="zh-CN" altLang="en-US" b="1" dirty="0">
                <a:latin typeface="Arial" pitchFamily="34" charset="0"/>
                <a:ea typeface="宋体" pitchFamily="2" charset="-122"/>
              </a:endParaRPr>
            </a:p>
          </p:txBody>
        </p:sp>
        <p:sp>
          <p:nvSpPr>
            <p:cNvPr id="7" name="TextBox 6"/>
            <p:cNvSpPr txBox="1"/>
            <p:nvPr/>
          </p:nvSpPr>
          <p:spPr>
            <a:xfrm>
              <a:off x="7897708" y="2364001"/>
              <a:ext cx="810090" cy="415498"/>
            </a:xfrm>
            <a:prstGeom prst="rect">
              <a:avLst/>
            </a:prstGeom>
            <a:noFill/>
          </p:spPr>
          <p:txBody>
            <a:bodyPr wrap="square" rtlCol="0">
              <a:spAutoFit/>
            </a:bodyPr>
            <a:lstStyle/>
            <a:p>
              <a:r>
                <a:rPr lang="zh-CN" altLang="en-US" sz="2100" b="1" dirty="0">
                  <a:solidFill>
                    <a:srgbClr val="00B0F0"/>
                  </a:solidFill>
                </a:rPr>
                <a:t>产品</a:t>
              </a:r>
            </a:p>
          </p:txBody>
        </p:sp>
        <p:sp>
          <p:nvSpPr>
            <p:cNvPr id="8" name="TextBox 7"/>
            <p:cNvSpPr txBox="1"/>
            <p:nvPr/>
          </p:nvSpPr>
          <p:spPr>
            <a:xfrm>
              <a:off x="5993407" y="2999063"/>
              <a:ext cx="1755195" cy="415498"/>
            </a:xfrm>
            <a:prstGeom prst="rect">
              <a:avLst/>
            </a:prstGeom>
            <a:noFill/>
          </p:spPr>
          <p:txBody>
            <a:bodyPr wrap="square" rtlCol="0">
              <a:spAutoFit/>
            </a:bodyPr>
            <a:lstStyle/>
            <a:p>
              <a:pPr algn="ctr"/>
              <a:r>
                <a:rPr lang="zh-CN" altLang="en-US" sz="2100" b="1" dirty="0">
                  <a:solidFill>
                    <a:schemeClr val="accent1">
                      <a:lumMod val="50000"/>
                    </a:schemeClr>
                  </a:solidFill>
                </a:rPr>
                <a:t>商业环境</a:t>
              </a:r>
            </a:p>
          </p:txBody>
        </p:sp>
      </p:grpSp>
    </p:spTree>
    <p:extLst>
      <p:ext uri="{BB962C8B-B14F-4D97-AF65-F5344CB8AC3E}">
        <p14:creationId xmlns:p14="http://schemas.microsoft.com/office/powerpoint/2010/main" val="2764109718"/>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ttp://nosheep.net/wp-content/uploads/gorilla-270x300.png"/>
          <p:cNvPicPr>
            <a:picLocks noChangeAspect="1" noChangeArrowheads="1"/>
          </p:cNvPicPr>
          <p:nvPr/>
        </p:nvPicPr>
        <p:blipFill>
          <a:blip r:embed="rId3" cstate="print"/>
          <a:srcRect/>
          <a:stretch>
            <a:fillRect/>
          </a:stretch>
        </p:blipFill>
        <p:spPr bwMode="auto">
          <a:xfrm>
            <a:off x="6406203" y="1718530"/>
            <a:ext cx="2197792" cy="2441990"/>
          </a:xfrm>
          <a:prstGeom prst="rect">
            <a:avLst/>
          </a:prstGeom>
          <a:noFill/>
        </p:spPr>
      </p:pic>
      <p:sp>
        <p:nvSpPr>
          <p:cNvPr id="11266" name="Rectangle 2"/>
          <p:cNvSpPr>
            <a:spLocks noGrp="1" noChangeArrowheads="1"/>
          </p:cNvSpPr>
          <p:nvPr>
            <p:ph type="title"/>
          </p:nvPr>
        </p:nvSpPr>
        <p:spPr>
          <a:xfrm>
            <a:off x="666114" y="343640"/>
            <a:ext cx="4289822" cy="538163"/>
          </a:xfrm>
        </p:spPr>
        <p:txBody>
          <a:bodyPr>
            <a:normAutofit/>
          </a:bodyPr>
          <a:lstStyle/>
          <a:p>
            <a:r>
              <a:rPr lang="zh-CN" altLang="en-US" dirty="0">
                <a:latin typeface="微软雅黑" panose="020B0503020204020204" pitchFamily="34" charset="-122"/>
                <a:ea typeface="微软雅黑" panose="020B0503020204020204" pitchFamily="34" charset="-122"/>
              </a:rPr>
              <a:t>产品质量的标准</a:t>
            </a:r>
          </a:p>
        </p:txBody>
      </p:sp>
      <p:sp>
        <p:nvSpPr>
          <p:cNvPr id="11267" name="Rectangle 3"/>
          <p:cNvSpPr>
            <a:spLocks noChangeArrowheads="1"/>
          </p:cNvSpPr>
          <p:nvPr/>
        </p:nvSpPr>
        <p:spPr bwMode="auto">
          <a:xfrm>
            <a:off x="1087810" y="1029265"/>
            <a:ext cx="4239416" cy="3693319"/>
          </a:xfrm>
          <a:prstGeom prst="rect">
            <a:avLst/>
          </a:prstGeom>
          <a:noFill/>
          <a:ln w="9525" algn="ctr">
            <a:noFill/>
            <a:miter lim="800000"/>
            <a:headEnd/>
            <a:tailEnd/>
          </a:ln>
        </p:spPr>
        <p:txBody>
          <a:bodyPr wrap="square">
            <a:spAutoFit/>
          </a:bodyPr>
          <a:lstStyle/>
          <a:p>
            <a:pPr lvl="1">
              <a:spcBef>
                <a:spcPct val="50000"/>
              </a:spcBef>
            </a:pPr>
            <a:r>
              <a:rPr lang="en-US" altLang="zh-CN" b="1" dirty="0">
                <a:solidFill>
                  <a:srgbClr val="99CCFF"/>
                </a:solidFill>
              </a:rPr>
              <a:t>- </a:t>
            </a:r>
            <a:r>
              <a:rPr lang="zh-CN" altLang="en-US" b="1" dirty="0">
                <a:solidFill>
                  <a:srgbClr val="3366FF"/>
                </a:solidFill>
              </a:rPr>
              <a:t>功能性</a:t>
            </a:r>
            <a:r>
              <a:rPr lang="zh-CN" altLang="en-US" dirty="0"/>
              <a:t> </a:t>
            </a:r>
            <a:r>
              <a:rPr lang="en-US" altLang="zh-CN" dirty="0"/>
              <a:t>Functionality</a:t>
            </a:r>
          </a:p>
          <a:p>
            <a:pPr lvl="1">
              <a:spcBef>
                <a:spcPct val="50000"/>
              </a:spcBef>
            </a:pPr>
            <a:r>
              <a:rPr lang="en-US" altLang="zh-CN" b="1" dirty="0">
                <a:solidFill>
                  <a:srgbClr val="99CCFF"/>
                </a:solidFill>
              </a:rPr>
              <a:t>- </a:t>
            </a:r>
            <a:r>
              <a:rPr lang="zh-CN" altLang="en-US" b="1" dirty="0">
                <a:solidFill>
                  <a:srgbClr val="3366FF"/>
                </a:solidFill>
              </a:rPr>
              <a:t>可用性</a:t>
            </a:r>
            <a:r>
              <a:rPr lang="zh-CN" altLang="en-US" dirty="0"/>
              <a:t> </a:t>
            </a:r>
            <a:r>
              <a:rPr lang="en-US" altLang="zh-CN" dirty="0"/>
              <a:t>Usability</a:t>
            </a:r>
            <a:endParaRPr lang="zh-CN" altLang="en-US" dirty="0"/>
          </a:p>
          <a:p>
            <a:pPr lvl="1">
              <a:spcBef>
                <a:spcPct val="50000"/>
              </a:spcBef>
            </a:pPr>
            <a:r>
              <a:rPr lang="en-US" altLang="zh-CN" b="1" dirty="0">
                <a:solidFill>
                  <a:srgbClr val="99CCFF"/>
                </a:solidFill>
              </a:rPr>
              <a:t>- </a:t>
            </a:r>
            <a:r>
              <a:rPr lang="zh-CN" altLang="en-US" b="1" dirty="0">
                <a:solidFill>
                  <a:srgbClr val="3366FF"/>
                </a:solidFill>
              </a:rPr>
              <a:t>可靠性</a:t>
            </a:r>
            <a:r>
              <a:rPr lang="zh-CN" altLang="en-US" dirty="0"/>
              <a:t> </a:t>
            </a:r>
            <a:r>
              <a:rPr lang="en-US" altLang="zh-CN" dirty="0"/>
              <a:t>Reliability </a:t>
            </a:r>
            <a:endParaRPr lang="zh-CN" altLang="en-US" dirty="0"/>
          </a:p>
          <a:p>
            <a:pPr lvl="1">
              <a:spcBef>
                <a:spcPct val="50000"/>
              </a:spcBef>
            </a:pPr>
            <a:r>
              <a:rPr lang="en-US" altLang="zh-CN" b="1" dirty="0">
                <a:solidFill>
                  <a:srgbClr val="99CCFF"/>
                </a:solidFill>
              </a:rPr>
              <a:t>- </a:t>
            </a:r>
            <a:r>
              <a:rPr lang="zh-CN" altLang="en-US" b="1" dirty="0">
                <a:solidFill>
                  <a:srgbClr val="3366FF"/>
                </a:solidFill>
              </a:rPr>
              <a:t>性能</a:t>
            </a:r>
            <a:r>
              <a:rPr lang="zh-CN" altLang="en-US" dirty="0"/>
              <a:t> </a:t>
            </a:r>
            <a:r>
              <a:rPr lang="en-US" altLang="zh-CN" dirty="0"/>
              <a:t>Performance</a:t>
            </a:r>
          </a:p>
          <a:p>
            <a:pPr lvl="1">
              <a:spcBef>
                <a:spcPct val="50000"/>
              </a:spcBef>
            </a:pPr>
            <a:r>
              <a:rPr lang="en-US" altLang="zh-CN" b="1" dirty="0">
                <a:solidFill>
                  <a:srgbClr val="99CCFF"/>
                </a:solidFill>
              </a:rPr>
              <a:t>- </a:t>
            </a:r>
            <a:r>
              <a:rPr lang="zh-CN" altLang="en-US" b="1" dirty="0">
                <a:solidFill>
                  <a:srgbClr val="3366FF"/>
                </a:solidFill>
              </a:rPr>
              <a:t>容量</a:t>
            </a:r>
            <a:r>
              <a:rPr lang="zh-CN" altLang="en-US" dirty="0"/>
              <a:t> </a:t>
            </a:r>
            <a:r>
              <a:rPr lang="en-US" altLang="zh-CN" dirty="0"/>
              <a:t>Capacity</a:t>
            </a:r>
          </a:p>
          <a:p>
            <a:pPr lvl="1">
              <a:spcBef>
                <a:spcPct val="50000"/>
              </a:spcBef>
            </a:pPr>
            <a:r>
              <a:rPr lang="en-US" altLang="zh-CN" b="1" dirty="0">
                <a:solidFill>
                  <a:srgbClr val="99CCFF"/>
                </a:solidFill>
              </a:rPr>
              <a:t>- </a:t>
            </a:r>
            <a:r>
              <a:rPr lang="zh-CN" altLang="en-US" b="1" dirty="0">
                <a:solidFill>
                  <a:srgbClr val="3366FF"/>
                </a:solidFill>
              </a:rPr>
              <a:t>可伸缩性</a:t>
            </a:r>
            <a:r>
              <a:rPr lang="zh-CN" altLang="en-US" dirty="0"/>
              <a:t> </a:t>
            </a:r>
            <a:r>
              <a:rPr lang="en-US" altLang="zh-CN" dirty="0"/>
              <a:t>Scalability</a:t>
            </a:r>
          </a:p>
          <a:p>
            <a:pPr lvl="1">
              <a:spcBef>
                <a:spcPct val="50000"/>
              </a:spcBef>
            </a:pPr>
            <a:r>
              <a:rPr lang="en-US" altLang="zh-CN" b="1" dirty="0">
                <a:solidFill>
                  <a:srgbClr val="99CCFF"/>
                </a:solidFill>
              </a:rPr>
              <a:t>- </a:t>
            </a:r>
            <a:r>
              <a:rPr lang="zh-CN" altLang="en-US" b="1" dirty="0">
                <a:solidFill>
                  <a:srgbClr val="3366FF"/>
                </a:solidFill>
              </a:rPr>
              <a:t>可维护性</a:t>
            </a:r>
            <a:r>
              <a:rPr lang="zh-CN" altLang="en-US" dirty="0"/>
              <a:t> </a:t>
            </a:r>
            <a:r>
              <a:rPr lang="en-US" altLang="zh-CN" dirty="0"/>
              <a:t>Service manageability</a:t>
            </a:r>
          </a:p>
          <a:p>
            <a:pPr lvl="1">
              <a:spcBef>
                <a:spcPct val="50000"/>
              </a:spcBef>
            </a:pPr>
            <a:r>
              <a:rPr lang="en-US" altLang="zh-CN" b="1" dirty="0">
                <a:solidFill>
                  <a:srgbClr val="99CCFF"/>
                </a:solidFill>
              </a:rPr>
              <a:t>- </a:t>
            </a:r>
            <a:r>
              <a:rPr lang="zh-CN" altLang="en-US" b="1" dirty="0">
                <a:solidFill>
                  <a:srgbClr val="3366FF"/>
                </a:solidFill>
              </a:rPr>
              <a:t>兼容性</a:t>
            </a:r>
            <a:r>
              <a:rPr lang="zh-CN" altLang="en-US" dirty="0"/>
              <a:t> </a:t>
            </a:r>
            <a:r>
              <a:rPr lang="en-US" altLang="zh-CN" dirty="0"/>
              <a:t>Compatibility</a:t>
            </a:r>
          </a:p>
          <a:p>
            <a:pPr lvl="1">
              <a:spcBef>
                <a:spcPct val="50000"/>
              </a:spcBef>
            </a:pPr>
            <a:r>
              <a:rPr lang="en-US" altLang="zh-CN" b="1" dirty="0">
                <a:solidFill>
                  <a:srgbClr val="99CCFF"/>
                </a:solidFill>
              </a:rPr>
              <a:t>- </a:t>
            </a:r>
            <a:r>
              <a:rPr lang="zh-CN" altLang="en-US" b="1" dirty="0">
                <a:solidFill>
                  <a:srgbClr val="3366FF"/>
                </a:solidFill>
              </a:rPr>
              <a:t>可扩展性</a:t>
            </a:r>
            <a:r>
              <a:rPr lang="zh-CN" altLang="en-US" b="1" dirty="0">
                <a:solidFill>
                  <a:schemeClr val="accent2"/>
                </a:solidFill>
              </a:rPr>
              <a:t> </a:t>
            </a:r>
            <a:r>
              <a:rPr lang="en-US" altLang="zh-CN" dirty="0"/>
              <a:t>Extensibility</a:t>
            </a:r>
          </a:p>
        </p:txBody>
      </p:sp>
      <p:sp>
        <p:nvSpPr>
          <p:cNvPr id="5" name="右大括号 4"/>
          <p:cNvSpPr/>
          <p:nvPr/>
        </p:nvSpPr>
        <p:spPr bwMode="auto">
          <a:xfrm>
            <a:off x="4712051" y="1100355"/>
            <a:ext cx="378042" cy="3551138"/>
          </a:xfrm>
          <a:prstGeom prst="rightBrace">
            <a:avLst>
              <a:gd name="adj1" fmla="val 53685"/>
              <a:gd name="adj2" fmla="val 50000"/>
            </a:avLst>
          </a:prstGeom>
          <a:noFill/>
          <a:ln w="19050" cap="flat" cmpd="sng" algn="ctr">
            <a:solidFill>
              <a:srgbClr val="00009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a:latin typeface="Arial" pitchFamily="34" charset="0"/>
              <a:ea typeface="宋体" pitchFamily="2" charset="-122"/>
            </a:endParaRPr>
          </a:p>
        </p:txBody>
      </p:sp>
      <p:sp>
        <p:nvSpPr>
          <p:cNvPr id="6" name="TextBox 5"/>
          <p:cNvSpPr txBox="1"/>
          <p:nvPr/>
        </p:nvSpPr>
        <p:spPr>
          <a:xfrm>
            <a:off x="5074175" y="2663190"/>
            <a:ext cx="1539918" cy="400110"/>
          </a:xfrm>
          <a:prstGeom prst="rect">
            <a:avLst/>
          </a:prstGeom>
          <a:noFill/>
        </p:spPr>
        <p:txBody>
          <a:bodyPr wrap="square" rtlCol="0">
            <a:spAutoFit/>
          </a:bodyPr>
          <a:lstStyle/>
          <a:p>
            <a:r>
              <a:rPr lang="zh-CN" altLang="en-US" sz="2000" b="1" dirty="0">
                <a:solidFill>
                  <a:srgbClr val="00B050"/>
                </a:solidFill>
              </a:rPr>
              <a:t>非功能特性</a:t>
            </a:r>
          </a:p>
        </p:txBody>
      </p:sp>
    </p:spTree>
    <p:extLst>
      <p:ext uri="{BB962C8B-B14F-4D97-AF65-F5344CB8AC3E}">
        <p14:creationId xmlns:p14="http://schemas.microsoft.com/office/powerpoint/2010/main" val="2892758563"/>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588108" y="357504"/>
            <a:ext cx="4734573" cy="421481"/>
          </a:xfrm>
        </p:spPr>
        <p:txBody>
          <a:bodyPr>
            <a:noAutofit/>
          </a:bodyPr>
          <a:lstStyle/>
          <a:p>
            <a:r>
              <a:rPr lang="zh-CN" altLang="en-US" dirty="0">
                <a:latin typeface="微软雅黑" panose="020B0503020204020204" pitchFamily="34" charset="-122"/>
                <a:ea typeface="微软雅黑" panose="020B0503020204020204" pitchFamily="34" charset="-122"/>
              </a:rPr>
              <a:t>软件质量特征 </a:t>
            </a:r>
            <a:r>
              <a:rPr lang="en-US" altLang="zh-CN" dirty="0">
                <a:latin typeface="微软雅黑" panose="020B0503020204020204" pitchFamily="34" charset="-122"/>
                <a:ea typeface="微软雅黑" panose="020B0503020204020204" pitchFamily="34" charset="-122"/>
              </a:rPr>
              <a:t>(ISO 9126)</a:t>
            </a:r>
          </a:p>
        </p:txBody>
      </p:sp>
      <p:sp>
        <p:nvSpPr>
          <p:cNvPr id="1465347" name="Rectangle 3"/>
          <p:cNvSpPr>
            <a:spLocks noGrp="1" noChangeArrowheads="1"/>
          </p:cNvSpPr>
          <p:nvPr>
            <p:ph type="body" idx="1"/>
          </p:nvPr>
        </p:nvSpPr>
        <p:spPr>
          <a:xfrm>
            <a:off x="480390" y="1121016"/>
            <a:ext cx="8325282" cy="2765184"/>
          </a:xfrm>
        </p:spPr>
        <p:txBody>
          <a:bodyPr>
            <a:noAutofit/>
          </a:bodyPr>
          <a:lstStyle/>
          <a:p>
            <a:pPr marL="317500" indent="-309563" eaLnBrk="1" hangingPunct="1">
              <a:lnSpc>
                <a:spcPct val="110000"/>
              </a:lnSpc>
              <a:buClr>
                <a:srgbClr val="336600"/>
              </a:buClr>
              <a:buFont typeface="Wingdings" pitchFamily="2" charset="2"/>
              <a:buChar char="p"/>
              <a:defRPr/>
            </a:pPr>
            <a:r>
              <a:rPr lang="zh-CN" altLang="en-US" sz="1800" b="1" dirty="0">
                <a:latin typeface="楷体"/>
                <a:ea typeface="楷体"/>
                <a:cs typeface="楷体"/>
              </a:rPr>
              <a:t>功能</a:t>
            </a:r>
            <a:r>
              <a:rPr lang="zh-CN" altLang="en-US" sz="1800" dirty="0">
                <a:latin typeface="楷体"/>
                <a:ea typeface="楷体"/>
                <a:cs typeface="楷体"/>
              </a:rPr>
              <a:t>：与一组功能及其指定性质有关的一组属性，而功能是能满足明确或隐含的需求的能力</a:t>
            </a:r>
            <a:endParaRPr lang="en-US" altLang="zh-CN" sz="1800" dirty="0">
              <a:latin typeface="楷体"/>
              <a:ea typeface="楷体"/>
              <a:cs typeface="楷体"/>
            </a:endParaRPr>
          </a:p>
          <a:p>
            <a:pPr marL="317500" indent="-309563">
              <a:lnSpc>
                <a:spcPct val="110000"/>
              </a:lnSpc>
              <a:buClr>
                <a:srgbClr val="336600"/>
              </a:buClr>
              <a:buFont typeface="Wingdings" pitchFamily="2" charset="2"/>
              <a:buChar char="p"/>
              <a:defRPr/>
            </a:pPr>
            <a:r>
              <a:rPr lang="zh-CN" altLang="en-US" sz="1800" b="1" dirty="0">
                <a:latin typeface="楷体"/>
                <a:ea typeface="楷体"/>
                <a:cs typeface="楷体"/>
              </a:rPr>
              <a:t>可靠</a:t>
            </a:r>
            <a:r>
              <a:rPr lang="zh-CN" altLang="en-US" sz="1800" dirty="0">
                <a:latin typeface="楷体"/>
                <a:ea typeface="楷体"/>
                <a:cs typeface="楷体"/>
              </a:rPr>
              <a:t>：在规定的一段时间和条件下，软件维持其性能水平的能力有关的属性</a:t>
            </a:r>
            <a:endParaRPr lang="en-US" altLang="zh-CN" sz="1800" dirty="0">
              <a:latin typeface="楷体"/>
              <a:ea typeface="楷体"/>
              <a:cs typeface="楷体"/>
            </a:endParaRPr>
          </a:p>
          <a:p>
            <a:pPr marL="317500" indent="-309563" eaLnBrk="1" hangingPunct="1">
              <a:lnSpc>
                <a:spcPct val="110000"/>
              </a:lnSpc>
              <a:buClr>
                <a:srgbClr val="336600"/>
              </a:buClr>
              <a:buFont typeface="Wingdings" pitchFamily="2" charset="2"/>
              <a:buChar char="p"/>
              <a:defRPr/>
            </a:pPr>
            <a:r>
              <a:rPr lang="zh-CN" altLang="en-US" sz="1800" b="1" dirty="0">
                <a:latin typeface="楷体"/>
                <a:ea typeface="楷体"/>
                <a:cs typeface="楷体"/>
              </a:rPr>
              <a:t>易用</a:t>
            </a:r>
            <a:r>
              <a:rPr lang="zh-CN" altLang="en-US" sz="1800" dirty="0">
                <a:latin typeface="楷体"/>
                <a:ea typeface="楷体"/>
                <a:cs typeface="楷体"/>
              </a:rPr>
              <a:t>：规定或潜在的用户为使用软件所需作的努力和所作的评价有关的属性</a:t>
            </a:r>
            <a:endParaRPr lang="en-US" altLang="zh-CN" sz="1800" dirty="0">
              <a:latin typeface="楷体"/>
              <a:ea typeface="楷体"/>
              <a:cs typeface="楷体"/>
            </a:endParaRPr>
          </a:p>
          <a:p>
            <a:pPr marL="317500" indent="-309563">
              <a:lnSpc>
                <a:spcPct val="110000"/>
              </a:lnSpc>
              <a:buClr>
                <a:srgbClr val="336600"/>
              </a:buClr>
              <a:buFont typeface="Wingdings" pitchFamily="2" charset="2"/>
              <a:buChar char="p"/>
              <a:defRPr/>
            </a:pPr>
            <a:r>
              <a:rPr lang="zh-CN" altLang="en-US" sz="1800" b="1" dirty="0">
                <a:latin typeface="楷体"/>
                <a:ea typeface="楷体"/>
                <a:cs typeface="楷体"/>
              </a:rPr>
              <a:t>效率</a:t>
            </a:r>
            <a:r>
              <a:rPr lang="zh-CN" altLang="en-US" sz="1800" dirty="0">
                <a:latin typeface="楷体"/>
                <a:ea typeface="楷体"/>
                <a:cs typeface="楷体"/>
              </a:rPr>
              <a:t>：与在规定条件下软件的性能水平与所使用资源量之间关系有关的属性</a:t>
            </a:r>
          </a:p>
          <a:p>
            <a:pPr marL="317500" indent="-309563">
              <a:lnSpc>
                <a:spcPct val="110000"/>
              </a:lnSpc>
              <a:buClr>
                <a:srgbClr val="336600"/>
              </a:buClr>
              <a:buFont typeface="Wingdings" pitchFamily="2" charset="2"/>
              <a:buChar char="p"/>
              <a:defRPr/>
            </a:pPr>
            <a:r>
              <a:rPr lang="zh-CN" altLang="en-US" sz="1800" b="1" dirty="0">
                <a:latin typeface="楷体"/>
                <a:ea typeface="楷体"/>
                <a:cs typeface="楷体"/>
              </a:rPr>
              <a:t>可维护</a:t>
            </a:r>
            <a:r>
              <a:rPr lang="zh-CN" altLang="en-US" sz="1800" dirty="0">
                <a:latin typeface="楷体"/>
                <a:ea typeface="楷体"/>
                <a:cs typeface="楷体"/>
              </a:rPr>
              <a:t>：与进行指定的修改所需的努力有关的属性</a:t>
            </a:r>
          </a:p>
          <a:p>
            <a:pPr marL="317500" indent="-309563">
              <a:lnSpc>
                <a:spcPct val="110000"/>
              </a:lnSpc>
              <a:buClr>
                <a:srgbClr val="336600"/>
              </a:buClr>
              <a:buFont typeface="Wingdings" pitchFamily="2" charset="2"/>
              <a:buChar char="p"/>
              <a:defRPr/>
            </a:pPr>
            <a:r>
              <a:rPr lang="zh-CN" altLang="en-US" sz="1800" b="1" dirty="0">
                <a:latin typeface="楷体"/>
                <a:ea typeface="楷体"/>
                <a:cs typeface="楷体"/>
              </a:rPr>
              <a:t>可移植</a:t>
            </a:r>
            <a:r>
              <a:rPr lang="zh-CN" altLang="en-US" sz="1800" dirty="0">
                <a:latin typeface="楷体"/>
                <a:ea typeface="楷体"/>
                <a:cs typeface="楷体"/>
              </a:rPr>
              <a:t>：与软件从一个环境转移到另一个环境的能力有关的属性</a:t>
            </a:r>
            <a:endParaRPr lang="en-US" altLang="zh-CN" sz="1800" dirty="0">
              <a:latin typeface="楷体"/>
              <a:ea typeface="楷体"/>
              <a:cs typeface="楷体"/>
            </a:endParaRPr>
          </a:p>
        </p:txBody>
      </p:sp>
      <p:sp>
        <p:nvSpPr>
          <p:cNvPr id="3" name="文本框 2">
            <a:extLst>
              <a:ext uri="{FF2B5EF4-FFF2-40B4-BE49-F238E27FC236}">
                <a16:creationId xmlns:a16="http://schemas.microsoft.com/office/drawing/2014/main" id="{6A6D9A97-2F3B-5601-F7F9-02DB4886772D}"/>
              </a:ext>
            </a:extLst>
          </p:cNvPr>
          <p:cNvSpPr txBox="1"/>
          <p:nvPr/>
        </p:nvSpPr>
        <p:spPr>
          <a:xfrm>
            <a:off x="1911096" y="3974978"/>
            <a:ext cx="5157216" cy="369332"/>
          </a:xfrm>
          <a:prstGeom prst="rect">
            <a:avLst/>
          </a:prstGeom>
          <a:noFill/>
        </p:spPr>
        <p:txBody>
          <a:bodyPr wrap="square">
            <a:spAutoFit/>
          </a:bodyPr>
          <a:lstStyle/>
          <a:p>
            <a:r>
              <a:rPr lang="zh-CN" altLang="en-US" sz="1800" dirty="0">
                <a:solidFill>
                  <a:srgbClr val="00B0F0"/>
                </a:solidFill>
                <a:latin typeface="楷体"/>
                <a:ea typeface="楷体"/>
                <a:cs typeface="楷体"/>
              </a:rPr>
              <a:t>其中每一个质量特征都分别与若干子特征相对应</a:t>
            </a:r>
            <a:endParaRPr lang="zh-CN" altLang="en-US" dirty="0">
              <a:solidFill>
                <a:srgbClr val="00B0F0"/>
              </a:solidFill>
            </a:endParaRPr>
          </a:p>
        </p:txBody>
      </p:sp>
    </p:spTree>
    <p:extLst>
      <p:ext uri="{BB962C8B-B14F-4D97-AF65-F5344CB8AC3E}">
        <p14:creationId xmlns:p14="http://schemas.microsoft.com/office/powerpoint/2010/main" val="271698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90957" y="74899"/>
            <a:ext cx="3413531" cy="976661"/>
          </a:xfrm>
        </p:spPr>
        <p:txBody>
          <a:bodyPr>
            <a:normAutofit/>
          </a:bodyPr>
          <a:lstStyle/>
          <a:p>
            <a:r>
              <a:rPr lang="en-US" altLang="zh-CN" dirty="0">
                <a:latin typeface="微软雅黑" panose="020B0503020204020204" pitchFamily="34" charset="-122"/>
                <a:ea typeface="微软雅黑" panose="020B0503020204020204" pitchFamily="34" charset="-122"/>
              </a:rPr>
              <a:t>ISO 9126</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软件质量三层模型</a:t>
            </a:r>
          </a:p>
        </p:txBody>
      </p:sp>
      <p:pic>
        <p:nvPicPr>
          <p:cNvPr id="13315" name="Picture 2" descr="16-3"/>
          <p:cNvPicPr>
            <a:picLocks noChangeAspect="1" noChangeArrowheads="1"/>
          </p:cNvPicPr>
          <p:nvPr/>
        </p:nvPicPr>
        <p:blipFill>
          <a:blip r:embed="rId3" cstate="print"/>
          <a:srcRect/>
          <a:stretch>
            <a:fillRect/>
          </a:stretch>
        </p:blipFill>
        <p:spPr bwMode="auto">
          <a:xfrm>
            <a:off x="3617545" y="74899"/>
            <a:ext cx="3651935" cy="4847398"/>
          </a:xfrm>
          <a:prstGeom prst="rect">
            <a:avLst/>
          </a:prstGeom>
          <a:noFill/>
          <a:ln w="9525">
            <a:noFill/>
            <a:miter lim="800000"/>
            <a:headEnd/>
            <a:tailEnd/>
          </a:ln>
        </p:spPr>
      </p:pic>
    </p:spTree>
    <p:extLst>
      <p:ext uri="{BB962C8B-B14F-4D97-AF65-F5344CB8AC3E}">
        <p14:creationId xmlns:p14="http://schemas.microsoft.com/office/powerpoint/2010/main" val="1414036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51855" y="330243"/>
            <a:ext cx="4498181" cy="456010"/>
          </a:xfrm>
        </p:spPr>
        <p:txBody>
          <a:bodyPr>
            <a:normAutofit fontScale="90000"/>
          </a:bodyPr>
          <a:lstStyle/>
          <a:p>
            <a:r>
              <a:rPr lang="en-US" altLang="zh-CN" dirty="0">
                <a:latin typeface="微软雅黑" panose="020B0503020204020204" pitchFamily="34" charset="-122"/>
                <a:ea typeface="微软雅黑" panose="020B0503020204020204" pitchFamily="34" charset="-122"/>
              </a:rPr>
              <a:t>Boehm</a:t>
            </a:r>
            <a:r>
              <a:rPr lang="zh-CN" altLang="en-US" dirty="0">
                <a:latin typeface="微软雅黑" panose="020B0503020204020204" pitchFamily="34" charset="-122"/>
                <a:ea typeface="微软雅黑" panose="020B0503020204020204" pitchFamily="34" charset="-122"/>
              </a:rPr>
              <a:t>软件质量模型</a:t>
            </a:r>
          </a:p>
        </p:txBody>
      </p:sp>
      <p:grpSp>
        <p:nvGrpSpPr>
          <p:cNvPr id="14339" name="Group 69"/>
          <p:cNvGrpSpPr>
            <a:grpSpLocks/>
          </p:cNvGrpSpPr>
          <p:nvPr/>
        </p:nvGrpSpPr>
        <p:grpSpPr bwMode="auto">
          <a:xfrm>
            <a:off x="3150179" y="853849"/>
            <a:ext cx="1115616" cy="3863622"/>
            <a:chOff x="1258888" y="1557338"/>
            <a:chExt cx="1839621" cy="5151495"/>
          </a:xfrm>
        </p:grpSpPr>
        <p:sp>
          <p:nvSpPr>
            <p:cNvPr id="1467396" name="Text Box 4"/>
            <p:cNvSpPr txBox="1">
              <a:spLocks noChangeArrowheads="1"/>
            </p:cNvSpPr>
            <p:nvPr/>
          </p:nvSpPr>
          <p:spPr bwMode="auto">
            <a:xfrm>
              <a:off x="1258888" y="6308724"/>
              <a:ext cx="1829805" cy="400109"/>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350" b="1">
                  <a:effectLst>
                    <a:outerShdw blurRad="38100" dist="38100" dir="2700000" algn="tl">
                      <a:srgbClr val="FFFFFF"/>
                    </a:outerShdw>
                  </a:effectLst>
                </a:rPr>
                <a:t>互用性</a:t>
              </a:r>
            </a:p>
          </p:txBody>
        </p:sp>
        <p:sp>
          <p:nvSpPr>
            <p:cNvPr id="1467399" name="Text Box 7"/>
            <p:cNvSpPr txBox="1">
              <a:spLocks noChangeArrowheads="1"/>
            </p:cNvSpPr>
            <p:nvPr/>
          </p:nvSpPr>
          <p:spPr bwMode="auto">
            <a:xfrm>
              <a:off x="1258888" y="1557338"/>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正确性</a:t>
              </a:r>
            </a:p>
          </p:txBody>
        </p:sp>
        <p:sp>
          <p:nvSpPr>
            <p:cNvPr id="1467400" name="Text Box 8"/>
            <p:cNvSpPr txBox="1">
              <a:spLocks noChangeArrowheads="1"/>
            </p:cNvSpPr>
            <p:nvPr/>
          </p:nvSpPr>
          <p:spPr bwMode="auto">
            <a:xfrm>
              <a:off x="1258888" y="2036763"/>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可靠性</a:t>
              </a:r>
            </a:p>
          </p:txBody>
        </p:sp>
        <p:sp>
          <p:nvSpPr>
            <p:cNvPr id="1467401" name="Text Box 9"/>
            <p:cNvSpPr txBox="1">
              <a:spLocks noChangeArrowheads="1"/>
            </p:cNvSpPr>
            <p:nvPr/>
          </p:nvSpPr>
          <p:spPr bwMode="auto">
            <a:xfrm>
              <a:off x="1258888" y="2516188"/>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效率</a:t>
              </a:r>
            </a:p>
          </p:txBody>
        </p:sp>
        <p:sp>
          <p:nvSpPr>
            <p:cNvPr id="1467402" name="Text Box 10"/>
            <p:cNvSpPr txBox="1">
              <a:spLocks noChangeArrowheads="1"/>
            </p:cNvSpPr>
            <p:nvPr/>
          </p:nvSpPr>
          <p:spPr bwMode="auto">
            <a:xfrm>
              <a:off x="1258888" y="2994024"/>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完整性</a:t>
              </a:r>
            </a:p>
          </p:txBody>
        </p:sp>
        <p:sp>
          <p:nvSpPr>
            <p:cNvPr id="1467403" name="Text Box 11"/>
            <p:cNvSpPr txBox="1">
              <a:spLocks noChangeArrowheads="1"/>
            </p:cNvSpPr>
            <p:nvPr/>
          </p:nvSpPr>
          <p:spPr bwMode="auto">
            <a:xfrm>
              <a:off x="1258888" y="3473450"/>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可用性</a:t>
              </a:r>
            </a:p>
          </p:txBody>
        </p:sp>
        <p:sp>
          <p:nvSpPr>
            <p:cNvPr id="1467404" name="Text Box 12"/>
            <p:cNvSpPr txBox="1">
              <a:spLocks noChangeArrowheads="1"/>
            </p:cNvSpPr>
            <p:nvPr/>
          </p:nvSpPr>
          <p:spPr bwMode="auto">
            <a:xfrm>
              <a:off x="1258888" y="3952875"/>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可维护性</a:t>
              </a:r>
            </a:p>
          </p:txBody>
        </p:sp>
        <p:sp>
          <p:nvSpPr>
            <p:cNvPr id="1467405" name="Text Box 13"/>
            <p:cNvSpPr txBox="1">
              <a:spLocks noChangeArrowheads="1"/>
            </p:cNvSpPr>
            <p:nvPr/>
          </p:nvSpPr>
          <p:spPr bwMode="auto">
            <a:xfrm>
              <a:off x="1258888" y="4432300"/>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可测试性</a:t>
              </a:r>
            </a:p>
          </p:txBody>
        </p:sp>
        <p:sp>
          <p:nvSpPr>
            <p:cNvPr id="1467406" name="Text Box 14"/>
            <p:cNvSpPr txBox="1">
              <a:spLocks noChangeArrowheads="1"/>
            </p:cNvSpPr>
            <p:nvPr/>
          </p:nvSpPr>
          <p:spPr bwMode="auto">
            <a:xfrm>
              <a:off x="1258888" y="4910137"/>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灵活性</a:t>
              </a:r>
            </a:p>
          </p:txBody>
        </p:sp>
        <p:sp>
          <p:nvSpPr>
            <p:cNvPr id="1467407" name="Text Box 15"/>
            <p:cNvSpPr txBox="1">
              <a:spLocks noChangeArrowheads="1"/>
            </p:cNvSpPr>
            <p:nvPr/>
          </p:nvSpPr>
          <p:spPr bwMode="auto">
            <a:xfrm>
              <a:off x="1258888" y="5389563"/>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可移植性</a:t>
              </a:r>
            </a:p>
          </p:txBody>
        </p:sp>
        <p:sp>
          <p:nvSpPr>
            <p:cNvPr id="1467408" name="Text Box 16"/>
            <p:cNvSpPr txBox="1">
              <a:spLocks noChangeArrowheads="1"/>
            </p:cNvSpPr>
            <p:nvPr/>
          </p:nvSpPr>
          <p:spPr bwMode="auto">
            <a:xfrm>
              <a:off x="1258888" y="5868988"/>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重复性</a:t>
              </a:r>
            </a:p>
          </p:txBody>
        </p:sp>
      </p:grpSp>
      <p:grpSp>
        <p:nvGrpSpPr>
          <p:cNvPr id="14340" name="Group 68"/>
          <p:cNvGrpSpPr>
            <a:grpSpLocks/>
          </p:cNvGrpSpPr>
          <p:nvPr/>
        </p:nvGrpSpPr>
        <p:grpSpPr bwMode="auto">
          <a:xfrm>
            <a:off x="5751696" y="881233"/>
            <a:ext cx="1401365" cy="3860735"/>
            <a:chOff x="5076825" y="1557338"/>
            <a:chExt cx="2638425" cy="5147646"/>
          </a:xfrm>
        </p:grpSpPr>
        <p:sp>
          <p:nvSpPr>
            <p:cNvPr id="14381" name="Text Box 3"/>
            <p:cNvSpPr txBox="1">
              <a:spLocks noChangeArrowheads="1"/>
            </p:cNvSpPr>
            <p:nvPr/>
          </p:nvSpPr>
          <p:spPr bwMode="auto">
            <a:xfrm>
              <a:off x="5076825" y="1557338"/>
              <a:ext cx="2590801"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阐述性</a:t>
              </a:r>
            </a:p>
          </p:txBody>
        </p:sp>
        <p:sp>
          <p:nvSpPr>
            <p:cNvPr id="14382" name="Text Box 5"/>
            <p:cNvSpPr txBox="1">
              <a:spLocks noChangeArrowheads="1"/>
            </p:cNvSpPr>
            <p:nvPr/>
          </p:nvSpPr>
          <p:spPr bwMode="auto">
            <a:xfrm>
              <a:off x="5076825" y="6453189"/>
              <a:ext cx="2627313"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数据公开性</a:t>
              </a:r>
            </a:p>
          </p:txBody>
        </p:sp>
        <p:sp>
          <p:nvSpPr>
            <p:cNvPr id="14383" name="Text Box 17"/>
            <p:cNvSpPr txBox="1">
              <a:spLocks noChangeArrowheads="1"/>
            </p:cNvSpPr>
            <p:nvPr/>
          </p:nvSpPr>
          <p:spPr bwMode="auto">
            <a:xfrm>
              <a:off x="5097328" y="2066334"/>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连贯性</a:t>
              </a:r>
              <a:endParaRPr lang="en-US" altLang="zh-CN" sz="1050" b="1"/>
            </a:p>
          </p:txBody>
        </p:sp>
        <p:sp>
          <p:nvSpPr>
            <p:cNvPr id="14384" name="Text Box 18"/>
            <p:cNvSpPr txBox="1">
              <a:spLocks noChangeArrowheads="1"/>
            </p:cNvSpPr>
            <p:nvPr/>
          </p:nvSpPr>
          <p:spPr bwMode="auto">
            <a:xfrm>
              <a:off x="5097328" y="2325822"/>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容错性</a:t>
              </a:r>
            </a:p>
          </p:txBody>
        </p:sp>
        <p:sp>
          <p:nvSpPr>
            <p:cNvPr id="14385" name="Text Box 19"/>
            <p:cNvSpPr txBox="1">
              <a:spLocks noChangeArrowheads="1"/>
            </p:cNvSpPr>
            <p:nvPr/>
          </p:nvSpPr>
          <p:spPr bwMode="auto">
            <a:xfrm>
              <a:off x="5097328" y="2583885"/>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执行效率/储存效率</a:t>
              </a:r>
            </a:p>
          </p:txBody>
        </p:sp>
        <p:sp>
          <p:nvSpPr>
            <p:cNvPr id="14386" name="Text Box 20"/>
            <p:cNvSpPr txBox="1">
              <a:spLocks noChangeArrowheads="1"/>
            </p:cNvSpPr>
            <p:nvPr/>
          </p:nvSpPr>
          <p:spPr bwMode="auto">
            <a:xfrm>
              <a:off x="5079640" y="2857631"/>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存取控制/存取检查</a:t>
              </a:r>
            </a:p>
          </p:txBody>
        </p:sp>
        <p:sp>
          <p:nvSpPr>
            <p:cNvPr id="14387" name="Text Box 21"/>
            <p:cNvSpPr txBox="1">
              <a:spLocks noChangeArrowheads="1"/>
            </p:cNvSpPr>
            <p:nvPr/>
          </p:nvSpPr>
          <p:spPr bwMode="auto">
            <a:xfrm>
              <a:off x="5097328" y="3359498"/>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可训练</a:t>
              </a:r>
            </a:p>
          </p:txBody>
        </p:sp>
        <p:sp>
          <p:nvSpPr>
            <p:cNvPr id="14388" name="Text Box 22"/>
            <p:cNvSpPr txBox="1">
              <a:spLocks noChangeArrowheads="1"/>
            </p:cNvSpPr>
            <p:nvPr/>
          </p:nvSpPr>
          <p:spPr bwMode="auto">
            <a:xfrm>
              <a:off x="5079640" y="3610432"/>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沟通良好 </a:t>
              </a:r>
            </a:p>
          </p:txBody>
        </p:sp>
        <p:sp>
          <p:nvSpPr>
            <p:cNvPr id="14389" name="Text Box 23"/>
            <p:cNvSpPr txBox="1">
              <a:spLocks noChangeArrowheads="1"/>
            </p:cNvSpPr>
            <p:nvPr/>
          </p:nvSpPr>
          <p:spPr bwMode="auto">
            <a:xfrm>
              <a:off x="5097328" y="3877048"/>
              <a:ext cx="2617922" cy="251795"/>
            </a:xfrm>
            <a:prstGeom prst="rect">
              <a:avLst/>
            </a:prstGeom>
            <a:solidFill>
              <a:srgbClr val="CCFF99"/>
            </a:solidFill>
            <a:ln w="19050">
              <a:solidFill>
                <a:schemeClr val="folHlink"/>
              </a:solidFill>
              <a:miter lim="800000"/>
              <a:headEnd/>
              <a:tailEnd/>
            </a:ln>
          </p:spPr>
          <p:txBody>
            <a:bodyPr tIns="13500" bIns="13500">
              <a:spAutoFit/>
            </a:bodyPr>
            <a:lstStyle/>
            <a:p>
              <a:pPr>
                <a:spcBef>
                  <a:spcPct val="50000"/>
                </a:spcBef>
              </a:pPr>
              <a:r>
                <a:rPr lang="zh-CN" altLang="en-US" sz="1050" b="1"/>
                <a:t>简单性</a:t>
              </a:r>
            </a:p>
          </p:txBody>
        </p:sp>
        <p:sp>
          <p:nvSpPr>
            <p:cNvPr id="14390" name="Text Box 24"/>
            <p:cNvSpPr txBox="1">
              <a:spLocks noChangeArrowheads="1"/>
            </p:cNvSpPr>
            <p:nvPr/>
          </p:nvSpPr>
          <p:spPr bwMode="auto">
            <a:xfrm>
              <a:off x="5097328" y="4135112"/>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易操作的</a:t>
              </a:r>
            </a:p>
          </p:txBody>
        </p:sp>
        <p:sp>
          <p:nvSpPr>
            <p:cNvPr id="14391" name="Text Box 25"/>
            <p:cNvSpPr txBox="1">
              <a:spLocks noChangeArrowheads="1"/>
            </p:cNvSpPr>
            <p:nvPr/>
          </p:nvSpPr>
          <p:spPr bwMode="auto">
            <a:xfrm>
              <a:off x="5097328" y="4394600"/>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工具</a:t>
              </a:r>
            </a:p>
          </p:txBody>
        </p:sp>
        <p:sp>
          <p:nvSpPr>
            <p:cNvPr id="14392" name="Text Box 26"/>
            <p:cNvSpPr txBox="1">
              <a:spLocks noChangeArrowheads="1"/>
            </p:cNvSpPr>
            <p:nvPr/>
          </p:nvSpPr>
          <p:spPr bwMode="auto">
            <a:xfrm>
              <a:off x="5097328" y="4652662"/>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自我操作性</a:t>
              </a:r>
            </a:p>
          </p:txBody>
        </p:sp>
        <p:sp>
          <p:nvSpPr>
            <p:cNvPr id="14393" name="Text Box 27"/>
            <p:cNvSpPr txBox="1">
              <a:spLocks noChangeArrowheads="1"/>
            </p:cNvSpPr>
            <p:nvPr/>
          </p:nvSpPr>
          <p:spPr bwMode="auto">
            <a:xfrm>
              <a:off x="5097328" y="4912151"/>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扩展性</a:t>
              </a:r>
            </a:p>
          </p:txBody>
        </p:sp>
        <p:sp>
          <p:nvSpPr>
            <p:cNvPr id="14394" name="Text Box 28"/>
            <p:cNvSpPr txBox="1">
              <a:spLocks noChangeArrowheads="1"/>
            </p:cNvSpPr>
            <p:nvPr/>
          </p:nvSpPr>
          <p:spPr bwMode="auto">
            <a:xfrm>
              <a:off x="5097328" y="5168787"/>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一般性</a:t>
              </a:r>
            </a:p>
          </p:txBody>
        </p:sp>
        <p:sp>
          <p:nvSpPr>
            <p:cNvPr id="14395" name="Text Box 29"/>
            <p:cNvSpPr txBox="1">
              <a:spLocks noChangeArrowheads="1"/>
            </p:cNvSpPr>
            <p:nvPr/>
          </p:nvSpPr>
          <p:spPr bwMode="auto">
            <a:xfrm>
              <a:off x="5097328" y="5428276"/>
              <a:ext cx="2617922" cy="251795"/>
            </a:xfrm>
            <a:prstGeom prst="rect">
              <a:avLst/>
            </a:prstGeom>
            <a:solidFill>
              <a:srgbClr val="CCFF99"/>
            </a:solidFill>
            <a:ln w="15875">
              <a:solidFill>
                <a:schemeClr val="folHlink"/>
              </a:solidFill>
              <a:miter lim="800000"/>
              <a:headEnd/>
              <a:tailEnd/>
            </a:ln>
          </p:spPr>
          <p:txBody>
            <a:bodyPr tIns="13500" bIns="13500">
              <a:spAutoFit/>
            </a:bodyPr>
            <a:lstStyle/>
            <a:p>
              <a:pPr>
                <a:spcBef>
                  <a:spcPct val="50000"/>
                </a:spcBef>
              </a:pPr>
              <a:r>
                <a:rPr lang="zh-CN" altLang="en-US" sz="1050" b="1"/>
                <a:t>模块性</a:t>
              </a:r>
            </a:p>
          </p:txBody>
        </p:sp>
        <p:sp>
          <p:nvSpPr>
            <p:cNvPr id="14396" name="Text Box 30"/>
            <p:cNvSpPr txBox="1">
              <a:spLocks noChangeArrowheads="1"/>
            </p:cNvSpPr>
            <p:nvPr/>
          </p:nvSpPr>
          <p:spPr bwMode="auto">
            <a:xfrm>
              <a:off x="5097328" y="5686337"/>
              <a:ext cx="2617922" cy="221017"/>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900" b="1"/>
                <a:t>软件系统独立性</a:t>
              </a:r>
            </a:p>
          </p:txBody>
        </p:sp>
        <p:sp>
          <p:nvSpPr>
            <p:cNvPr id="14397" name="Text Box 31"/>
            <p:cNvSpPr txBox="1">
              <a:spLocks noChangeArrowheads="1"/>
            </p:cNvSpPr>
            <p:nvPr/>
          </p:nvSpPr>
          <p:spPr bwMode="auto">
            <a:xfrm>
              <a:off x="5097328" y="5945825"/>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机器独立性</a:t>
              </a:r>
            </a:p>
          </p:txBody>
        </p:sp>
        <p:sp>
          <p:nvSpPr>
            <p:cNvPr id="14398" name="Text Box 32"/>
            <p:cNvSpPr txBox="1">
              <a:spLocks noChangeArrowheads="1"/>
            </p:cNvSpPr>
            <p:nvPr/>
          </p:nvSpPr>
          <p:spPr bwMode="auto">
            <a:xfrm>
              <a:off x="5097328" y="6203889"/>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通讯公开性</a:t>
              </a:r>
            </a:p>
          </p:txBody>
        </p:sp>
        <p:sp>
          <p:nvSpPr>
            <p:cNvPr id="14399" name="Text Box 33"/>
            <p:cNvSpPr txBox="1">
              <a:spLocks noChangeArrowheads="1"/>
            </p:cNvSpPr>
            <p:nvPr/>
          </p:nvSpPr>
          <p:spPr bwMode="auto">
            <a:xfrm>
              <a:off x="5097328" y="1806846"/>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正确性</a:t>
              </a:r>
            </a:p>
          </p:txBody>
        </p:sp>
        <p:sp>
          <p:nvSpPr>
            <p:cNvPr id="14400" name="Text Box 34"/>
            <p:cNvSpPr txBox="1">
              <a:spLocks noChangeArrowheads="1"/>
            </p:cNvSpPr>
            <p:nvPr/>
          </p:nvSpPr>
          <p:spPr bwMode="auto">
            <a:xfrm>
              <a:off x="5097328" y="3100010"/>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可操作性</a:t>
              </a:r>
            </a:p>
          </p:txBody>
        </p:sp>
      </p:grpSp>
      <p:sp>
        <p:nvSpPr>
          <p:cNvPr id="14341" name="Line 35"/>
          <p:cNvSpPr>
            <a:spLocks noChangeShapeType="1"/>
          </p:cNvSpPr>
          <p:nvPr/>
        </p:nvSpPr>
        <p:spPr bwMode="auto">
          <a:xfrm flipH="1">
            <a:off x="4257461" y="940764"/>
            <a:ext cx="1504950"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2" name="Line 36"/>
          <p:cNvSpPr>
            <a:spLocks noChangeShapeType="1"/>
          </p:cNvSpPr>
          <p:nvPr/>
        </p:nvSpPr>
        <p:spPr bwMode="auto">
          <a:xfrm flipH="1" flipV="1">
            <a:off x="4257461" y="1013393"/>
            <a:ext cx="1504950" cy="120253"/>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3" name="Line 37"/>
          <p:cNvSpPr>
            <a:spLocks noChangeShapeType="1"/>
          </p:cNvSpPr>
          <p:nvPr/>
        </p:nvSpPr>
        <p:spPr bwMode="auto">
          <a:xfrm flipH="1" flipV="1">
            <a:off x="4257461" y="1086020"/>
            <a:ext cx="1504950" cy="242888"/>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4" name="Line 38"/>
          <p:cNvSpPr>
            <a:spLocks noChangeShapeType="1"/>
          </p:cNvSpPr>
          <p:nvPr/>
        </p:nvSpPr>
        <p:spPr bwMode="auto">
          <a:xfrm flipH="1">
            <a:off x="4257461" y="1328908"/>
            <a:ext cx="1479947"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5" name="Line 39"/>
          <p:cNvSpPr>
            <a:spLocks noChangeShapeType="1"/>
          </p:cNvSpPr>
          <p:nvPr/>
        </p:nvSpPr>
        <p:spPr bwMode="auto">
          <a:xfrm flipH="1" flipV="1">
            <a:off x="4257461" y="1401537"/>
            <a:ext cx="1504950" cy="145256"/>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6" name="Line 40"/>
          <p:cNvSpPr>
            <a:spLocks noChangeShapeType="1"/>
          </p:cNvSpPr>
          <p:nvPr/>
        </p:nvSpPr>
        <p:spPr bwMode="auto">
          <a:xfrm flipH="1">
            <a:off x="4257461" y="1739674"/>
            <a:ext cx="1504950"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7" name="Line 41"/>
          <p:cNvSpPr>
            <a:spLocks noChangeShapeType="1"/>
          </p:cNvSpPr>
          <p:nvPr/>
        </p:nvSpPr>
        <p:spPr bwMode="auto">
          <a:xfrm flipH="1">
            <a:off x="4257461" y="1934937"/>
            <a:ext cx="1504950" cy="145256"/>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8" name="Line 42"/>
          <p:cNvSpPr>
            <a:spLocks noChangeShapeType="1"/>
          </p:cNvSpPr>
          <p:nvPr/>
        </p:nvSpPr>
        <p:spPr bwMode="auto">
          <a:xfrm flipH="1">
            <a:off x="4257461" y="2152820"/>
            <a:ext cx="1504950" cy="26670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9" name="Line 43"/>
          <p:cNvSpPr>
            <a:spLocks noChangeShapeType="1"/>
          </p:cNvSpPr>
          <p:nvPr/>
        </p:nvSpPr>
        <p:spPr bwMode="auto">
          <a:xfrm flipH="1">
            <a:off x="4257461" y="2686220"/>
            <a:ext cx="1504950" cy="72629"/>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0" name="Line 44"/>
          <p:cNvSpPr>
            <a:spLocks noChangeShapeType="1"/>
          </p:cNvSpPr>
          <p:nvPr/>
        </p:nvSpPr>
        <p:spPr bwMode="auto">
          <a:xfrm flipH="1">
            <a:off x="4257461" y="2517151"/>
            <a:ext cx="1504950"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1" name="Line 45"/>
          <p:cNvSpPr>
            <a:spLocks noChangeShapeType="1"/>
          </p:cNvSpPr>
          <p:nvPr/>
        </p:nvSpPr>
        <p:spPr bwMode="auto">
          <a:xfrm flipH="1">
            <a:off x="4257461" y="2710033"/>
            <a:ext cx="1504950" cy="460772"/>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2" name="Line 46"/>
          <p:cNvSpPr>
            <a:spLocks noChangeShapeType="1"/>
          </p:cNvSpPr>
          <p:nvPr/>
        </p:nvSpPr>
        <p:spPr bwMode="auto">
          <a:xfrm flipH="1">
            <a:off x="4257461" y="2323080"/>
            <a:ext cx="1504950" cy="145256"/>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3" name="Line 47"/>
          <p:cNvSpPr>
            <a:spLocks noChangeShapeType="1"/>
          </p:cNvSpPr>
          <p:nvPr/>
        </p:nvSpPr>
        <p:spPr bwMode="auto">
          <a:xfrm flipH="1" flipV="1">
            <a:off x="4257461" y="2807664"/>
            <a:ext cx="1504950" cy="72629"/>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4" name="Line 48"/>
          <p:cNvSpPr>
            <a:spLocks noChangeShapeType="1"/>
          </p:cNvSpPr>
          <p:nvPr/>
        </p:nvSpPr>
        <p:spPr bwMode="auto">
          <a:xfrm flipH="1" flipV="1">
            <a:off x="4257461" y="2905295"/>
            <a:ext cx="1504950" cy="969169"/>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5" name="Line 49"/>
          <p:cNvSpPr>
            <a:spLocks noChangeShapeType="1"/>
          </p:cNvSpPr>
          <p:nvPr/>
        </p:nvSpPr>
        <p:spPr bwMode="auto">
          <a:xfrm flipH="1" flipV="1">
            <a:off x="4257461" y="2855289"/>
            <a:ext cx="1504950" cy="43815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6" name="Line 50"/>
          <p:cNvSpPr>
            <a:spLocks noChangeShapeType="1"/>
          </p:cNvSpPr>
          <p:nvPr/>
        </p:nvSpPr>
        <p:spPr bwMode="auto">
          <a:xfrm flipH="1">
            <a:off x="4257461" y="3074364"/>
            <a:ext cx="1504950" cy="96441"/>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7" name="Line 51"/>
          <p:cNvSpPr>
            <a:spLocks noChangeShapeType="1"/>
          </p:cNvSpPr>
          <p:nvPr/>
        </p:nvSpPr>
        <p:spPr bwMode="auto">
          <a:xfrm flipH="1" flipV="1">
            <a:off x="4257461" y="3219620"/>
            <a:ext cx="1504950" cy="96441"/>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8" name="Line 52"/>
          <p:cNvSpPr>
            <a:spLocks noChangeShapeType="1"/>
          </p:cNvSpPr>
          <p:nvPr/>
        </p:nvSpPr>
        <p:spPr bwMode="auto">
          <a:xfrm flipH="1" flipV="1">
            <a:off x="4257461" y="3243433"/>
            <a:ext cx="1504950" cy="631031"/>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9" name="Line 53"/>
          <p:cNvSpPr>
            <a:spLocks noChangeShapeType="1"/>
          </p:cNvSpPr>
          <p:nvPr/>
        </p:nvSpPr>
        <p:spPr bwMode="auto">
          <a:xfrm flipH="1">
            <a:off x="4257461" y="2710032"/>
            <a:ext cx="1504950" cy="825104"/>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0" name="Line 54"/>
          <p:cNvSpPr>
            <a:spLocks noChangeShapeType="1"/>
          </p:cNvSpPr>
          <p:nvPr/>
        </p:nvSpPr>
        <p:spPr bwMode="auto">
          <a:xfrm flipH="1">
            <a:off x="4257461" y="3462507"/>
            <a:ext cx="1504950" cy="72629"/>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1" name="Line 55"/>
          <p:cNvSpPr>
            <a:spLocks noChangeShapeType="1"/>
          </p:cNvSpPr>
          <p:nvPr/>
        </p:nvSpPr>
        <p:spPr bwMode="auto">
          <a:xfrm flipH="1" flipV="1">
            <a:off x="4257461" y="3583951"/>
            <a:ext cx="1504950" cy="72629"/>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2" name="Line 56"/>
          <p:cNvSpPr>
            <a:spLocks noChangeShapeType="1"/>
          </p:cNvSpPr>
          <p:nvPr/>
        </p:nvSpPr>
        <p:spPr bwMode="auto">
          <a:xfrm flipH="1" flipV="1">
            <a:off x="4257461" y="3607764"/>
            <a:ext cx="1504950" cy="291704"/>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3" name="Line 57"/>
          <p:cNvSpPr>
            <a:spLocks noChangeShapeType="1"/>
          </p:cNvSpPr>
          <p:nvPr/>
        </p:nvSpPr>
        <p:spPr bwMode="auto">
          <a:xfrm flipH="1" flipV="1">
            <a:off x="4257461" y="3899468"/>
            <a:ext cx="1504950" cy="145256"/>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4" name="Line 58"/>
          <p:cNvSpPr>
            <a:spLocks noChangeShapeType="1"/>
          </p:cNvSpPr>
          <p:nvPr/>
        </p:nvSpPr>
        <p:spPr bwMode="auto">
          <a:xfrm flipH="1">
            <a:off x="4257461" y="2735036"/>
            <a:ext cx="1504950" cy="1139428"/>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5" name="Line 59"/>
          <p:cNvSpPr>
            <a:spLocks noChangeShapeType="1"/>
          </p:cNvSpPr>
          <p:nvPr/>
        </p:nvSpPr>
        <p:spPr bwMode="auto">
          <a:xfrm flipH="1" flipV="1">
            <a:off x="4257461" y="3923280"/>
            <a:ext cx="1504950" cy="339328"/>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6" name="Line 60"/>
          <p:cNvSpPr>
            <a:spLocks noChangeShapeType="1"/>
          </p:cNvSpPr>
          <p:nvPr/>
        </p:nvSpPr>
        <p:spPr bwMode="auto">
          <a:xfrm flipH="1">
            <a:off x="4257461" y="2758849"/>
            <a:ext cx="1479947" cy="1456134"/>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7" name="Line 61"/>
          <p:cNvSpPr>
            <a:spLocks noChangeShapeType="1"/>
          </p:cNvSpPr>
          <p:nvPr/>
        </p:nvSpPr>
        <p:spPr bwMode="auto">
          <a:xfrm flipH="1">
            <a:off x="4257461" y="3681583"/>
            <a:ext cx="1504950" cy="53340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8" name="Line 62"/>
          <p:cNvSpPr>
            <a:spLocks noChangeShapeType="1"/>
          </p:cNvSpPr>
          <p:nvPr/>
        </p:nvSpPr>
        <p:spPr bwMode="auto">
          <a:xfrm flipH="1">
            <a:off x="4257461" y="3874464"/>
            <a:ext cx="1504950" cy="363141"/>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9" name="Line 63"/>
          <p:cNvSpPr>
            <a:spLocks noChangeShapeType="1"/>
          </p:cNvSpPr>
          <p:nvPr/>
        </p:nvSpPr>
        <p:spPr bwMode="auto">
          <a:xfrm flipH="1">
            <a:off x="4257461" y="4044724"/>
            <a:ext cx="1504950" cy="217884"/>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70" name="Line 64"/>
          <p:cNvSpPr>
            <a:spLocks noChangeShapeType="1"/>
          </p:cNvSpPr>
          <p:nvPr/>
        </p:nvSpPr>
        <p:spPr bwMode="auto">
          <a:xfrm flipH="1">
            <a:off x="4257461" y="4262608"/>
            <a:ext cx="1504950"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71" name="Line 65"/>
          <p:cNvSpPr>
            <a:spLocks noChangeShapeType="1"/>
          </p:cNvSpPr>
          <p:nvPr/>
        </p:nvSpPr>
        <p:spPr bwMode="auto">
          <a:xfrm flipH="1">
            <a:off x="4257461" y="4456680"/>
            <a:ext cx="1504950" cy="145256"/>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72" name="Line 66"/>
          <p:cNvSpPr>
            <a:spLocks noChangeShapeType="1"/>
          </p:cNvSpPr>
          <p:nvPr/>
        </p:nvSpPr>
        <p:spPr bwMode="auto">
          <a:xfrm flipH="1" flipV="1">
            <a:off x="4263414" y="4620986"/>
            <a:ext cx="1485900"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73" name="Line 67"/>
          <p:cNvSpPr>
            <a:spLocks noChangeShapeType="1"/>
          </p:cNvSpPr>
          <p:nvPr/>
        </p:nvSpPr>
        <p:spPr bwMode="auto">
          <a:xfrm flipH="1">
            <a:off x="4257461" y="3899468"/>
            <a:ext cx="1479947" cy="653653"/>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71" name="TextBox 70"/>
          <p:cNvSpPr txBox="1"/>
          <p:nvPr/>
        </p:nvSpPr>
        <p:spPr>
          <a:xfrm>
            <a:off x="2056758" y="1375000"/>
            <a:ext cx="790314" cy="646331"/>
          </a:xfrm>
          <a:prstGeom prst="rect">
            <a:avLst/>
          </a:prstGeom>
          <a:noFill/>
        </p:spPr>
        <p:txBody>
          <a:bodyPr wrap="square">
            <a:spAutoFit/>
          </a:bodyPr>
          <a:lstStyle/>
          <a:p>
            <a:pPr>
              <a:defRPr/>
            </a:pPr>
            <a:r>
              <a:rPr lang="zh-CN" altLang="en-US" b="1" dirty="0">
                <a:solidFill>
                  <a:srgbClr val="00B0F0"/>
                </a:solidFill>
                <a:latin typeface="楷体_GB2312" pitchFamily="49" charset="-122"/>
                <a:ea typeface="楷体_GB2312" pitchFamily="49" charset="-122"/>
              </a:rPr>
              <a:t>产品操作</a:t>
            </a:r>
          </a:p>
        </p:txBody>
      </p:sp>
      <p:sp>
        <p:nvSpPr>
          <p:cNvPr id="72" name="TextBox 71"/>
          <p:cNvSpPr txBox="1"/>
          <p:nvPr/>
        </p:nvSpPr>
        <p:spPr>
          <a:xfrm>
            <a:off x="2041077" y="2816176"/>
            <a:ext cx="673299" cy="646331"/>
          </a:xfrm>
          <a:prstGeom prst="rect">
            <a:avLst/>
          </a:prstGeom>
          <a:noFill/>
        </p:spPr>
        <p:txBody>
          <a:bodyPr wrap="square">
            <a:spAutoFit/>
          </a:bodyPr>
          <a:lstStyle/>
          <a:p>
            <a:pPr>
              <a:defRPr/>
            </a:pPr>
            <a:r>
              <a:rPr lang="zh-CN" altLang="en-US" b="1" dirty="0">
                <a:solidFill>
                  <a:srgbClr val="00B0F0"/>
                </a:solidFill>
                <a:latin typeface="楷体_GB2312" pitchFamily="49" charset="-122"/>
                <a:ea typeface="楷体_GB2312" pitchFamily="49" charset="-122"/>
              </a:rPr>
              <a:t>产品修改</a:t>
            </a:r>
          </a:p>
        </p:txBody>
      </p:sp>
      <p:sp>
        <p:nvSpPr>
          <p:cNvPr id="73" name="TextBox 72"/>
          <p:cNvSpPr txBox="1"/>
          <p:nvPr/>
        </p:nvSpPr>
        <p:spPr>
          <a:xfrm>
            <a:off x="2101391" y="3874464"/>
            <a:ext cx="670882" cy="646331"/>
          </a:xfrm>
          <a:prstGeom prst="rect">
            <a:avLst/>
          </a:prstGeom>
          <a:noFill/>
        </p:spPr>
        <p:txBody>
          <a:bodyPr wrap="square">
            <a:spAutoFit/>
          </a:bodyPr>
          <a:lstStyle/>
          <a:p>
            <a:pPr>
              <a:defRPr/>
            </a:pPr>
            <a:r>
              <a:rPr lang="zh-CN" altLang="en-US" b="1" dirty="0">
                <a:solidFill>
                  <a:srgbClr val="00B0F0"/>
                </a:solidFill>
                <a:latin typeface="楷体_GB2312" pitchFamily="49" charset="-122"/>
                <a:ea typeface="楷体_GB2312" pitchFamily="49" charset="-122"/>
              </a:rPr>
              <a:t>产品维护</a:t>
            </a:r>
          </a:p>
        </p:txBody>
      </p:sp>
      <p:sp>
        <p:nvSpPr>
          <p:cNvPr id="14378" name="Left Brace 73"/>
          <p:cNvSpPr>
            <a:spLocks/>
          </p:cNvSpPr>
          <p:nvPr/>
        </p:nvSpPr>
        <p:spPr bwMode="auto">
          <a:xfrm>
            <a:off x="2657261" y="3756592"/>
            <a:ext cx="410766" cy="903684"/>
          </a:xfrm>
          <a:prstGeom prst="leftBrace">
            <a:avLst>
              <a:gd name="adj1" fmla="val 30759"/>
              <a:gd name="adj2" fmla="val 48866"/>
            </a:avLst>
          </a:prstGeom>
          <a:noFill/>
          <a:ln w="9525" algn="ctr">
            <a:solidFill>
              <a:schemeClr val="tx1"/>
            </a:solidFill>
            <a:round/>
            <a:headEnd/>
            <a:tailEnd/>
          </a:ln>
        </p:spPr>
        <p:txBody>
          <a:bodyPr lIns="0" tIns="0" rIns="0" bIns="0" anchor="ctr"/>
          <a:lstStyle/>
          <a:p>
            <a:endParaRPr lang="zh-CN" altLang="en-US" sz="1350"/>
          </a:p>
        </p:txBody>
      </p:sp>
      <p:sp>
        <p:nvSpPr>
          <p:cNvPr id="14379" name="Left Brace 74"/>
          <p:cNvSpPr>
            <a:spLocks/>
          </p:cNvSpPr>
          <p:nvPr/>
        </p:nvSpPr>
        <p:spPr bwMode="auto">
          <a:xfrm>
            <a:off x="2657261" y="2715986"/>
            <a:ext cx="410766" cy="903684"/>
          </a:xfrm>
          <a:prstGeom prst="leftBrace">
            <a:avLst>
              <a:gd name="adj1" fmla="val 30759"/>
              <a:gd name="adj2" fmla="val 48866"/>
            </a:avLst>
          </a:prstGeom>
          <a:noFill/>
          <a:ln w="9525" algn="ctr">
            <a:solidFill>
              <a:schemeClr val="tx1"/>
            </a:solidFill>
            <a:round/>
            <a:headEnd/>
            <a:tailEnd/>
          </a:ln>
        </p:spPr>
        <p:txBody>
          <a:bodyPr lIns="0" tIns="0" rIns="0" bIns="0" anchor="ctr"/>
          <a:lstStyle/>
          <a:p>
            <a:endParaRPr lang="zh-CN" altLang="en-US" sz="1350"/>
          </a:p>
        </p:txBody>
      </p:sp>
      <p:sp>
        <p:nvSpPr>
          <p:cNvPr id="14380" name="Left Brace 75"/>
          <p:cNvSpPr>
            <a:spLocks/>
          </p:cNvSpPr>
          <p:nvPr/>
        </p:nvSpPr>
        <p:spPr bwMode="auto">
          <a:xfrm>
            <a:off x="2657261" y="936002"/>
            <a:ext cx="410766" cy="1588294"/>
          </a:xfrm>
          <a:prstGeom prst="leftBrace">
            <a:avLst>
              <a:gd name="adj1" fmla="val 30754"/>
              <a:gd name="adj2" fmla="val 48866"/>
            </a:avLst>
          </a:prstGeom>
          <a:noFill/>
          <a:ln w="9525" algn="ctr">
            <a:solidFill>
              <a:schemeClr val="tx1"/>
            </a:solidFill>
            <a:round/>
            <a:headEnd/>
            <a:tailEnd/>
          </a:ln>
        </p:spPr>
        <p:txBody>
          <a:bodyPr lIns="0" tIns="0" rIns="0" bIns="0" anchor="ctr"/>
          <a:lstStyle/>
          <a:p>
            <a:endParaRPr lang="zh-CN" altLang="en-US" sz="1350"/>
          </a:p>
        </p:txBody>
      </p:sp>
    </p:spTree>
    <p:extLst>
      <p:ext uri="{BB962C8B-B14F-4D97-AF65-F5344CB8AC3E}">
        <p14:creationId xmlns:p14="http://schemas.microsoft.com/office/powerpoint/2010/main" val="3518489717"/>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36789" y="294072"/>
            <a:ext cx="5184576" cy="456010"/>
          </a:xfrm>
        </p:spPr>
        <p:txBody>
          <a:bodyPr>
            <a:normAutofit fontScale="90000"/>
          </a:bodyPr>
          <a:lstStyle/>
          <a:p>
            <a:r>
              <a:rPr lang="zh-CN" altLang="en-US" dirty="0">
                <a:latin typeface="微软雅黑" panose="020B0503020204020204" pitchFamily="34" charset="-122"/>
                <a:ea typeface="微软雅黑" panose="020B0503020204020204" pitchFamily="34" charset="-122"/>
              </a:rPr>
              <a:t>最新质量标准：</a:t>
            </a:r>
            <a:r>
              <a:rPr lang="en-US" altLang="zh-CN" dirty="0">
                <a:latin typeface="微软雅黑" panose="020B0503020204020204" pitchFamily="34" charset="-122"/>
                <a:ea typeface="微软雅黑" panose="020B0503020204020204" pitchFamily="34" charset="-122"/>
              </a:rPr>
              <a:t>ISO25000</a:t>
            </a:r>
            <a:r>
              <a:rPr lang="zh-CN" altLang="en-US" dirty="0">
                <a:latin typeface="微软雅黑" panose="020B0503020204020204" pitchFamily="34" charset="-122"/>
                <a:ea typeface="微软雅黑" panose="020B0503020204020204" pitchFamily="34" charset="-122"/>
              </a:rPr>
              <a:t>系列</a:t>
            </a:r>
          </a:p>
        </p:txBody>
      </p:sp>
      <p:sp>
        <p:nvSpPr>
          <p:cNvPr id="75" name="矩形 74"/>
          <p:cNvSpPr/>
          <p:nvPr/>
        </p:nvSpPr>
        <p:spPr>
          <a:xfrm>
            <a:off x="1493658" y="4224140"/>
            <a:ext cx="6156684" cy="338554"/>
          </a:xfrm>
          <a:prstGeom prst="rect">
            <a:avLst/>
          </a:prstGeom>
        </p:spPr>
        <p:txBody>
          <a:bodyPr wrap="square">
            <a:spAutoFit/>
          </a:bodyPr>
          <a:lstStyle/>
          <a:p>
            <a:pPr algn="ctr"/>
            <a:r>
              <a:rPr lang="en-US" altLang="zh-CN" sz="1600" dirty="0">
                <a:solidFill>
                  <a:srgbClr val="FF6600"/>
                </a:solidFill>
              </a:rPr>
              <a:t>ISO/IEC25000</a:t>
            </a:r>
            <a:r>
              <a:rPr lang="zh-CN" altLang="en-US" sz="1600" dirty="0">
                <a:solidFill>
                  <a:srgbClr val="FF6600"/>
                </a:solidFill>
              </a:rPr>
              <a:t> </a:t>
            </a:r>
            <a:r>
              <a:rPr lang="en-US" altLang="zh-CN" sz="1600" dirty="0">
                <a:solidFill>
                  <a:srgbClr val="FF6600"/>
                </a:solidFill>
              </a:rPr>
              <a:t>SE-</a:t>
            </a:r>
            <a:r>
              <a:rPr lang="zh-CN" altLang="en-US" sz="1600" dirty="0">
                <a:solidFill>
                  <a:srgbClr val="FF6600"/>
                </a:solidFill>
              </a:rPr>
              <a:t>软件产品质量要求和评定</a:t>
            </a:r>
            <a:r>
              <a:rPr lang="en-US" altLang="zh-CN" sz="1600" dirty="0">
                <a:solidFill>
                  <a:srgbClr val="FF6600"/>
                </a:solidFill>
              </a:rPr>
              <a:t>(</a:t>
            </a:r>
            <a:r>
              <a:rPr lang="en-US" altLang="zh-CN" sz="1600" dirty="0" err="1">
                <a:solidFill>
                  <a:srgbClr val="FF6600"/>
                </a:solidFill>
              </a:rPr>
              <a:t>SQuaRE</a:t>
            </a:r>
            <a:r>
              <a:rPr lang="en-US" altLang="zh-CN" sz="1600" dirty="0">
                <a:solidFill>
                  <a:srgbClr val="FF6600"/>
                </a:solidFill>
              </a:rPr>
              <a:t>)</a:t>
            </a:r>
          </a:p>
        </p:txBody>
      </p:sp>
      <p:pic>
        <p:nvPicPr>
          <p:cNvPr id="2" name="图片 1" descr="屏幕快照 2014-02-28 下午10.28.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49" y="992577"/>
            <a:ext cx="6539925" cy="3158345"/>
          </a:xfrm>
          <a:prstGeom prst="rect">
            <a:avLst/>
          </a:prstGeom>
        </p:spPr>
      </p:pic>
    </p:spTree>
    <p:extLst>
      <p:ext uri="{BB962C8B-B14F-4D97-AF65-F5344CB8AC3E}">
        <p14:creationId xmlns:p14="http://schemas.microsoft.com/office/powerpoint/2010/main" val="3181723607"/>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581196" y="263742"/>
            <a:ext cx="5659347" cy="573881"/>
          </a:xfrm>
        </p:spPr>
        <p:txBody>
          <a:bodyPr>
            <a:normAutofit/>
          </a:bodyPr>
          <a:lstStyle/>
          <a:p>
            <a:r>
              <a:rPr lang="zh-CN" altLang="en-US" dirty="0">
                <a:latin typeface="微软雅黑" panose="020B0503020204020204" pitchFamily="34" charset="-122"/>
                <a:ea typeface="微软雅黑" panose="020B0503020204020204" pitchFamily="34" charset="-122"/>
              </a:rPr>
              <a:t>内部质量</a:t>
            </a:r>
            <a:r>
              <a:rPr lang="zh-CN" altLang="en-US" dirty="0">
                <a:latin typeface="微软雅黑" panose="020B0503020204020204" pitchFamily="34" charset="-122"/>
                <a:ea typeface="微软雅黑" panose="020B0503020204020204" pitchFamily="34" charset="-122"/>
                <a:sym typeface="Wingdings"/>
              </a:rPr>
              <a:t></a:t>
            </a:r>
            <a:r>
              <a:rPr lang="zh-CN" altLang="en-US" dirty="0">
                <a:latin typeface="微软雅黑" panose="020B0503020204020204" pitchFamily="34" charset="-122"/>
                <a:ea typeface="微软雅黑" panose="020B0503020204020204" pitchFamily="34" charset="-122"/>
              </a:rPr>
              <a:t>外部质量</a:t>
            </a:r>
            <a:r>
              <a:rPr lang="zh-CN" altLang="en-US" dirty="0">
                <a:latin typeface="微软雅黑" panose="020B0503020204020204" pitchFamily="34" charset="-122"/>
                <a:ea typeface="微软雅黑" panose="020B0503020204020204" pitchFamily="34" charset="-122"/>
                <a:sym typeface="Wingdings"/>
              </a:rPr>
              <a:t>使用质量</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294967295"/>
          </p:nvPr>
        </p:nvSpPr>
        <p:spPr>
          <a:xfrm>
            <a:off x="1485900" y="4683919"/>
            <a:ext cx="1600200" cy="357188"/>
          </a:xfrm>
          <a:prstGeom prst="rect">
            <a:avLst/>
          </a:prstGeom>
        </p:spPr>
        <p:txBody>
          <a:bodyPr/>
          <a:lstStyle/>
          <a:p>
            <a:pPr algn="l">
              <a:defRPr/>
            </a:pPr>
            <a:fld id="{7B1F7BF2-6B5F-3443-8FF2-9F260EEDA8CA}" type="slidenum">
              <a:rPr lang="en-US" altLang="zh-CN">
                <a:ea typeface="宋体" charset="-122"/>
                <a:cs typeface="+mn-cs"/>
              </a:rPr>
              <a:pPr algn="l">
                <a:defRPr/>
              </a:pPr>
              <a:t>18</a:t>
            </a:fld>
            <a:endParaRPr lang="en-US" altLang="zh-CN">
              <a:ea typeface="宋体" charset="-122"/>
              <a:cs typeface="+mn-cs"/>
            </a:endParaRPr>
          </a:p>
        </p:txBody>
      </p:sp>
      <p:sp>
        <p:nvSpPr>
          <p:cNvPr id="24" name="椭圆 23">
            <a:extLst>
              <a:ext uri="{FF2B5EF4-FFF2-40B4-BE49-F238E27FC236}">
                <a16:creationId xmlns:a16="http://schemas.microsoft.com/office/drawing/2014/main" id="{068C98FE-E123-1B07-3596-9BE1C5EE64E8}"/>
              </a:ext>
            </a:extLst>
          </p:cNvPr>
          <p:cNvSpPr/>
          <p:nvPr/>
        </p:nvSpPr>
        <p:spPr>
          <a:xfrm>
            <a:off x="994622" y="1953360"/>
            <a:ext cx="1228353" cy="1179899"/>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solidFill>
                  <a:schemeClr val="tx1"/>
                </a:solidFill>
                <a:latin typeface="Microsoft YaHei" panose="020B0503020204020204" pitchFamily="34" charset="-122"/>
                <a:ea typeface="Microsoft YaHei" panose="020B0503020204020204" pitchFamily="34" charset="-122"/>
              </a:rPr>
              <a:t>内部质量</a:t>
            </a:r>
          </a:p>
        </p:txBody>
      </p:sp>
      <p:sp>
        <p:nvSpPr>
          <p:cNvPr id="25" name="椭圆 24">
            <a:extLst>
              <a:ext uri="{FF2B5EF4-FFF2-40B4-BE49-F238E27FC236}">
                <a16:creationId xmlns:a16="http://schemas.microsoft.com/office/drawing/2014/main" id="{FBC65D74-C334-5625-3E68-20396CA4AB10}"/>
              </a:ext>
            </a:extLst>
          </p:cNvPr>
          <p:cNvSpPr/>
          <p:nvPr/>
        </p:nvSpPr>
        <p:spPr>
          <a:xfrm>
            <a:off x="3389505" y="1899284"/>
            <a:ext cx="1189009" cy="1139487"/>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solidFill>
                  <a:schemeClr val="tx1"/>
                </a:solidFill>
                <a:latin typeface="Microsoft YaHei" panose="020B0503020204020204" pitchFamily="34" charset="-122"/>
                <a:ea typeface="Microsoft YaHei" panose="020B0503020204020204" pitchFamily="34" charset="-122"/>
              </a:rPr>
              <a:t>外部质量</a:t>
            </a:r>
          </a:p>
        </p:txBody>
      </p:sp>
      <p:sp>
        <p:nvSpPr>
          <p:cNvPr id="26" name="椭圆 25">
            <a:extLst>
              <a:ext uri="{FF2B5EF4-FFF2-40B4-BE49-F238E27FC236}">
                <a16:creationId xmlns:a16="http://schemas.microsoft.com/office/drawing/2014/main" id="{9C0068E7-1B02-5727-3D64-539EDB6B400C}"/>
              </a:ext>
            </a:extLst>
          </p:cNvPr>
          <p:cNvSpPr/>
          <p:nvPr/>
        </p:nvSpPr>
        <p:spPr>
          <a:xfrm>
            <a:off x="5802000" y="1786646"/>
            <a:ext cx="1229271" cy="1180308"/>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solidFill>
                  <a:schemeClr val="tx1"/>
                </a:solidFill>
                <a:latin typeface="Microsoft YaHei" panose="020B0503020204020204" pitchFamily="34" charset="-122"/>
                <a:ea typeface="Microsoft YaHei" panose="020B0503020204020204" pitchFamily="34" charset="-122"/>
              </a:rPr>
              <a:t>使用质量</a:t>
            </a:r>
          </a:p>
        </p:txBody>
      </p:sp>
      <p:sp>
        <p:nvSpPr>
          <p:cNvPr id="27" name="矩形 26">
            <a:extLst>
              <a:ext uri="{FF2B5EF4-FFF2-40B4-BE49-F238E27FC236}">
                <a16:creationId xmlns:a16="http://schemas.microsoft.com/office/drawing/2014/main" id="{B54F7225-A61C-1794-617E-CB4E3E954C48}"/>
              </a:ext>
            </a:extLst>
          </p:cNvPr>
          <p:cNvSpPr/>
          <p:nvPr/>
        </p:nvSpPr>
        <p:spPr>
          <a:xfrm>
            <a:off x="1138063" y="3492608"/>
            <a:ext cx="1107996"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内部度量</a:t>
            </a:r>
          </a:p>
        </p:txBody>
      </p:sp>
      <p:sp>
        <p:nvSpPr>
          <p:cNvPr id="28" name="矩形 27">
            <a:extLst>
              <a:ext uri="{FF2B5EF4-FFF2-40B4-BE49-F238E27FC236}">
                <a16:creationId xmlns:a16="http://schemas.microsoft.com/office/drawing/2014/main" id="{EBF48067-28A8-D65E-8859-B7646D825B93}"/>
              </a:ext>
            </a:extLst>
          </p:cNvPr>
          <p:cNvSpPr/>
          <p:nvPr/>
        </p:nvSpPr>
        <p:spPr>
          <a:xfrm>
            <a:off x="3570651" y="3429110"/>
            <a:ext cx="1107996"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外部度量</a:t>
            </a:r>
          </a:p>
        </p:txBody>
      </p:sp>
      <p:sp>
        <p:nvSpPr>
          <p:cNvPr id="29" name="矩形 28">
            <a:extLst>
              <a:ext uri="{FF2B5EF4-FFF2-40B4-BE49-F238E27FC236}">
                <a16:creationId xmlns:a16="http://schemas.microsoft.com/office/drawing/2014/main" id="{618EB863-4AB5-F50D-542B-35830CBFD97E}"/>
              </a:ext>
            </a:extLst>
          </p:cNvPr>
          <p:cNvSpPr/>
          <p:nvPr/>
        </p:nvSpPr>
        <p:spPr>
          <a:xfrm>
            <a:off x="5930593" y="3318032"/>
            <a:ext cx="1569661"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在使用中度量</a:t>
            </a:r>
          </a:p>
        </p:txBody>
      </p:sp>
      <p:cxnSp>
        <p:nvCxnSpPr>
          <p:cNvPr id="30" name="直线箭头连接符 29">
            <a:extLst>
              <a:ext uri="{FF2B5EF4-FFF2-40B4-BE49-F238E27FC236}">
                <a16:creationId xmlns:a16="http://schemas.microsoft.com/office/drawing/2014/main" id="{CA5E30D0-F405-FE5B-B57C-2C3535E0F3E3}"/>
              </a:ext>
            </a:extLst>
          </p:cNvPr>
          <p:cNvCxnSpPr>
            <a:cxnSpLocks/>
          </p:cNvCxnSpPr>
          <p:nvPr/>
        </p:nvCxnSpPr>
        <p:spPr>
          <a:xfrm flipV="1">
            <a:off x="2295277" y="2417742"/>
            <a:ext cx="1067381" cy="5633"/>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31" name="直线箭头连接符 30">
            <a:extLst>
              <a:ext uri="{FF2B5EF4-FFF2-40B4-BE49-F238E27FC236}">
                <a16:creationId xmlns:a16="http://schemas.microsoft.com/office/drawing/2014/main" id="{002F25B8-9034-3D50-C979-248D6422CBAE}"/>
              </a:ext>
            </a:extLst>
          </p:cNvPr>
          <p:cNvCxnSpPr/>
          <p:nvPr/>
        </p:nvCxnSpPr>
        <p:spPr>
          <a:xfrm>
            <a:off x="4593477" y="2416289"/>
            <a:ext cx="1166530" cy="0"/>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AFB51308-A1FD-7349-950D-2EB050B9F895}"/>
              </a:ext>
            </a:extLst>
          </p:cNvPr>
          <p:cNvCxnSpPr/>
          <p:nvPr/>
        </p:nvCxnSpPr>
        <p:spPr>
          <a:xfrm flipH="1">
            <a:off x="4584822" y="2541856"/>
            <a:ext cx="1175184"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3" name="直线箭头连接符 32">
            <a:extLst>
              <a:ext uri="{FF2B5EF4-FFF2-40B4-BE49-F238E27FC236}">
                <a16:creationId xmlns:a16="http://schemas.microsoft.com/office/drawing/2014/main" id="{302FF818-8CBE-B3A3-07FA-49A1CC3D2321}"/>
              </a:ext>
            </a:extLst>
          </p:cNvPr>
          <p:cNvCxnSpPr>
            <a:cxnSpLocks/>
          </p:cNvCxnSpPr>
          <p:nvPr/>
        </p:nvCxnSpPr>
        <p:spPr>
          <a:xfrm flipH="1">
            <a:off x="2249822" y="2650931"/>
            <a:ext cx="1065600"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85985A4D-B3D5-B618-D495-6E91D4272282}"/>
              </a:ext>
            </a:extLst>
          </p:cNvPr>
          <p:cNvSpPr/>
          <p:nvPr/>
        </p:nvSpPr>
        <p:spPr>
          <a:xfrm>
            <a:off x="2467605" y="2032004"/>
            <a:ext cx="646332"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影响</a:t>
            </a:r>
          </a:p>
        </p:txBody>
      </p:sp>
      <p:sp>
        <p:nvSpPr>
          <p:cNvPr id="35" name="矩形 34">
            <a:extLst>
              <a:ext uri="{FF2B5EF4-FFF2-40B4-BE49-F238E27FC236}">
                <a16:creationId xmlns:a16="http://schemas.microsoft.com/office/drawing/2014/main" id="{B53A127E-E1D4-B6F9-0920-475DEE723705}"/>
              </a:ext>
            </a:extLst>
          </p:cNvPr>
          <p:cNvSpPr/>
          <p:nvPr/>
        </p:nvSpPr>
        <p:spPr>
          <a:xfrm>
            <a:off x="4761515" y="2038297"/>
            <a:ext cx="646332"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影响</a:t>
            </a:r>
          </a:p>
        </p:txBody>
      </p:sp>
      <p:sp>
        <p:nvSpPr>
          <p:cNvPr id="36" name="矩形 35">
            <a:extLst>
              <a:ext uri="{FF2B5EF4-FFF2-40B4-BE49-F238E27FC236}">
                <a16:creationId xmlns:a16="http://schemas.microsoft.com/office/drawing/2014/main" id="{1C4CA494-C7EA-D2E5-21BA-4331B2074DD5}"/>
              </a:ext>
            </a:extLst>
          </p:cNvPr>
          <p:cNvSpPr/>
          <p:nvPr/>
        </p:nvSpPr>
        <p:spPr>
          <a:xfrm>
            <a:off x="2448534" y="2676970"/>
            <a:ext cx="877163"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依赖于</a:t>
            </a:r>
          </a:p>
        </p:txBody>
      </p:sp>
      <p:sp>
        <p:nvSpPr>
          <p:cNvPr id="37" name="矩形 36">
            <a:extLst>
              <a:ext uri="{FF2B5EF4-FFF2-40B4-BE49-F238E27FC236}">
                <a16:creationId xmlns:a16="http://schemas.microsoft.com/office/drawing/2014/main" id="{41020F55-4D56-C822-AEB0-C951DEEEDC2A}"/>
              </a:ext>
            </a:extLst>
          </p:cNvPr>
          <p:cNvSpPr/>
          <p:nvPr/>
        </p:nvSpPr>
        <p:spPr>
          <a:xfrm>
            <a:off x="4773782" y="2554511"/>
            <a:ext cx="877163"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依赖于</a:t>
            </a:r>
          </a:p>
        </p:txBody>
      </p:sp>
      <p:sp>
        <p:nvSpPr>
          <p:cNvPr id="38" name="椭圆 37">
            <a:extLst>
              <a:ext uri="{FF2B5EF4-FFF2-40B4-BE49-F238E27FC236}">
                <a16:creationId xmlns:a16="http://schemas.microsoft.com/office/drawing/2014/main" id="{CF047DFA-FC2D-E59E-0EC1-B0BE28A57F78}"/>
              </a:ext>
            </a:extLst>
          </p:cNvPr>
          <p:cNvSpPr/>
          <p:nvPr/>
        </p:nvSpPr>
        <p:spPr>
          <a:xfrm>
            <a:off x="5815415" y="1785504"/>
            <a:ext cx="1298963" cy="1185496"/>
          </a:xfrm>
          <a:prstGeom prst="ellipse">
            <a:avLst/>
          </a:prstGeom>
          <a:no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kumimoji="1" lang="zh-CN" altLang="en-US" sz="2400" dirty="0">
              <a:solidFill>
                <a:schemeClr val="tx1"/>
              </a:solidFill>
              <a:latin typeface="Microsoft YaHei" panose="020B0503020204020204" pitchFamily="34" charset="-122"/>
              <a:ea typeface="Microsoft YaHei" panose="020B0503020204020204" pitchFamily="34" charset="-122"/>
            </a:endParaRPr>
          </a:p>
        </p:txBody>
      </p:sp>
      <p:sp>
        <p:nvSpPr>
          <p:cNvPr id="39" name="椭圆 38">
            <a:extLst>
              <a:ext uri="{FF2B5EF4-FFF2-40B4-BE49-F238E27FC236}">
                <a16:creationId xmlns:a16="http://schemas.microsoft.com/office/drawing/2014/main" id="{D291F90D-0291-5781-E52E-7D1B8040C1BB}"/>
              </a:ext>
            </a:extLst>
          </p:cNvPr>
          <p:cNvSpPr/>
          <p:nvPr/>
        </p:nvSpPr>
        <p:spPr>
          <a:xfrm>
            <a:off x="5786853" y="1752802"/>
            <a:ext cx="1401608" cy="1218197"/>
          </a:xfrm>
          <a:prstGeom prst="ellipse">
            <a:avLst/>
          </a:prstGeom>
          <a:no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kumimoji="1" lang="zh-CN" altLang="en-US" sz="2400" dirty="0">
              <a:solidFill>
                <a:schemeClr val="tx1"/>
              </a:solidFill>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id="{08B8A028-F37B-FBDB-B13E-BE90DD87BBC6}"/>
              </a:ext>
            </a:extLst>
          </p:cNvPr>
          <p:cNvSpPr/>
          <p:nvPr/>
        </p:nvSpPr>
        <p:spPr>
          <a:xfrm>
            <a:off x="7594026" y="2423537"/>
            <a:ext cx="589236" cy="1200329"/>
          </a:xfrm>
          <a:prstGeom prst="rect">
            <a:avLst/>
          </a:prstGeom>
        </p:spPr>
        <p:txBody>
          <a:bodyPr wrap="square">
            <a:spAutoFit/>
          </a:bodyPr>
          <a:lstStyle/>
          <a:p>
            <a:pPr algn="ctr"/>
            <a:r>
              <a:rPr kumimoji="1" lang="zh-CN" altLang="en-US" dirty="0">
                <a:latin typeface="Microsoft YaHei" panose="020B0503020204020204" pitchFamily="34" charset="-122"/>
                <a:ea typeface="Microsoft YaHei" panose="020B0503020204020204" pitchFamily="34" charset="-122"/>
              </a:rPr>
              <a:t>使用语境</a:t>
            </a:r>
          </a:p>
        </p:txBody>
      </p:sp>
      <p:cxnSp>
        <p:nvCxnSpPr>
          <p:cNvPr id="41" name="直线箭头连接符 40">
            <a:extLst>
              <a:ext uri="{FF2B5EF4-FFF2-40B4-BE49-F238E27FC236}">
                <a16:creationId xmlns:a16="http://schemas.microsoft.com/office/drawing/2014/main" id="{7AC42681-0E1F-E7DB-50B8-2A82ADAD0FDD}"/>
              </a:ext>
            </a:extLst>
          </p:cNvPr>
          <p:cNvCxnSpPr>
            <a:cxnSpLocks/>
            <a:endCxn id="39" idx="6"/>
          </p:cNvCxnSpPr>
          <p:nvPr/>
        </p:nvCxnSpPr>
        <p:spPr>
          <a:xfrm flipH="1" flipV="1">
            <a:off x="7188460" y="2361901"/>
            <a:ext cx="533738" cy="31498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直线箭头连接符 41">
            <a:extLst>
              <a:ext uri="{FF2B5EF4-FFF2-40B4-BE49-F238E27FC236}">
                <a16:creationId xmlns:a16="http://schemas.microsoft.com/office/drawing/2014/main" id="{B9EC7BB6-A40C-54FB-3BE8-2E58B1033D53}"/>
              </a:ext>
            </a:extLst>
          </p:cNvPr>
          <p:cNvCxnSpPr/>
          <p:nvPr/>
        </p:nvCxnSpPr>
        <p:spPr>
          <a:xfrm flipH="1" flipV="1">
            <a:off x="7048612" y="2649478"/>
            <a:ext cx="673588" cy="2740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直线箭头连接符 42">
            <a:extLst>
              <a:ext uri="{FF2B5EF4-FFF2-40B4-BE49-F238E27FC236}">
                <a16:creationId xmlns:a16="http://schemas.microsoft.com/office/drawing/2014/main" id="{76A9300E-2892-6893-FBCB-73CAA6E509BC}"/>
              </a:ext>
            </a:extLst>
          </p:cNvPr>
          <p:cNvCxnSpPr>
            <a:cxnSpLocks/>
            <a:endCxn id="26" idx="6"/>
          </p:cNvCxnSpPr>
          <p:nvPr/>
        </p:nvCxnSpPr>
        <p:spPr>
          <a:xfrm flipH="1" flipV="1">
            <a:off x="7031271" y="2376800"/>
            <a:ext cx="690927" cy="30008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4" name="直线箭头连接符 43">
            <a:extLst>
              <a:ext uri="{FF2B5EF4-FFF2-40B4-BE49-F238E27FC236}">
                <a16:creationId xmlns:a16="http://schemas.microsoft.com/office/drawing/2014/main" id="{D418E0CE-8C76-BE66-DE9C-FA765624A58F}"/>
              </a:ext>
            </a:extLst>
          </p:cNvPr>
          <p:cNvCxnSpPr/>
          <p:nvPr/>
        </p:nvCxnSpPr>
        <p:spPr>
          <a:xfrm flipV="1">
            <a:off x="1646360" y="3146401"/>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45" name="直线箭头连接符 44">
            <a:extLst>
              <a:ext uri="{FF2B5EF4-FFF2-40B4-BE49-F238E27FC236}">
                <a16:creationId xmlns:a16="http://schemas.microsoft.com/office/drawing/2014/main" id="{97B7A83C-BD74-8B88-0925-FBA824DDE17F}"/>
              </a:ext>
            </a:extLst>
          </p:cNvPr>
          <p:cNvCxnSpPr/>
          <p:nvPr/>
        </p:nvCxnSpPr>
        <p:spPr>
          <a:xfrm flipV="1">
            <a:off x="3959585" y="3038772"/>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46" name="直线箭头连接符 45">
            <a:extLst>
              <a:ext uri="{FF2B5EF4-FFF2-40B4-BE49-F238E27FC236}">
                <a16:creationId xmlns:a16="http://schemas.microsoft.com/office/drawing/2014/main" id="{65098914-BE11-5BA4-DC92-67005795BACB}"/>
              </a:ext>
            </a:extLst>
          </p:cNvPr>
          <p:cNvCxnSpPr/>
          <p:nvPr/>
        </p:nvCxnSpPr>
        <p:spPr>
          <a:xfrm flipV="1">
            <a:off x="6623467" y="3000863"/>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557048"/>
      </p:ext>
    </p:extLst>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5783" y="213901"/>
            <a:ext cx="2144296" cy="691072"/>
          </a:xfrm>
        </p:spPr>
        <p:txBody>
          <a:bodyPr/>
          <a:lstStyle/>
          <a:p>
            <a:r>
              <a:rPr lang="zh-CN" altLang="en-US" dirty="0">
                <a:latin typeface="微软雅黑" panose="020B0503020204020204" pitchFamily="34" charset="-122"/>
                <a:ea typeface="微软雅黑" panose="020B0503020204020204" pitchFamily="34" charset="-122"/>
              </a:rPr>
              <a:t>内部度量</a:t>
            </a:r>
          </a:p>
        </p:txBody>
      </p:sp>
      <p:pic>
        <p:nvPicPr>
          <p:cNvPr id="3" name="图片 2" descr="屏幕快照 2014-02-28 下午10.43.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73702" y="684339"/>
            <a:ext cx="4157340" cy="4333179"/>
          </a:xfrm>
          <a:prstGeom prst="rect">
            <a:avLst/>
          </a:prstGeom>
          <a:ln>
            <a:noFill/>
          </a:ln>
          <a:effectLst>
            <a:outerShdw blurRad="292100" dist="139700" dir="2700000" algn="tl" rotWithShape="0">
              <a:srgbClr val="333333">
                <a:alpha val="65000"/>
              </a:srgbClr>
            </a:outerShdw>
          </a:effectLst>
        </p:spPr>
      </p:pic>
      <p:pic>
        <p:nvPicPr>
          <p:cNvPr id="4" name="图片 3" descr="屏幕快照 2014-02-28 下午10.43.53.png">
            <a:extLst>
              <a:ext uri="{FF2B5EF4-FFF2-40B4-BE49-F238E27FC236}">
                <a16:creationId xmlns:a16="http://schemas.microsoft.com/office/drawing/2014/main" id="{87E14D91-6F93-8761-9C32-46338AB80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360390" y="-83888"/>
            <a:ext cx="4307066" cy="49026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267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78643" y="314524"/>
            <a:ext cx="4428492" cy="496491"/>
          </a:xfrm>
        </p:spPr>
        <p:txBody>
          <a:bodyPr/>
          <a:lstStyle/>
          <a:p>
            <a:pPr>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第</a:t>
            </a:r>
            <a:r>
              <a:rPr kumimoji="1" lang="en-US" altLang="zh-CN" sz="2800" b="1" dirty="0">
                <a:solidFill>
                  <a:srgbClr val="0070C0"/>
                </a:solidFill>
                <a:latin typeface="微软雅黑" panose="020B0503020204020204" pitchFamily="34" charset="-122"/>
                <a:ea typeface="微软雅黑" panose="020B0503020204020204" pitchFamily="34" charset="-122"/>
              </a:rPr>
              <a:t>1</a:t>
            </a:r>
            <a:r>
              <a:rPr kumimoji="1" lang="zh-CN" altLang="en-US" sz="2800" b="1" dirty="0">
                <a:solidFill>
                  <a:srgbClr val="0070C0"/>
                </a:solidFill>
                <a:latin typeface="微软雅黑" panose="020B0503020204020204" pitchFamily="34" charset="-122"/>
                <a:ea typeface="微软雅黑" panose="020B0503020204020204" pitchFamily="34" charset="-122"/>
              </a:rPr>
              <a:t>章回顾</a:t>
            </a:r>
          </a:p>
        </p:txBody>
      </p:sp>
      <p:sp>
        <p:nvSpPr>
          <p:cNvPr id="6148" name="Text Box 6"/>
          <p:cNvSpPr txBox="1">
            <a:spLocks noChangeArrowheads="1"/>
          </p:cNvSpPr>
          <p:nvPr/>
        </p:nvSpPr>
        <p:spPr bwMode="auto">
          <a:xfrm>
            <a:off x="1245922" y="1125200"/>
            <a:ext cx="3487835" cy="2893100"/>
          </a:xfrm>
          <a:prstGeom prst="rect">
            <a:avLst/>
          </a:prstGeom>
          <a:noFill/>
          <a:ln w="9525">
            <a:noFill/>
            <a:miter lim="800000"/>
            <a:headEnd/>
            <a:tailEnd/>
          </a:ln>
        </p:spPr>
        <p:txBody>
          <a:bodyPr wrap="square" lIns="0" tIns="0" rIns="0" bIns="0">
            <a:spAutoFit/>
          </a:bodyPr>
          <a:lstStyle/>
          <a:p>
            <a:pPr marL="342900" indent="-342900">
              <a:spcBef>
                <a:spcPct val="50000"/>
              </a:spcBef>
              <a:buFontTx/>
              <a:buAutoNum type="circleNumDbPlain"/>
              <a:defRPr/>
            </a:pPr>
            <a:r>
              <a:rPr lang="zh-CN" altLang="en-US" sz="2000" dirty="0">
                <a:latin typeface="Microsoft YaHei" panose="020B0503020204020204" pitchFamily="34" charset="-122"/>
                <a:ea typeface="Microsoft YaHei" panose="020B0503020204020204" pitchFamily="34" charset="-122"/>
              </a:rPr>
              <a:t>什么是软件测试</a:t>
            </a:r>
            <a:endParaRPr lang="en-US" altLang="zh-CN" sz="2000" dirty="0">
              <a:latin typeface="Microsoft YaHei" panose="020B0503020204020204" pitchFamily="34" charset="-122"/>
              <a:ea typeface="Microsoft YaHei" panose="020B0503020204020204" pitchFamily="34" charset="-122"/>
            </a:endParaRPr>
          </a:p>
          <a:p>
            <a:pPr marL="342900" indent="-342900">
              <a:spcBef>
                <a:spcPct val="50000"/>
              </a:spcBef>
              <a:buFontTx/>
              <a:buAutoNum type="circleNumDbPlain"/>
              <a:defRPr/>
            </a:pPr>
            <a:r>
              <a:rPr lang="zh-CN" altLang="en-US" sz="2000" dirty="0">
                <a:latin typeface="Microsoft YaHei" panose="020B0503020204020204" pitchFamily="34" charset="-122"/>
                <a:ea typeface="Microsoft YaHei" panose="020B0503020204020204" pitchFamily="34" charset="-122"/>
              </a:rPr>
              <a:t>软件测试的正反两面性</a:t>
            </a:r>
          </a:p>
          <a:p>
            <a:pPr marL="679847" indent="-342900">
              <a:lnSpc>
                <a:spcPct val="130000"/>
              </a:lnSpc>
              <a:buClr>
                <a:srgbClr val="91AC4E"/>
              </a:buClr>
              <a:buSzPct val="80000"/>
              <a:buFont typeface="Wingdings" pitchFamily="2" charset="2"/>
              <a:buChar char="p"/>
              <a:defRPr/>
            </a:pPr>
            <a:r>
              <a:rPr lang="zh-CN" altLang="en-US" sz="2000" dirty="0">
                <a:latin typeface="Microsoft YaHei" panose="020B0503020204020204" pitchFamily="34" charset="-122"/>
                <a:ea typeface="Microsoft YaHei" panose="020B0503020204020204" pitchFamily="34" charset="-122"/>
              </a:rPr>
              <a:t>验证软件</a:t>
            </a:r>
            <a:endParaRPr lang="en-US" altLang="zh-CN" sz="2000" dirty="0">
              <a:latin typeface="Microsoft YaHei" panose="020B0503020204020204" pitchFamily="34" charset="-122"/>
              <a:ea typeface="Microsoft YaHei" panose="020B0503020204020204" pitchFamily="34" charset="-122"/>
            </a:endParaRPr>
          </a:p>
          <a:p>
            <a:pPr marL="679847" indent="-342900">
              <a:lnSpc>
                <a:spcPct val="130000"/>
              </a:lnSpc>
              <a:buClr>
                <a:srgbClr val="91AC4E"/>
              </a:buClr>
              <a:buSzPct val="80000"/>
              <a:buFont typeface="Wingdings" pitchFamily="2" charset="2"/>
              <a:buChar char="p"/>
              <a:defRPr/>
            </a:pPr>
            <a:r>
              <a:rPr lang="zh-CN" altLang="en-US" sz="2000" dirty="0">
                <a:latin typeface="Microsoft YaHei" panose="020B0503020204020204" pitchFamily="34" charset="-122"/>
                <a:ea typeface="Microsoft YaHei" panose="020B0503020204020204" pitchFamily="34" charset="-122"/>
              </a:rPr>
              <a:t>发现缺陷</a:t>
            </a:r>
            <a:endParaRPr lang="en-US" altLang="zh-CN" sz="2000" dirty="0">
              <a:latin typeface="Microsoft YaHei" panose="020B0503020204020204" pitchFamily="34" charset="-122"/>
              <a:ea typeface="Microsoft YaHei" panose="020B0503020204020204" pitchFamily="34" charset="-122"/>
            </a:endParaRPr>
          </a:p>
          <a:p>
            <a:pPr marL="679847" indent="-342900">
              <a:lnSpc>
                <a:spcPct val="130000"/>
              </a:lnSpc>
              <a:buClr>
                <a:srgbClr val="91AC4E"/>
              </a:buClr>
              <a:buSzPct val="80000"/>
              <a:buFont typeface="Wingdings" pitchFamily="2" charset="2"/>
              <a:buChar char="p"/>
              <a:defRPr/>
            </a:pPr>
            <a:r>
              <a:rPr lang="en-US" altLang="zh-CN" sz="2000" dirty="0">
                <a:latin typeface="Microsoft YaHei" panose="020B0503020204020204" pitchFamily="34" charset="-122"/>
                <a:ea typeface="Microsoft YaHei" panose="020B0503020204020204" pitchFamily="34" charset="-122"/>
              </a:rPr>
              <a:t>V&amp;V</a:t>
            </a:r>
            <a:endParaRPr lang="zh-CN" altLang="en-US" sz="2000" dirty="0">
              <a:latin typeface="Microsoft YaHei" panose="020B0503020204020204" pitchFamily="34" charset="-122"/>
              <a:ea typeface="Microsoft YaHei" panose="020B0503020204020204" pitchFamily="34" charset="-122"/>
            </a:endParaRPr>
          </a:p>
          <a:p>
            <a:pPr marL="457200" indent="-457200">
              <a:spcBef>
                <a:spcPct val="50000"/>
              </a:spcBef>
              <a:buFont typeface="+mj-ea"/>
              <a:buAutoNum type="circleNumDbPlain" startAt="3"/>
              <a:defRPr/>
            </a:pPr>
            <a:r>
              <a:rPr lang="zh-CN" altLang="en-US" sz="2000" dirty="0">
                <a:latin typeface="Microsoft YaHei" panose="020B0503020204020204" pitchFamily="34" charset="-122"/>
                <a:ea typeface="Microsoft YaHei" panose="020B0503020204020204" pitchFamily="34" charset="-122"/>
              </a:rPr>
              <a:t>软件测试和开发的关系</a:t>
            </a:r>
            <a:endParaRPr lang="en-US" altLang="zh-CN" sz="2000" dirty="0">
              <a:latin typeface="Microsoft YaHei" panose="020B0503020204020204" pitchFamily="34" charset="-122"/>
              <a:ea typeface="Microsoft YaHei" panose="020B0503020204020204" pitchFamily="34" charset="-122"/>
            </a:endParaRPr>
          </a:p>
          <a:p>
            <a:pPr marL="342900" indent="-342900">
              <a:spcBef>
                <a:spcPct val="50000"/>
              </a:spcBef>
              <a:buFontTx/>
              <a:buAutoNum type="circleNumDbPlain" startAt="3"/>
              <a:defRPr/>
            </a:pPr>
            <a:r>
              <a:rPr lang="en-US" altLang="zh-CN" sz="2000" dirty="0">
                <a:latin typeface="Microsoft YaHei" panose="020B0503020204020204" pitchFamily="34" charset="-122"/>
                <a:ea typeface="Microsoft YaHei" panose="020B0503020204020204" pitchFamily="34" charset="-122"/>
              </a:rPr>
              <a:t>TDD</a:t>
            </a:r>
            <a:endParaRPr lang="zh-CN" altLang="en-US" sz="2000" dirty="0">
              <a:latin typeface="Microsoft YaHei" panose="020B0503020204020204" pitchFamily="34" charset="-122"/>
              <a:ea typeface="Microsoft YaHei" panose="020B0503020204020204" pitchFamily="34" charset="-122"/>
            </a:endParaRPr>
          </a:p>
        </p:txBody>
      </p:sp>
      <p:pic>
        <p:nvPicPr>
          <p:cNvPr id="5125" name="Picture 6" descr="http://www.zwcadclub.com/en/blogs/CAD-1/upload/2009/12/review-cover.jpg"/>
          <p:cNvPicPr>
            <a:picLocks noChangeAspect="1" noChangeArrowheads="1"/>
          </p:cNvPicPr>
          <p:nvPr/>
        </p:nvPicPr>
        <p:blipFill>
          <a:blip r:embed="rId3" cstate="print"/>
          <a:srcRect/>
          <a:stretch>
            <a:fillRect/>
          </a:stretch>
        </p:blipFill>
        <p:spPr bwMode="auto">
          <a:xfrm>
            <a:off x="5007135" y="1427277"/>
            <a:ext cx="3051927" cy="2288946"/>
          </a:xfrm>
          <a:prstGeom prst="rect">
            <a:avLst/>
          </a:prstGeom>
          <a:noFill/>
          <a:ln w="9525">
            <a:noFill/>
            <a:miter lim="800000"/>
            <a:headEnd/>
            <a:tailEnd/>
          </a:ln>
        </p:spPr>
      </p:pic>
    </p:spTree>
    <p:extLst>
      <p:ext uri="{BB962C8B-B14F-4D97-AF65-F5344CB8AC3E}">
        <p14:creationId xmlns:p14="http://schemas.microsoft.com/office/powerpoint/2010/main" val="504329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606" y="337304"/>
            <a:ext cx="4553856" cy="428294"/>
          </a:xfrm>
        </p:spPr>
        <p:txBody>
          <a:bodyPr>
            <a:noAutofit/>
          </a:bodyPr>
          <a:lstStyle/>
          <a:p>
            <a:r>
              <a:rPr lang="zh-CN" altLang="en-US" dirty="0">
                <a:latin typeface="微软雅黑" panose="020B0503020204020204" pitchFamily="34" charset="-122"/>
                <a:ea typeface="微软雅黑" panose="020B0503020204020204" pitchFamily="34" charset="-122"/>
              </a:rPr>
              <a:t>产品质量模型</a:t>
            </a:r>
          </a:p>
        </p:txBody>
      </p:sp>
      <p:pic>
        <p:nvPicPr>
          <p:cNvPr id="3" name="图片 2" descr="屏幕快照 2017-04-25 上午11.33.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07" y="890949"/>
            <a:ext cx="7807237" cy="3361601"/>
          </a:xfrm>
          <a:prstGeom prst="rect">
            <a:avLst/>
          </a:prstGeom>
        </p:spPr>
      </p:pic>
      <p:sp>
        <p:nvSpPr>
          <p:cNvPr id="4" name="矩形 3"/>
          <p:cNvSpPr/>
          <p:nvPr/>
        </p:nvSpPr>
        <p:spPr>
          <a:xfrm>
            <a:off x="2067056" y="4320433"/>
            <a:ext cx="5400600" cy="300082"/>
          </a:xfrm>
          <a:prstGeom prst="rect">
            <a:avLst/>
          </a:prstGeom>
        </p:spPr>
        <p:txBody>
          <a:bodyPr wrap="square">
            <a:spAutoFit/>
          </a:bodyPr>
          <a:lstStyle/>
          <a:p>
            <a:r>
              <a:rPr lang="en-US" altLang="zh-CN" sz="1350" dirty="0">
                <a:hlinkClick r:id="rId4"/>
              </a:rPr>
              <a:t>https://www.iso.org/obp/ui/#iso:std:iso-iec:25010:ed-1:v1:en</a:t>
            </a:r>
            <a:r>
              <a:rPr lang="en-US" altLang="zh-CN" sz="1350" dirty="0"/>
              <a:t> </a:t>
            </a:r>
            <a:endParaRPr lang="zh-CN" altLang="en-US" sz="1350" dirty="0"/>
          </a:p>
        </p:txBody>
      </p:sp>
      <p:sp>
        <p:nvSpPr>
          <p:cNvPr id="5" name="文本框 4"/>
          <p:cNvSpPr txBox="1"/>
          <p:nvPr/>
        </p:nvSpPr>
        <p:spPr>
          <a:xfrm>
            <a:off x="3389625" y="4620515"/>
            <a:ext cx="2364750" cy="300082"/>
          </a:xfrm>
          <a:prstGeom prst="rect">
            <a:avLst/>
          </a:prstGeom>
          <a:noFill/>
        </p:spPr>
        <p:txBody>
          <a:bodyPr wrap="none" rtlCol="0">
            <a:spAutoFit/>
          </a:bodyPr>
          <a:lstStyle/>
          <a:p>
            <a:r>
              <a:rPr kumimoji="1" lang="en-US" altLang="zh-CN" sz="1350" dirty="0">
                <a:solidFill>
                  <a:schemeClr val="accent1">
                    <a:lumMod val="50000"/>
                  </a:schemeClr>
                </a:solidFill>
              </a:rPr>
              <a:t>GB/T 25000:10 2016 </a:t>
            </a:r>
            <a:r>
              <a:rPr kumimoji="1" lang="zh-CN" altLang="en-US" sz="1350" dirty="0">
                <a:solidFill>
                  <a:schemeClr val="accent1">
                    <a:lumMod val="50000"/>
                  </a:schemeClr>
                </a:solidFill>
              </a:rPr>
              <a:t>质量模型</a:t>
            </a:r>
          </a:p>
        </p:txBody>
      </p:sp>
    </p:spTree>
    <p:extLst>
      <p:ext uri="{BB962C8B-B14F-4D97-AF65-F5344CB8AC3E}">
        <p14:creationId xmlns:p14="http://schemas.microsoft.com/office/powerpoint/2010/main" val="966122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9484" y="266329"/>
            <a:ext cx="4784594" cy="591510"/>
          </a:xfrm>
        </p:spPr>
        <p:txBody>
          <a:bodyPr>
            <a:noAutofit/>
          </a:bodyPr>
          <a:lstStyle/>
          <a:p>
            <a:r>
              <a:rPr lang="zh-CN" altLang="en-US" dirty="0">
                <a:latin typeface="微软雅黑" panose="020B0503020204020204" pitchFamily="34" charset="-122"/>
                <a:ea typeface="微软雅黑" panose="020B0503020204020204" pitchFamily="34" charset="-122"/>
              </a:rPr>
              <a:t>使用质量模型</a:t>
            </a:r>
          </a:p>
        </p:txBody>
      </p:sp>
      <p:sp>
        <p:nvSpPr>
          <p:cNvPr id="4" name="幻灯片编号占位符 3"/>
          <p:cNvSpPr>
            <a:spLocks noGrp="1"/>
          </p:cNvSpPr>
          <p:nvPr>
            <p:ph type="sldNum" sz="quarter" idx="11"/>
          </p:nvPr>
        </p:nvSpPr>
        <p:spPr>
          <a:xfrm>
            <a:off x="0" y="4705721"/>
            <a:ext cx="2971800" cy="342900"/>
          </a:xfrm>
        </p:spPr>
        <p:txBody>
          <a:bodyPr/>
          <a:lstStyle/>
          <a:p>
            <a:pPr algn="l">
              <a:defRPr/>
            </a:pPr>
            <a:fld id="{F00D3225-D7EA-4A10-ABAA-E9886BE77E6C}" type="slidenum">
              <a:rPr lang="zh-CN" altLang="en-US" smtClean="0"/>
              <a:pPr algn="l">
                <a:defRPr/>
              </a:pPr>
              <a:t>21</a:t>
            </a:fld>
            <a:endParaRPr lang="en-US" altLang="zh-CN" dirty="0"/>
          </a:p>
        </p:txBody>
      </p:sp>
      <p:pic>
        <p:nvPicPr>
          <p:cNvPr id="29" name="图片 28">
            <a:extLst>
              <a:ext uri="{FF2B5EF4-FFF2-40B4-BE49-F238E27FC236}">
                <a16:creationId xmlns:a16="http://schemas.microsoft.com/office/drawing/2014/main" id="{2A9968D7-ABF2-34FF-7950-9A213DB6A854}"/>
              </a:ext>
            </a:extLst>
          </p:cNvPr>
          <p:cNvPicPr>
            <a:picLocks noChangeAspect="1"/>
          </p:cNvPicPr>
          <p:nvPr/>
        </p:nvPicPr>
        <p:blipFill>
          <a:blip r:embed="rId3"/>
          <a:stretch>
            <a:fillRect/>
          </a:stretch>
        </p:blipFill>
        <p:spPr>
          <a:xfrm>
            <a:off x="685800" y="862406"/>
            <a:ext cx="7772400" cy="3418687"/>
          </a:xfrm>
          <a:prstGeom prst="rect">
            <a:avLst/>
          </a:prstGeom>
        </p:spPr>
      </p:pic>
    </p:spTree>
    <p:extLst>
      <p:ext uri="{BB962C8B-B14F-4D97-AF65-F5344CB8AC3E}">
        <p14:creationId xmlns:p14="http://schemas.microsoft.com/office/powerpoint/2010/main" val="160730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528954" y="292010"/>
            <a:ext cx="5871846" cy="573881"/>
          </a:xfrm>
        </p:spPr>
        <p:txBody>
          <a:bodyPr>
            <a:normAutofit/>
          </a:bodyPr>
          <a:lstStyle/>
          <a:p>
            <a:r>
              <a:rPr lang="zh-CN" altLang="en-US" dirty="0">
                <a:latin typeface="微软雅黑" panose="020B0503020204020204" pitchFamily="34" charset="-122"/>
                <a:ea typeface="微软雅黑" panose="020B0503020204020204" pitchFamily="34" charset="-122"/>
              </a:rPr>
              <a:t>示例：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Portal</a:t>
            </a:r>
            <a:r>
              <a:rPr lang="zh-CN" altLang="en-US" dirty="0">
                <a:latin typeface="微软雅黑" panose="020B0503020204020204" pitchFamily="34" charset="-122"/>
                <a:ea typeface="微软雅黑" panose="020B0503020204020204" pitchFamily="34" charset="-122"/>
              </a:rPr>
              <a:t>的使用的质量</a:t>
            </a:r>
          </a:p>
        </p:txBody>
      </p:sp>
      <p:sp>
        <p:nvSpPr>
          <p:cNvPr id="4" name="灯片编号占位符 3"/>
          <p:cNvSpPr>
            <a:spLocks noGrp="1"/>
          </p:cNvSpPr>
          <p:nvPr>
            <p:ph type="sldNum" sz="quarter" idx="4294967295"/>
          </p:nvPr>
        </p:nvSpPr>
        <p:spPr>
          <a:xfrm>
            <a:off x="1485900" y="4683919"/>
            <a:ext cx="1600200" cy="357188"/>
          </a:xfrm>
          <a:prstGeom prst="rect">
            <a:avLst/>
          </a:prstGeom>
        </p:spPr>
        <p:txBody>
          <a:bodyPr/>
          <a:lstStyle/>
          <a:p>
            <a:pPr algn="l">
              <a:defRPr/>
            </a:pPr>
            <a:fld id="{7B1F7BF2-6B5F-3443-8FF2-9F260EEDA8CA}" type="slidenum">
              <a:rPr lang="en-US" altLang="zh-CN">
                <a:ea typeface="宋体" charset="-122"/>
                <a:cs typeface="+mn-cs"/>
              </a:rPr>
              <a:pPr algn="l">
                <a:defRPr/>
              </a:pPr>
              <a:t>22</a:t>
            </a:fld>
            <a:endParaRPr lang="en-US" altLang="zh-CN">
              <a:ea typeface="宋体" charset="-122"/>
              <a:cs typeface="+mn-cs"/>
            </a:endParaRPr>
          </a:p>
        </p:txBody>
      </p:sp>
      <p:pic>
        <p:nvPicPr>
          <p:cNvPr id="3" name="图片 2" descr="屏幕快照 2013-12-22 下午10.0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808" y="865891"/>
            <a:ext cx="6770565" cy="3655704"/>
          </a:xfrm>
          <a:prstGeom prst="rect">
            <a:avLst/>
          </a:prstGeom>
        </p:spPr>
      </p:pic>
    </p:spTree>
    <p:extLst>
      <p:ext uri="{BB962C8B-B14F-4D97-AF65-F5344CB8AC3E}">
        <p14:creationId xmlns:p14="http://schemas.microsoft.com/office/powerpoint/2010/main" val="2510203921"/>
      </p:ext>
    </p:extLst>
  </p:cSld>
  <p:clrMapOvr>
    <a:masterClrMapping/>
  </p:clrMapOvr>
  <p:transition spd="slow">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2.1.2 </a:t>
            </a:r>
            <a:r>
              <a:rPr lang="zh-CN" altLang="en-US" sz="4500" b="1" dirty="0">
                <a:ln w="19050">
                  <a:noFill/>
                </a:ln>
                <a:solidFill>
                  <a:srgbClr val="FFFFFF"/>
                </a:solidFill>
                <a:latin typeface="微软雅黑" panose="020B0503020204020204" charset="-122"/>
                <a:ea typeface="微软雅黑" panose="020B0503020204020204" charset="-122"/>
              </a:rPr>
              <a:t>软件缺陷的定义</a:t>
            </a:r>
            <a:endParaRPr lang="zh-CN" altLang="zh-CN" sz="4500" b="1" dirty="0">
              <a:ln w="19050">
                <a:noFill/>
              </a:ln>
              <a:solidFill>
                <a:srgbClr val="FFFFFF"/>
              </a:solidFill>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E2CF9C0B-CCA8-0BCC-F040-A8CAB0CFB23F}"/>
              </a:ext>
            </a:extLst>
          </p:cNvPr>
          <p:cNvSpPr txBox="1"/>
          <p:nvPr/>
        </p:nvSpPr>
        <p:spPr>
          <a:xfrm>
            <a:off x="2392053" y="2965129"/>
            <a:ext cx="4576712" cy="762709"/>
          </a:xfrm>
          <a:prstGeom prst="rect">
            <a:avLst/>
          </a:prstGeom>
          <a:noFill/>
        </p:spPr>
        <p:txBody>
          <a:bodyPr wrap="square">
            <a:spAutoFit/>
          </a:bodyPr>
          <a:lstStyle/>
          <a:p>
            <a:pPr marL="85725" indent="-85725" algn="ctr">
              <a:lnSpc>
                <a:spcPct val="120000"/>
              </a:lnSpc>
              <a:spcBef>
                <a:spcPct val="50000"/>
              </a:spcBef>
              <a:buClr>
                <a:schemeClr val="accent1"/>
              </a:buClr>
              <a:buSzPct val="75000"/>
              <a:defRPr/>
            </a:pPr>
            <a:r>
              <a:rPr lang="zh-CN" altLang="en-US" sz="1800" dirty="0">
                <a:solidFill>
                  <a:schemeClr val="accent1">
                    <a:lumMod val="60000"/>
                    <a:lumOff val="40000"/>
                  </a:schemeClr>
                </a:solidFill>
                <a:effectLst>
                  <a:outerShdw blurRad="38100" dist="38100" dir="2700000" algn="tl">
                    <a:srgbClr val="FFFFFF"/>
                  </a:outerShdw>
                </a:effectLst>
                <a:latin typeface="Arial Black" pitchFamily="34" charset="0"/>
                <a:ea typeface="楷体_GB2312" pitchFamily="49" charset="-122"/>
              </a:rPr>
              <a:t>任何程序、系统中的问题，如与产品设计书的不一致性</a:t>
            </a:r>
            <a:r>
              <a:rPr lang="zh-CN" altLang="en-US" sz="2000" dirty="0">
                <a:solidFill>
                  <a:schemeClr val="accent1">
                    <a:lumMod val="60000"/>
                    <a:lumOff val="40000"/>
                  </a:schemeClr>
                </a:solidFill>
                <a:effectLst>
                  <a:outerShdw blurRad="38100" dist="38100" dir="2700000" algn="tl">
                    <a:srgbClr val="FFFFFF"/>
                  </a:outerShdw>
                </a:effectLst>
                <a:latin typeface="Arial Black" pitchFamily="34" charset="0"/>
                <a:ea typeface="楷体_GB2312" pitchFamily="49" charset="-122"/>
              </a:rPr>
              <a:t>、</a:t>
            </a:r>
            <a:r>
              <a:rPr lang="zh-CN" altLang="en-US" sz="1800" dirty="0">
                <a:solidFill>
                  <a:schemeClr val="accent1">
                    <a:lumMod val="60000"/>
                    <a:lumOff val="40000"/>
                  </a:schemeClr>
                </a:solidFill>
                <a:effectLst>
                  <a:outerShdw blurRad="38100" dist="38100" dir="2700000" algn="tl">
                    <a:srgbClr val="FFFFFF"/>
                  </a:outerShdw>
                </a:effectLst>
                <a:latin typeface="Arial Black" pitchFamily="34" charset="0"/>
                <a:ea typeface="楷体_GB2312" pitchFamily="49" charset="-122"/>
              </a:rPr>
              <a:t>不能满足用户的需求</a:t>
            </a:r>
            <a:r>
              <a:rPr lang="en-US" altLang="zh-CN" sz="1800" dirty="0">
                <a:solidFill>
                  <a:schemeClr val="accent1">
                    <a:lumMod val="60000"/>
                    <a:lumOff val="40000"/>
                  </a:schemeClr>
                </a:solidFill>
                <a:effectLst>
                  <a:outerShdw blurRad="38100" dist="38100" dir="2700000" algn="tl">
                    <a:srgbClr val="FFFFFF"/>
                  </a:outerShdw>
                </a:effectLst>
                <a:latin typeface="Arial Black" pitchFamily="34" charset="0"/>
                <a:ea typeface="楷体_GB2312" pitchFamily="49" charset="-122"/>
              </a:rPr>
              <a:t> </a:t>
            </a:r>
          </a:p>
        </p:txBody>
      </p:sp>
      <p:pic>
        <p:nvPicPr>
          <p:cNvPr id="4" name="Picture 7" descr="bug">
            <a:extLst>
              <a:ext uri="{FF2B5EF4-FFF2-40B4-BE49-F238E27FC236}">
                <a16:creationId xmlns:a16="http://schemas.microsoft.com/office/drawing/2014/main" id="{A66B5A13-22EC-DA23-16EE-9ED7469A1067}"/>
              </a:ext>
            </a:extLst>
          </p:cNvPr>
          <p:cNvPicPr>
            <a:picLocks noChangeAspect="1" noChangeArrowheads="1"/>
          </p:cNvPicPr>
          <p:nvPr/>
        </p:nvPicPr>
        <p:blipFill>
          <a:blip r:embed="rId2" cstate="print"/>
          <a:srcRect/>
          <a:stretch>
            <a:fillRect/>
          </a:stretch>
        </p:blipFill>
        <p:spPr bwMode="auto">
          <a:xfrm>
            <a:off x="7152106" y="2965129"/>
            <a:ext cx="717947" cy="1835944"/>
          </a:xfrm>
          <a:prstGeom prst="rect">
            <a:avLst/>
          </a:prstGeom>
          <a:noFill/>
          <a:ln w="9525">
            <a:noFill/>
            <a:miter lim="800000"/>
            <a:headEnd/>
            <a:tailEnd/>
          </a:ln>
        </p:spPr>
      </p:pic>
    </p:spTree>
    <p:extLst>
      <p:ext uri="{BB962C8B-B14F-4D97-AF65-F5344CB8AC3E}">
        <p14:creationId xmlns:p14="http://schemas.microsoft.com/office/powerpoint/2010/main" val="4097747253"/>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7497" y="357504"/>
            <a:ext cx="5323576" cy="440460"/>
          </a:xfrm>
        </p:spPr>
        <p:txBody>
          <a:bodyPr>
            <a:noAutofit/>
          </a:bodyPr>
          <a:lstStyle/>
          <a:p>
            <a:r>
              <a:rPr lang="en-US" altLang="zh-CN" dirty="0">
                <a:latin typeface="微软雅黑" panose="020B0503020204020204" pitchFamily="34" charset="-122"/>
                <a:ea typeface="微软雅黑" panose="020B0503020204020204" pitchFamily="34" charset="-122"/>
              </a:rPr>
              <a:t>First Bug</a:t>
            </a:r>
            <a:endParaRPr lang="zh-CN" altLang="en-US" dirty="0">
              <a:latin typeface="微软雅黑" panose="020B0503020204020204" pitchFamily="34" charset="-122"/>
              <a:ea typeface="微软雅黑" panose="020B0503020204020204" pitchFamily="34" charset="-122"/>
            </a:endParaRPr>
          </a:p>
        </p:txBody>
      </p:sp>
      <p:pic>
        <p:nvPicPr>
          <p:cNvPr id="56322" name="Picture 2" descr="First Computer Bug"/>
          <p:cNvPicPr>
            <a:picLocks noChangeAspect="1" noChangeArrowheads="1"/>
          </p:cNvPicPr>
          <p:nvPr/>
        </p:nvPicPr>
        <p:blipFill>
          <a:blip r:embed="rId2" cstate="print"/>
          <a:srcRect/>
          <a:stretch>
            <a:fillRect/>
          </a:stretch>
        </p:blipFill>
        <p:spPr bwMode="auto">
          <a:xfrm>
            <a:off x="791852" y="896425"/>
            <a:ext cx="6314671" cy="4041391"/>
          </a:xfrm>
          <a:prstGeom prst="rect">
            <a:avLst/>
          </a:prstGeom>
          <a:noFill/>
        </p:spPr>
      </p:pic>
      <p:pic>
        <p:nvPicPr>
          <p:cNvPr id="56324" name="Picture 4" descr="http://modernitamoveis.com.br/wp-content/themes/illacrimo/first-computer-bug-7812.jpg"/>
          <p:cNvPicPr>
            <a:picLocks noChangeAspect="1" noChangeArrowheads="1"/>
          </p:cNvPicPr>
          <p:nvPr/>
        </p:nvPicPr>
        <p:blipFill>
          <a:blip r:embed="rId3" cstate="print"/>
          <a:srcRect/>
          <a:stretch>
            <a:fillRect/>
          </a:stretch>
        </p:blipFill>
        <p:spPr bwMode="auto">
          <a:xfrm>
            <a:off x="7328358" y="1402519"/>
            <a:ext cx="1593806" cy="2066545"/>
          </a:xfrm>
          <a:prstGeom prst="rect">
            <a:avLst/>
          </a:prstGeom>
          <a:noFill/>
        </p:spPr>
      </p:pic>
      <p:sp>
        <p:nvSpPr>
          <p:cNvPr id="4" name="文本框 3">
            <a:extLst>
              <a:ext uri="{FF2B5EF4-FFF2-40B4-BE49-F238E27FC236}">
                <a16:creationId xmlns:a16="http://schemas.microsoft.com/office/drawing/2014/main" id="{7A0DEA5D-3181-F0C5-42AA-CC4CE219B2F5}"/>
              </a:ext>
            </a:extLst>
          </p:cNvPr>
          <p:cNvSpPr txBox="1"/>
          <p:nvPr/>
        </p:nvSpPr>
        <p:spPr>
          <a:xfrm>
            <a:off x="7106523" y="3537960"/>
            <a:ext cx="2037477" cy="276999"/>
          </a:xfrm>
          <a:prstGeom prst="rect">
            <a:avLst/>
          </a:prstGeom>
          <a:noFill/>
        </p:spPr>
        <p:txBody>
          <a:bodyPr wrap="square">
            <a:spAutoFit/>
          </a:bodyPr>
          <a:lstStyle/>
          <a:p>
            <a:pPr algn="ctr"/>
            <a:r>
              <a:rPr lang="zh-CN" altLang="en-US" sz="1200" dirty="0"/>
              <a:t>Grace Hopper （1906-1992）</a:t>
            </a:r>
          </a:p>
        </p:txBody>
      </p:sp>
    </p:spTree>
    <p:extLst>
      <p:ext uri="{BB962C8B-B14F-4D97-AF65-F5344CB8AC3E}">
        <p14:creationId xmlns:p14="http://schemas.microsoft.com/office/powerpoint/2010/main" val="2046297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ChangeArrowheads="1"/>
          </p:cNvSpPr>
          <p:nvPr/>
        </p:nvSpPr>
        <p:spPr bwMode="auto">
          <a:xfrm>
            <a:off x="1919694" y="975553"/>
            <a:ext cx="5192062" cy="1896994"/>
          </a:xfrm>
          <a:prstGeom prst="rect">
            <a:avLst/>
          </a:prstGeom>
          <a:noFill/>
          <a:ln w="9525">
            <a:noFill/>
            <a:miter lim="800000"/>
            <a:headEnd/>
            <a:tailEnd/>
          </a:ln>
        </p:spPr>
        <p:txBody>
          <a:bodyPr wrap="none" lIns="0" tIns="0" rIns="0" bIns="0" anchor="ctr">
            <a:spAutoFit/>
          </a:bodyPr>
          <a:lstStyle/>
          <a:p>
            <a:pPr indent="100013">
              <a:lnSpc>
                <a:spcPct val="140000"/>
              </a:lnSpc>
            </a:pPr>
            <a:r>
              <a:rPr lang="zh-CN" altLang="en-US">
                <a:latin typeface="Microsoft YaHei" panose="020B0503020204020204" pitchFamily="34" charset="-122"/>
                <a:ea typeface="Microsoft YaHei" panose="020B0503020204020204" pitchFamily="34" charset="-122"/>
              </a:rPr>
              <a:t>缺点（</a:t>
            </a:r>
            <a:r>
              <a:rPr lang="en-US" altLang="zh-CN">
                <a:latin typeface="Microsoft YaHei" panose="020B0503020204020204" pitchFamily="34" charset="-122"/>
                <a:ea typeface="Microsoft YaHei" panose="020B0503020204020204" pitchFamily="34" charset="-122"/>
              </a:rPr>
              <a:t>defect</a:t>
            </a:r>
            <a:r>
              <a:rPr lang="zh-CN" altLang="en-US">
                <a:latin typeface="Microsoft YaHei" panose="020B0503020204020204" pitchFamily="34" charset="-122"/>
                <a:ea typeface="Microsoft YaHei" panose="020B0503020204020204" pitchFamily="34" charset="-122"/>
              </a:rPr>
              <a:t>）               偏差 （</a:t>
            </a:r>
            <a:r>
              <a:rPr lang="en-US" altLang="zh-CN">
                <a:latin typeface="Microsoft YaHei" panose="020B0503020204020204" pitchFamily="34" charset="-122"/>
                <a:ea typeface="Microsoft YaHei" panose="020B0503020204020204" pitchFamily="34" charset="-122"/>
              </a:rPr>
              <a:t>variance</a:t>
            </a:r>
            <a:r>
              <a:rPr lang="zh-CN" altLang="en-US">
                <a:latin typeface="Microsoft YaHei" panose="020B0503020204020204" pitchFamily="34" charset="-122"/>
                <a:ea typeface="Microsoft YaHei" panose="020B0503020204020204" pitchFamily="34" charset="-122"/>
              </a:rPr>
              <a:t>）</a:t>
            </a:r>
          </a:p>
          <a:p>
            <a:pPr indent="100013">
              <a:lnSpc>
                <a:spcPct val="140000"/>
              </a:lnSpc>
            </a:pPr>
            <a:r>
              <a:rPr lang="zh-CN" altLang="en-US">
                <a:latin typeface="Microsoft YaHei" panose="020B0503020204020204" pitchFamily="34" charset="-122"/>
                <a:ea typeface="Microsoft YaHei" panose="020B0503020204020204" pitchFamily="34" charset="-122"/>
              </a:rPr>
              <a:t>谬误（</a:t>
            </a:r>
            <a:r>
              <a:rPr lang="en-US" altLang="zh-CN">
                <a:latin typeface="Microsoft YaHei" panose="020B0503020204020204" pitchFamily="34" charset="-122"/>
                <a:ea typeface="Microsoft YaHei" panose="020B0503020204020204" pitchFamily="34" charset="-122"/>
              </a:rPr>
              <a:t>fault</a:t>
            </a:r>
            <a:r>
              <a:rPr lang="zh-CN" altLang="en-US">
                <a:latin typeface="Microsoft YaHei" panose="020B0503020204020204" pitchFamily="34" charset="-122"/>
                <a:ea typeface="Microsoft YaHei" panose="020B0503020204020204" pitchFamily="34" charset="-122"/>
              </a:rPr>
              <a:t>）                  失败 （</a:t>
            </a:r>
            <a:r>
              <a:rPr lang="en-US" altLang="zh-CN">
                <a:latin typeface="Microsoft YaHei" panose="020B0503020204020204" pitchFamily="34" charset="-122"/>
                <a:ea typeface="Microsoft YaHei" panose="020B0503020204020204" pitchFamily="34" charset="-122"/>
              </a:rPr>
              <a:t>failure</a:t>
            </a:r>
            <a:r>
              <a:rPr lang="zh-CN" altLang="en-US">
                <a:latin typeface="Microsoft YaHei" panose="020B0503020204020204" pitchFamily="34" charset="-122"/>
                <a:ea typeface="Microsoft YaHei" panose="020B0503020204020204" pitchFamily="34" charset="-122"/>
              </a:rPr>
              <a:t>）</a:t>
            </a:r>
          </a:p>
          <a:p>
            <a:pPr indent="100013">
              <a:lnSpc>
                <a:spcPct val="140000"/>
              </a:lnSpc>
            </a:pPr>
            <a:r>
              <a:rPr lang="zh-CN" altLang="en-US">
                <a:latin typeface="Microsoft YaHei" panose="020B0503020204020204" pitchFamily="34" charset="-122"/>
                <a:ea typeface="Microsoft YaHei" panose="020B0503020204020204" pitchFamily="34" charset="-122"/>
              </a:rPr>
              <a:t>问题（</a:t>
            </a:r>
            <a:r>
              <a:rPr lang="en-US" altLang="zh-CN">
                <a:latin typeface="Microsoft YaHei" panose="020B0503020204020204" pitchFamily="34" charset="-122"/>
                <a:ea typeface="Microsoft YaHei" panose="020B0503020204020204" pitchFamily="34" charset="-122"/>
              </a:rPr>
              <a:t>problem</a:t>
            </a:r>
            <a:r>
              <a:rPr lang="zh-CN" altLang="en-US">
                <a:latin typeface="Microsoft YaHei" panose="020B0503020204020204" pitchFamily="34" charset="-122"/>
                <a:ea typeface="Microsoft YaHei" panose="020B0503020204020204" pitchFamily="34" charset="-122"/>
              </a:rPr>
              <a:t>）            矛盾（</a:t>
            </a:r>
            <a:r>
              <a:rPr lang="en-US" altLang="zh-CN">
                <a:latin typeface="Microsoft YaHei" panose="020B0503020204020204" pitchFamily="34" charset="-122"/>
                <a:ea typeface="Microsoft YaHei" panose="020B0503020204020204" pitchFamily="34" charset="-122"/>
              </a:rPr>
              <a:t>inconsistency</a:t>
            </a:r>
            <a:r>
              <a:rPr lang="zh-CN" altLang="en-US">
                <a:latin typeface="Microsoft YaHei" panose="020B0503020204020204" pitchFamily="34" charset="-122"/>
                <a:ea typeface="Microsoft YaHei" panose="020B0503020204020204" pitchFamily="34" charset="-122"/>
              </a:rPr>
              <a:t>）</a:t>
            </a:r>
          </a:p>
          <a:p>
            <a:pPr indent="100013">
              <a:lnSpc>
                <a:spcPct val="140000"/>
              </a:lnSpc>
            </a:pPr>
            <a:r>
              <a:rPr lang="zh-CN" altLang="en-US">
                <a:latin typeface="Microsoft YaHei" panose="020B0503020204020204" pitchFamily="34" charset="-122"/>
                <a:ea typeface="Microsoft YaHei" panose="020B0503020204020204" pitchFamily="34" charset="-122"/>
              </a:rPr>
              <a:t>错误（</a:t>
            </a:r>
            <a:r>
              <a:rPr lang="en-US" altLang="zh-CN">
                <a:latin typeface="Microsoft YaHei" panose="020B0503020204020204" pitchFamily="34" charset="-122"/>
                <a:ea typeface="Microsoft YaHei" panose="020B0503020204020204" pitchFamily="34" charset="-122"/>
              </a:rPr>
              <a:t>error </a:t>
            </a:r>
            <a:r>
              <a:rPr lang="zh-CN" altLang="en-US">
                <a:latin typeface="Microsoft YaHei" panose="020B0503020204020204" pitchFamily="34" charset="-122"/>
                <a:ea typeface="Microsoft YaHei" panose="020B0503020204020204" pitchFamily="34" charset="-122"/>
              </a:rPr>
              <a:t>）                毛病 （</a:t>
            </a:r>
            <a:r>
              <a:rPr lang="en-US" altLang="zh-CN">
                <a:latin typeface="Microsoft YaHei" panose="020B0503020204020204" pitchFamily="34" charset="-122"/>
                <a:ea typeface="Microsoft YaHei" panose="020B0503020204020204" pitchFamily="34" charset="-122"/>
              </a:rPr>
              <a:t>incident </a:t>
            </a:r>
            <a:r>
              <a:rPr lang="zh-CN" altLang="en-US">
                <a:latin typeface="Microsoft YaHei" panose="020B0503020204020204" pitchFamily="34" charset="-122"/>
                <a:ea typeface="Microsoft YaHei" panose="020B0503020204020204" pitchFamily="34" charset="-122"/>
              </a:rPr>
              <a:t>）</a:t>
            </a:r>
          </a:p>
          <a:p>
            <a:pPr indent="100013">
              <a:lnSpc>
                <a:spcPct val="140000"/>
              </a:lnSpc>
            </a:pPr>
            <a:r>
              <a:rPr lang="zh-CN" altLang="en-US">
                <a:latin typeface="Microsoft YaHei" panose="020B0503020204020204" pitchFamily="34" charset="-122"/>
                <a:ea typeface="Microsoft YaHei" panose="020B0503020204020204" pitchFamily="34" charset="-122"/>
              </a:rPr>
              <a:t>异常（</a:t>
            </a:r>
            <a:r>
              <a:rPr lang="en-US" altLang="zh-CN">
                <a:latin typeface="Microsoft YaHei" panose="020B0503020204020204" pitchFamily="34" charset="-122"/>
                <a:ea typeface="Microsoft YaHei" panose="020B0503020204020204" pitchFamily="34" charset="-122"/>
              </a:rPr>
              <a:t>anomy</a:t>
            </a:r>
            <a:r>
              <a:rPr lang="zh-CN" altLang="en-US">
                <a:latin typeface="Microsoft YaHei" panose="020B0503020204020204" pitchFamily="34" charset="-122"/>
                <a:ea typeface="Microsoft YaHei" panose="020B0503020204020204" pitchFamily="34" charset="-122"/>
              </a:rPr>
              <a:t>）</a:t>
            </a:r>
          </a:p>
        </p:txBody>
      </p:sp>
      <p:sp>
        <p:nvSpPr>
          <p:cNvPr id="16387" name="Rectangle 9"/>
          <p:cNvSpPr>
            <a:spLocks noGrp="1" noChangeArrowheads="1"/>
          </p:cNvSpPr>
          <p:nvPr>
            <p:ph type="title"/>
          </p:nvPr>
        </p:nvSpPr>
        <p:spPr>
          <a:xfrm>
            <a:off x="483965" y="203449"/>
            <a:ext cx="3996929" cy="667940"/>
          </a:xfrm>
          <a:noFill/>
        </p:spPr>
        <p:txBody>
          <a:bodyPr/>
          <a:lstStyle/>
          <a:p>
            <a:r>
              <a:rPr lang="zh-CN" altLang="en-US" dirty="0">
                <a:latin typeface="微软雅黑" panose="020B0503020204020204" pitchFamily="34" charset="-122"/>
                <a:ea typeface="微软雅黑" panose="020B0503020204020204" pitchFamily="34" charset="-122"/>
              </a:rPr>
              <a:t>缺陷 </a:t>
            </a:r>
            <a:r>
              <a:rPr lang="en-US" altLang="zh-CN" dirty="0">
                <a:latin typeface="微软雅黑" panose="020B0503020204020204" pitchFamily="34" charset="-122"/>
                <a:ea typeface="微软雅黑" panose="020B0503020204020204" pitchFamily="34" charset="-122"/>
              </a:rPr>
              <a:t>– Defect, Bug</a:t>
            </a:r>
            <a:endParaRPr lang="zh-CN" altLang="en-US" dirty="0">
              <a:latin typeface="微软雅黑" panose="020B0503020204020204" pitchFamily="34" charset="-122"/>
              <a:ea typeface="微软雅黑" panose="020B0503020204020204" pitchFamily="34" charset="-122"/>
            </a:endParaRPr>
          </a:p>
        </p:txBody>
      </p:sp>
      <p:pic>
        <p:nvPicPr>
          <p:cNvPr id="16389" name="Picture 11"/>
          <p:cNvPicPr>
            <a:picLocks noChangeAspect="1" noChangeArrowheads="1"/>
          </p:cNvPicPr>
          <p:nvPr/>
        </p:nvPicPr>
        <p:blipFill>
          <a:blip r:embed="rId3" cstate="print"/>
          <a:srcRect/>
          <a:stretch>
            <a:fillRect/>
          </a:stretch>
        </p:blipFill>
        <p:spPr bwMode="auto">
          <a:xfrm>
            <a:off x="2047280" y="3036517"/>
            <a:ext cx="5049440" cy="2035104"/>
          </a:xfrm>
          <a:prstGeom prst="rect">
            <a:avLst/>
          </a:prstGeom>
          <a:noFill/>
          <a:ln w="9525">
            <a:noFill/>
            <a:miter lim="800000"/>
            <a:headEnd/>
            <a:tailEnd/>
          </a:ln>
        </p:spPr>
      </p:pic>
    </p:spTree>
    <p:extLst>
      <p:ext uri="{BB962C8B-B14F-4D97-AF65-F5344CB8AC3E}">
        <p14:creationId xmlns:p14="http://schemas.microsoft.com/office/powerpoint/2010/main" val="125337175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79790" y="231504"/>
            <a:ext cx="2856309" cy="578644"/>
          </a:xfrm>
        </p:spPr>
        <p:txBody>
          <a:bodyPr/>
          <a:lstStyle/>
          <a:p>
            <a:r>
              <a:rPr lang="zh-CN" altLang="en-US" dirty="0">
                <a:latin typeface="微软雅黑" panose="020B0503020204020204" pitchFamily="34" charset="-122"/>
                <a:ea typeface="微软雅黑" panose="020B0503020204020204" pitchFamily="34" charset="-122"/>
              </a:rPr>
              <a:t>软件缺陷</a:t>
            </a:r>
            <a:endParaRPr lang="en-US" altLang="zh-CN" dirty="0">
              <a:latin typeface="微软雅黑" panose="020B0503020204020204" pitchFamily="34" charset="-122"/>
              <a:ea typeface="微软雅黑" panose="020B0503020204020204" pitchFamily="34" charset="-122"/>
            </a:endParaRPr>
          </a:p>
        </p:txBody>
      </p:sp>
      <p:sp>
        <p:nvSpPr>
          <p:cNvPr id="1483779" name="Rectangle 3"/>
          <p:cNvSpPr>
            <a:spLocks noChangeArrowheads="1"/>
          </p:cNvSpPr>
          <p:nvPr/>
        </p:nvSpPr>
        <p:spPr bwMode="auto">
          <a:xfrm>
            <a:off x="659964" y="810148"/>
            <a:ext cx="7484795" cy="1395767"/>
          </a:xfrm>
          <a:prstGeom prst="rect">
            <a:avLst/>
          </a:prstGeom>
          <a:noFill/>
          <a:ln w="9525" algn="ctr">
            <a:noFill/>
            <a:miter lim="800000"/>
            <a:headEnd/>
            <a:tailEnd/>
          </a:ln>
          <a:effectLst/>
        </p:spPr>
        <p:txBody>
          <a:bodyPr wrap="square" anchor="ctr">
            <a:spAutoFit/>
          </a:bodyPr>
          <a:lstStyle/>
          <a:p>
            <a:pPr>
              <a:lnSpc>
                <a:spcPct val="120000"/>
              </a:lnSpc>
              <a:buClr>
                <a:schemeClr val="accent1"/>
              </a:buClr>
              <a:buSzPct val="75000"/>
              <a:tabLst>
                <a:tab pos="542925" algn="l"/>
              </a:tabLst>
              <a:defRPr/>
            </a:pPr>
            <a:r>
              <a:rPr lang="en-US" altLang="zh-CN" b="1" dirty="0">
                <a:solidFill>
                  <a:srgbClr val="3366FF"/>
                </a:solidFill>
                <a:latin typeface="Arial" panose="020B0604020202020204" pitchFamily="34" charset="0"/>
                <a:ea typeface="KaiTi" panose="02010609060101010101" pitchFamily="49" charset="-122"/>
                <a:cs typeface="Arial" panose="020B0604020202020204" pitchFamily="34" charset="0"/>
              </a:rPr>
              <a:t>IEEE (1983) 729 </a:t>
            </a:r>
            <a:r>
              <a:rPr lang="zh-CN" altLang="en-US" b="1" dirty="0">
                <a:solidFill>
                  <a:srgbClr val="3366FF"/>
                </a:solidFill>
                <a:latin typeface="Arial" panose="020B0604020202020204" pitchFamily="34" charset="0"/>
                <a:ea typeface="KaiTi" panose="02010609060101010101" pitchFamily="49" charset="-122"/>
                <a:cs typeface="Arial" panose="020B0604020202020204" pitchFamily="34" charset="0"/>
              </a:rPr>
              <a:t>软件缺陷一个标准的定义：</a:t>
            </a:r>
          </a:p>
          <a:p>
            <a:pPr>
              <a:lnSpc>
                <a:spcPct val="120000"/>
              </a:lnSpc>
              <a:buClr>
                <a:schemeClr val="accent1"/>
              </a:buClr>
              <a:buSzPct val="75000"/>
              <a:buFont typeface="Wingdings" pitchFamily="2" charset="2"/>
              <a:buChar char="p"/>
              <a:tabLst>
                <a:tab pos="542925" algn="l"/>
              </a:tabLst>
              <a:defRPr/>
            </a:pPr>
            <a:r>
              <a:rPr lang="zh-CN" altLang="en-US" dirty="0">
                <a:latin typeface="Arial" panose="020B0604020202020204" pitchFamily="34" charset="0"/>
                <a:ea typeface="KaiTi" panose="02010609060101010101" pitchFamily="49" charset="-122"/>
                <a:cs typeface="Arial" panose="020B0604020202020204" pitchFamily="34" charset="0"/>
              </a:rPr>
              <a:t> 从产品内部看，软件缺陷是软件产品开发或维护过程中所存在的错误、毛病等各种问题；</a:t>
            </a:r>
          </a:p>
          <a:p>
            <a:pPr>
              <a:lnSpc>
                <a:spcPct val="120000"/>
              </a:lnSpc>
              <a:buClr>
                <a:schemeClr val="accent1"/>
              </a:buClr>
              <a:buSzPct val="75000"/>
              <a:buFont typeface="Wingdings" pitchFamily="2" charset="2"/>
              <a:buChar char="p"/>
              <a:tabLst>
                <a:tab pos="542925" algn="l"/>
              </a:tabLst>
              <a:defRPr/>
            </a:pPr>
            <a:r>
              <a:rPr lang="zh-CN" altLang="en-US" dirty="0">
                <a:latin typeface="Arial" panose="020B0604020202020204" pitchFamily="34" charset="0"/>
                <a:ea typeface="KaiTi" panose="02010609060101010101" pitchFamily="49" charset="-122"/>
                <a:cs typeface="Arial" panose="020B0604020202020204" pitchFamily="34" charset="0"/>
              </a:rPr>
              <a:t> 从外部看，软件缺陷是系统所需要实现的某种功能的失效或违背。</a:t>
            </a:r>
            <a:r>
              <a:rPr lang="zh-CN" altLang="en-US" b="1" dirty="0">
                <a:effectLst>
                  <a:outerShdw blurRad="38100" dist="38100" dir="2700000" algn="tl">
                    <a:srgbClr val="FFFFFF"/>
                  </a:outerShdw>
                </a:effectLst>
                <a:latin typeface="Arial" panose="020B0604020202020204" pitchFamily="34" charset="0"/>
                <a:ea typeface="KaiTi" panose="02010609060101010101" pitchFamily="49" charset="-122"/>
                <a:cs typeface="Arial" panose="020B0604020202020204" pitchFamily="34" charset="0"/>
              </a:rPr>
              <a:t> </a:t>
            </a:r>
          </a:p>
        </p:txBody>
      </p:sp>
      <p:sp>
        <p:nvSpPr>
          <p:cNvPr id="6" name="矩形 5"/>
          <p:cNvSpPr/>
          <p:nvPr/>
        </p:nvSpPr>
        <p:spPr>
          <a:xfrm>
            <a:off x="1032278" y="2347948"/>
            <a:ext cx="6367764" cy="2296013"/>
          </a:xfrm>
          <a:prstGeom prst="rect">
            <a:avLst/>
          </a:prstGeom>
        </p:spPr>
        <p:txBody>
          <a:bodyPr wrap="square">
            <a:spAutoFit/>
          </a:bodyPr>
          <a:lstStyle/>
          <a:p>
            <a:r>
              <a:rPr lang="en-US" altLang="zh-CN" b="1" dirty="0">
                <a:latin typeface="Arial" panose="020B0604020202020204" pitchFamily="34" charset="0"/>
                <a:ea typeface="KaiTi" panose="02010609060101010101" pitchFamily="49" charset="-122"/>
                <a:cs typeface="Arial" panose="020B0604020202020204" pitchFamily="34" charset="0"/>
              </a:rPr>
              <a:t>ISO 29119</a:t>
            </a:r>
          </a:p>
          <a:p>
            <a:pPr marL="342900" indent="-342900">
              <a:lnSpc>
                <a:spcPct val="130000"/>
              </a:lnSpc>
              <a:buFont typeface="+mj-ea"/>
              <a:buAutoNum type="circleNumDbPlain"/>
            </a:pPr>
            <a:r>
              <a:rPr lang="en-US" altLang="zh-CN" sz="1600" b="1" u="sng" dirty="0">
                <a:latin typeface="Arial" panose="020B0604020202020204" pitchFamily="34" charset="0"/>
                <a:ea typeface="KaiTi" panose="02010609060101010101" pitchFamily="49" charset="-122"/>
                <a:cs typeface="Arial" panose="020B0604020202020204" pitchFamily="34" charset="0"/>
              </a:rPr>
              <a:t>a flaw </a:t>
            </a:r>
            <a:r>
              <a:rPr lang="en-US" altLang="zh-CN" sz="1600" dirty="0">
                <a:latin typeface="Arial" panose="020B0604020202020204" pitchFamily="34" charset="0"/>
                <a:ea typeface="KaiTi" panose="02010609060101010101" pitchFamily="49" charset="-122"/>
                <a:cs typeface="Arial" panose="020B0604020202020204" pitchFamily="34" charset="0"/>
              </a:rPr>
              <a:t>in a component or system that can cause it to fail to perform its required function.</a:t>
            </a:r>
          </a:p>
          <a:p>
            <a:pPr marL="342900" indent="-342900">
              <a:lnSpc>
                <a:spcPct val="130000"/>
              </a:lnSpc>
              <a:buFont typeface="+mj-ea"/>
              <a:buAutoNum type="circleNumDbPlain"/>
            </a:pPr>
            <a:r>
              <a:rPr lang="en-US" altLang="zh-CN" sz="1600" b="1" u="sng" dirty="0">
                <a:latin typeface="Arial" panose="020B0604020202020204" pitchFamily="34" charset="0"/>
                <a:ea typeface="KaiTi" panose="02010609060101010101" pitchFamily="49" charset="-122"/>
                <a:cs typeface="Arial" panose="020B0604020202020204" pitchFamily="34" charset="0"/>
              </a:rPr>
              <a:t>any condition</a:t>
            </a:r>
            <a:r>
              <a:rPr lang="en-US" altLang="zh-CN" sz="1600" dirty="0">
                <a:latin typeface="Arial" panose="020B0604020202020204" pitchFamily="34" charset="0"/>
                <a:ea typeface="KaiTi" panose="02010609060101010101" pitchFamily="49" charset="-122"/>
                <a:cs typeface="Arial" panose="020B0604020202020204" pitchFamily="34" charset="0"/>
              </a:rPr>
              <a:t> that deviates from expectation based on requirements specifications, design documents</a:t>
            </a:r>
          </a:p>
          <a:p>
            <a:endParaRPr lang="en-US" altLang="zh-CN" sz="1400" dirty="0">
              <a:latin typeface="Arial" panose="020B0604020202020204" pitchFamily="34" charset="0"/>
              <a:ea typeface="KaiTi" panose="02010609060101010101" pitchFamily="49" charset="-122"/>
              <a:cs typeface="Arial" panose="020B0604020202020204" pitchFamily="34" charset="0"/>
            </a:endParaRPr>
          </a:p>
          <a:p>
            <a:r>
              <a:rPr lang="en-US" altLang="zh-CN" sz="1400" dirty="0">
                <a:solidFill>
                  <a:schemeClr val="accent1">
                    <a:lumMod val="60000"/>
                    <a:lumOff val="40000"/>
                  </a:schemeClr>
                </a:solidFill>
                <a:latin typeface="Arial" panose="020B0604020202020204" pitchFamily="34" charset="0"/>
                <a:ea typeface="KaiTi" panose="02010609060101010101" pitchFamily="49" charset="-122"/>
                <a:cs typeface="Arial" panose="020B0604020202020204" pitchFamily="34" charset="0"/>
              </a:rPr>
              <a:t>NOTE Defects may be found during, but not limited to, reviewing, testing, analysis, compilation, or use of software products or applicable documentation</a:t>
            </a:r>
            <a:endParaRPr lang="zh-CN" altLang="en-US" sz="1400" dirty="0">
              <a:solidFill>
                <a:schemeClr val="accent1">
                  <a:lumMod val="60000"/>
                  <a:lumOff val="40000"/>
                </a:schemeClr>
              </a:solidFill>
              <a:latin typeface="Arial" panose="020B0604020202020204" pitchFamily="34" charset="0"/>
              <a:ea typeface="KaiTi" panose="02010609060101010101" pitchFamily="49" charset="-122"/>
              <a:cs typeface="Arial" panose="020B0604020202020204" pitchFamily="34" charset="0"/>
            </a:endParaRPr>
          </a:p>
        </p:txBody>
      </p:sp>
    </p:spTree>
    <p:extLst>
      <p:ext uri="{BB962C8B-B14F-4D97-AF65-F5344CB8AC3E}">
        <p14:creationId xmlns:p14="http://schemas.microsoft.com/office/powerpoint/2010/main" val="720105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00556" y="223766"/>
            <a:ext cx="2856309" cy="578644"/>
          </a:xfrm>
        </p:spPr>
        <p:txBody>
          <a:bodyPr/>
          <a:lstStyle/>
          <a:p>
            <a:r>
              <a:rPr lang="zh-CN" altLang="en-US" dirty="0">
                <a:latin typeface="微软雅黑" panose="020B0503020204020204" pitchFamily="34" charset="-122"/>
                <a:ea typeface="微软雅黑" panose="020B0503020204020204" pitchFamily="34" charset="-122"/>
              </a:rPr>
              <a:t>软件缺陷的现象</a:t>
            </a:r>
            <a:endParaRPr lang="en-US" altLang="zh-CN" dirty="0">
              <a:latin typeface="微软雅黑" panose="020B0503020204020204" pitchFamily="34" charset="-122"/>
              <a:ea typeface="微软雅黑" panose="020B0503020204020204" pitchFamily="34" charset="-122"/>
            </a:endParaRPr>
          </a:p>
        </p:txBody>
      </p:sp>
      <p:sp>
        <p:nvSpPr>
          <p:cNvPr id="17412" name="Rectangle 4"/>
          <p:cNvSpPr>
            <a:spLocks noChangeArrowheads="1"/>
          </p:cNvSpPr>
          <p:nvPr/>
        </p:nvSpPr>
        <p:spPr bwMode="auto">
          <a:xfrm>
            <a:off x="626391" y="1077674"/>
            <a:ext cx="4162425" cy="3154710"/>
          </a:xfrm>
          <a:prstGeom prst="rect">
            <a:avLst/>
          </a:prstGeom>
          <a:noFill/>
          <a:ln w="9525" algn="ctr">
            <a:noFill/>
            <a:miter lim="800000"/>
            <a:headEnd/>
            <a:tailEnd/>
          </a:ln>
        </p:spPr>
        <p:txBody>
          <a:bodyPr wrap="square" anchor="ctr">
            <a:spAutoFit/>
          </a:bodyPr>
          <a:lstStyle/>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功能、特性没有实现或部分实现</a:t>
            </a:r>
          </a:p>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设计不合理，存在缺陷</a:t>
            </a:r>
          </a:p>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实际结果和预期结果不一致</a:t>
            </a:r>
          </a:p>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运行出错，包括运行中断、系统崩溃、界面混乱</a:t>
            </a:r>
          </a:p>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数据结果不正确、精度不够</a:t>
            </a:r>
          </a:p>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用户不能接受的其他问题，如存取时间过长、界面不美观 </a:t>
            </a:r>
          </a:p>
        </p:txBody>
      </p:sp>
      <p:pic>
        <p:nvPicPr>
          <p:cNvPr id="8" name="图片 7" descr="sina.png"/>
          <p:cNvPicPr>
            <a:picLocks noChangeAspect="1"/>
          </p:cNvPicPr>
          <p:nvPr/>
        </p:nvPicPr>
        <p:blipFill>
          <a:blip r:embed="rId3" cstate="print"/>
          <a:stretch>
            <a:fillRect/>
          </a:stretch>
        </p:blipFill>
        <p:spPr>
          <a:xfrm>
            <a:off x="5441206" y="1208048"/>
            <a:ext cx="2590072" cy="1512168"/>
          </a:xfrm>
          <a:prstGeom prst="rect">
            <a:avLst/>
          </a:prstGeom>
        </p:spPr>
      </p:pic>
      <p:pic>
        <p:nvPicPr>
          <p:cNvPr id="9" name="图片 8" descr="sina bug 2.png"/>
          <p:cNvPicPr>
            <a:picLocks noChangeAspect="1"/>
          </p:cNvPicPr>
          <p:nvPr/>
        </p:nvPicPr>
        <p:blipFill>
          <a:blip r:embed="rId4" cstate="print"/>
          <a:stretch>
            <a:fillRect/>
          </a:stretch>
        </p:blipFill>
        <p:spPr>
          <a:xfrm>
            <a:off x="5446647" y="2720215"/>
            <a:ext cx="3071875" cy="1700955"/>
          </a:xfrm>
          <a:prstGeom prst="rect">
            <a:avLst/>
          </a:prstGeom>
        </p:spPr>
      </p:pic>
    </p:spTree>
    <p:extLst>
      <p:ext uri="{BB962C8B-B14F-4D97-AF65-F5344CB8AC3E}">
        <p14:creationId xmlns:p14="http://schemas.microsoft.com/office/powerpoint/2010/main" val="3384797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631E3-AD87-EB40-9069-4528B843FDD6}"/>
              </a:ext>
            </a:extLst>
          </p:cNvPr>
          <p:cNvSpPr>
            <a:spLocks noGrp="1"/>
          </p:cNvSpPr>
          <p:nvPr>
            <p:ph type="title"/>
          </p:nvPr>
        </p:nvSpPr>
        <p:spPr>
          <a:xfrm>
            <a:off x="545777" y="290547"/>
            <a:ext cx="6712862" cy="440460"/>
          </a:xfrm>
        </p:spPr>
        <p:txBody>
          <a:bodyPr>
            <a:noAutofit/>
          </a:bodyPr>
          <a:lstStyle/>
          <a:p>
            <a:r>
              <a:rPr lang="en-US" altLang="zh-CN" dirty="0"/>
              <a:t>2.1.3 </a:t>
            </a:r>
            <a:r>
              <a:rPr lang="zh-CN" altLang="en-US" dirty="0"/>
              <a:t>软件缺陷的判断准则</a:t>
            </a:r>
          </a:p>
        </p:txBody>
      </p:sp>
      <p:sp>
        <p:nvSpPr>
          <p:cNvPr id="5" name="文本框 4">
            <a:extLst>
              <a:ext uri="{FF2B5EF4-FFF2-40B4-BE49-F238E27FC236}">
                <a16:creationId xmlns:a16="http://schemas.microsoft.com/office/drawing/2014/main" id="{CBC1B94A-F424-7826-2CC3-578A68FA37F0}"/>
              </a:ext>
            </a:extLst>
          </p:cNvPr>
          <p:cNvSpPr txBox="1"/>
          <p:nvPr/>
        </p:nvSpPr>
        <p:spPr>
          <a:xfrm>
            <a:off x="1461155" y="1886023"/>
            <a:ext cx="5137608" cy="2574231"/>
          </a:xfrm>
          <a:prstGeom prst="rect">
            <a:avLst/>
          </a:prstGeom>
          <a:noFill/>
        </p:spPr>
        <p:txBody>
          <a:bodyPr wrap="square">
            <a:spAutoFit/>
          </a:bodyPr>
          <a:lstStyle/>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需求规格说明书和其它需求、设计规范文档</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竞争对手的产品</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启发式测试预言（</a:t>
            </a:r>
            <a:r>
              <a:rPr lang="en-US"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Heuristic oracle</a:t>
            </a: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统计测试预言（</a:t>
            </a:r>
            <a:r>
              <a:rPr lang="en-US"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Statistical oracle</a:t>
            </a: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一致性测试预言（</a:t>
            </a:r>
            <a:r>
              <a:rPr lang="en-US"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Consistency oracle</a:t>
            </a: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基于模型的测试预言（</a:t>
            </a:r>
            <a:r>
              <a:rPr lang="en-US"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Model-based oracle</a:t>
            </a: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人类预言（</a:t>
            </a:r>
            <a:r>
              <a:rPr lang="en-US"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Huma</a:t>
            </a:r>
            <a:r>
              <a:rPr lang="en-US" altLang="zh-CN" sz="1800" kern="100" dirty="0">
                <a:solidFill>
                  <a:schemeClr val="tx1">
                    <a:lumMod val="75000"/>
                    <a:lumOff val="25000"/>
                  </a:schemeClr>
                </a:solidFill>
                <a:effectLst/>
                <a:latin typeface="Arial" panose="020B0604020202020204" pitchFamily="34" charset="0"/>
                <a:ea typeface="宋体" panose="02010600030101010101" pitchFamily="2" charset="-122"/>
              </a:rPr>
              <a:t>n oracle</a:t>
            </a:r>
            <a:r>
              <a:rPr lang="zh-CN" altLang="zh-CN" sz="1800" kern="100" dirty="0">
                <a:solidFill>
                  <a:schemeClr val="tx1">
                    <a:lumMod val="75000"/>
                    <a:lumOff val="25000"/>
                  </a:schemeClr>
                </a:solidFill>
                <a:effectLst/>
                <a:latin typeface="Arial" panose="020B0604020202020204" pitchFamily="34" charset="0"/>
                <a:ea typeface="宋体" panose="02010600030101010101" pitchFamily="2" charset="-122"/>
                <a:cs typeface="Arial" panose="020B0604020202020204" pitchFamily="34" charset="0"/>
              </a:rPr>
              <a:t>）</a:t>
            </a:r>
            <a:endParaRPr lang="zh-CN" altLang="zh-CN" sz="16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FAAEDF9E-08CE-BF88-D94E-14BB1DB5A7C9}"/>
              </a:ext>
            </a:extLst>
          </p:cNvPr>
          <p:cNvSpPr txBox="1"/>
          <p:nvPr/>
        </p:nvSpPr>
        <p:spPr>
          <a:xfrm>
            <a:off x="545777" y="846850"/>
            <a:ext cx="7532994" cy="923330"/>
          </a:xfrm>
          <a:prstGeom prst="rect">
            <a:avLst/>
          </a:prstGeom>
          <a:noFill/>
        </p:spPr>
        <p:txBody>
          <a:bodyPr wrap="square">
            <a:spAutoFit/>
          </a:bodyPr>
          <a:lstStyle/>
          <a:p>
            <a:r>
              <a:rPr lang="en-US" altLang="zh-CN" sz="1800" kern="100" dirty="0">
                <a:solidFill>
                  <a:schemeClr val="accent5">
                    <a:lumMod val="75000"/>
                  </a:schemeClr>
                </a:solidFill>
                <a:effectLst/>
                <a:latin typeface="Arial" panose="020B0604020202020204" pitchFamily="34" charset="0"/>
                <a:ea typeface="宋体" panose="02010600030101010101" pitchFamily="2" charset="-122"/>
              </a:rPr>
              <a:t>Test Oracle</a:t>
            </a:r>
            <a:r>
              <a:rPr lang="zh-CN" altLang="zh-CN" sz="1800" kern="100" dirty="0">
                <a:solidFill>
                  <a:schemeClr val="accent5">
                    <a:lumMod val="75000"/>
                  </a:schemeClr>
                </a:solidFill>
                <a:effectLst/>
                <a:latin typeface="Arial" panose="020B0604020202020204" pitchFamily="34" charset="0"/>
                <a:ea typeface="宋体" panose="02010600030101010101" pitchFamily="2" charset="-122"/>
                <a:cs typeface="Arial" panose="020B0604020202020204" pitchFamily="34" charset="0"/>
              </a:rPr>
              <a:t>就是决定一项测试是否通过的（判断）的一种机制。</a:t>
            </a:r>
            <a:r>
              <a:rPr lang="en-US" altLang="zh-CN" sz="1800" kern="100" dirty="0">
                <a:solidFill>
                  <a:schemeClr val="accent5">
                    <a:lumMod val="75000"/>
                  </a:schemeClr>
                </a:solidFill>
                <a:effectLst/>
                <a:latin typeface="Arial" panose="020B0604020202020204" pitchFamily="34" charset="0"/>
                <a:ea typeface="宋体" panose="02010600030101010101" pitchFamily="2" charset="-122"/>
              </a:rPr>
              <a:t>Test Oracle</a:t>
            </a:r>
            <a:r>
              <a:rPr lang="zh-CN" altLang="zh-CN" sz="1800" kern="100" dirty="0">
                <a:solidFill>
                  <a:schemeClr val="accent5">
                    <a:lumMod val="75000"/>
                  </a:schemeClr>
                </a:solidFill>
                <a:effectLst/>
                <a:latin typeface="Arial" panose="020B0604020202020204" pitchFamily="34" charset="0"/>
                <a:ea typeface="宋体" panose="02010600030101010101" pitchFamily="2" charset="-122"/>
                <a:cs typeface="Arial" panose="020B0604020202020204" pitchFamily="34" charset="0"/>
              </a:rPr>
              <a:t>的使用会要求将被测试系统的实际输出与所期望的输出进行比较，从而判断是否有差异</a:t>
            </a:r>
            <a:r>
              <a:rPr lang="zh-CN" altLang="en-US" sz="1800" kern="100" dirty="0">
                <a:solidFill>
                  <a:schemeClr val="accent5">
                    <a:lumMod val="75000"/>
                  </a:schemeClr>
                </a:solidFill>
                <a:effectLst/>
                <a:latin typeface="Arial" panose="020B0604020202020204" pitchFamily="34" charset="0"/>
                <a:ea typeface="宋体" panose="02010600030101010101" pitchFamily="2" charset="-122"/>
                <a:cs typeface="Arial" panose="020B0604020202020204" pitchFamily="34" charset="0"/>
              </a:rPr>
              <a:t>，即是否为缺陷</a:t>
            </a:r>
            <a:endParaRPr lang="zh-CN" altLang="en-US" dirty="0">
              <a:solidFill>
                <a:schemeClr val="accent5">
                  <a:lumMod val="75000"/>
                </a:schemeClr>
              </a:solidFill>
            </a:endParaRPr>
          </a:p>
        </p:txBody>
      </p:sp>
    </p:spTree>
    <p:extLst>
      <p:ext uri="{BB962C8B-B14F-4D97-AF65-F5344CB8AC3E}">
        <p14:creationId xmlns:p14="http://schemas.microsoft.com/office/powerpoint/2010/main" val="1113713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2FA2CF-15B4-A963-F151-562AE9F4CEB7}"/>
              </a:ext>
            </a:extLst>
          </p:cNvPr>
          <p:cNvPicPr>
            <a:picLocks noChangeAspect="1"/>
          </p:cNvPicPr>
          <p:nvPr/>
        </p:nvPicPr>
        <p:blipFill>
          <a:blip r:embed="rId3"/>
          <a:stretch>
            <a:fillRect/>
          </a:stretch>
        </p:blipFill>
        <p:spPr>
          <a:xfrm>
            <a:off x="5343950" y="1027041"/>
            <a:ext cx="3800050" cy="3361834"/>
          </a:xfrm>
          <a:prstGeom prst="rect">
            <a:avLst/>
          </a:prstGeom>
        </p:spPr>
      </p:pic>
      <p:sp>
        <p:nvSpPr>
          <p:cNvPr id="18435" name="Rectangle 7"/>
          <p:cNvSpPr>
            <a:spLocks noChangeArrowheads="1"/>
          </p:cNvSpPr>
          <p:nvPr/>
        </p:nvSpPr>
        <p:spPr bwMode="auto">
          <a:xfrm>
            <a:off x="611836" y="397251"/>
            <a:ext cx="3488823" cy="387798"/>
          </a:xfrm>
          <a:prstGeom prst="rect">
            <a:avLst/>
          </a:prstGeom>
          <a:noFill/>
          <a:ln w="9525">
            <a:noFill/>
            <a:miter lim="800000"/>
            <a:headEnd/>
            <a:tailEnd/>
          </a:ln>
        </p:spPr>
        <p:txBody>
          <a:bodyPr wrap="square" lIns="0" tIns="0" rIns="0" bIns="0" anchor="ctr">
            <a:spAutoFit/>
          </a:bodyPr>
          <a:lstStyle/>
          <a:p>
            <a:pPr defTabSz="685800">
              <a:lnSpc>
                <a:spcPct val="90000"/>
              </a:lnSpc>
              <a:spcBef>
                <a:spcPct val="0"/>
              </a:spcBef>
              <a:buClr>
                <a:schemeClr val="accent4"/>
              </a:buClr>
              <a:defRPr/>
            </a:pPr>
            <a:r>
              <a:rPr kumimoji="1" lang="en-US" altLang="zh-CN" sz="2800" b="1" dirty="0">
                <a:solidFill>
                  <a:srgbClr val="0070C0"/>
                </a:solidFill>
                <a:latin typeface="微软雅黑" panose="020B0503020204020204" pitchFamily="34" charset="-122"/>
                <a:ea typeface="微软雅黑" panose="020B0503020204020204" pitchFamily="34" charset="-122"/>
              </a:rPr>
              <a:t>2.1.4</a:t>
            </a:r>
            <a:r>
              <a:rPr kumimoji="1" lang="zh-CN" altLang="en-US" sz="2800" b="1" dirty="0">
                <a:solidFill>
                  <a:srgbClr val="0070C0"/>
                </a:solidFill>
                <a:latin typeface="微软雅黑" panose="020B0503020204020204" pitchFamily="34" charset="-122"/>
                <a:ea typeface="微软雅黑" panose="020B0503020204020204" pitchFamily="34" charset="-122"/>
              </a:rPr>
              <a:t> 软件缺陷的产生 </a:t>
            </a:r>
          </a:p>
        </p:txBody>
      </p:sp>
      <p:sp>
        <p:nvSpPr>
          <p:cNvPr id="18436" name="Rectangle 8"/>
          <p:cNvSpPr>
            <a:spLocks noChangeArrowheads="1"/>
          </p:cNvSpPr>
          <p:nvPr/>
        </p:nvSpPr>
        <p:spPr bwMode="auto">
          <a:xfrm>
            <a:off x="611836" y="1027041"/>
            <a:ext cx="5533978" cy="3565463"/>
          </a:xfrm>
          <a:prstGeom prst="rect">
            <a:avLst/>
          </a:prstGeom>
          <a:noFill/>
          <a:ln w="9525">
            <a:noFill/>
            <a:miter lim="800000"/>
            <a:headEnd/>
            <a:tailEnd/>
          </a:ln>
        </p:spPr>
        <p:txBody>
          <a:bodyPr wrap="square" lIns="0" tIns="0" rIns="0" bIns="0" anchor="ctr">
            <a:spAutoFit/>
          </a:bodyPr>
          <a:lstStyle/>
          <a:p>
            <a:pPr marL="342900" indent="-342900">
              <a:buFontTx/>
              <a:buAutoNum type="circleNumDbPlain"/>
              <a:tabLst>
                <a:tab pos="514350" algn="l"/>
              </a:tabLst>
            </a:pPr>
            <a:r>
              <a:rPr lang="zh-CN" altLang="en-US" b="1" dirty="0">
                <a:latin typeface="Microsoft YaHei" panose="020B0503020204020204" pitchFamily="34" charset="-122"/>
                <a:ea typeface="Microsoft YaHei" panose="020B0503020204020204" pitchFamily="34" charset="-122"/>
              </a:rPr>
              <a:t>技术问题</a:t>
            </a:r>
            <a:endParaRPr lang="zh-CN" altLang="en-US" dirty="0">
              <a:latin typeface="Microsoft YaHei" panose="020B0503020204020204" pitchFamily="34" charset="-122"/>
              <a:ea typeface="Microsoft YaHei" panose="020B0503020204020204" pitchFamily="34" charset="-122"/>
            </a:endParaRPr>
          </a:p>
          <a:p>
            <a:pPr marL="541338"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算法错误、计算和精度问题</a:t>
            </a:r>
            <a:endParaRPr lang="en-US" altLang="zh-CN" sz="1600" dirty="0">
              <a:latin typeface="Arial" panose="020B0604020202020204" pitchFamily="34" charset="0"/>
              <a:ea typeface="KaiTi" panose="02010609060101010101" pitchFamily="49" charset="-122"/>
              <a:cs typeface="Arial" panose="020B0604020202020204" pitchFamily="34" charset="0"/>
            </a:endParaRPr>
          </a:p>
          <a:p>
            <a:pPr marL="541338"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接口参数传递不匹配</a:t>
            </a:r>
          </a:p>
          <a:p>
            <a:pPr marL="342900" indent="-342900">
              <a:tabLst>
                <a:tab pos="514350" algn="l"/>
              </a:tabLst>
            </a:pPr>
            <a:endParaRPr lang="zh-CN" altLang="en-US" dirty="0">
              <a:latin typeface="Microsoft YaHei" panose="020B0503020204020204" pitchFamily="34" charset="-122"/>
              <a:ea typeface="Microsoft YaHei" panose="020B0503020204020204" pitchFamily="34" charset="-122"/>
            </a:endParaRPr>
          </a:p>
          <a:p>
            <a:pPr marL="342900" indent="-342900">
              <a:buFontTx/>
              <a:buAutoNum type="circleNumDbPlain" startAt="2"/>
              <a:tabLst>
                <a:tab pos="514350" algn="l"/>
              </a:tabLst>
            </a:pPr>
            <a:r>
              <a:rPr lang="zh-CN" altLang="en-US" b="1" dirty="0">
                <a:latin typeface="Microsoft YaHei" panose="020B0503020204020204" pitchFamily="34" charset="-122"/>
                <a:ea typeface="Microsoft YaHei" panose="020B0503020204020204" pitchFamily="34" charset="-122"/>
              </a:rPr>
              <a:t>团队工作</a:t>
            </a:r>
          </a:p>
          <a:p>
            <a:pPr marL="577850"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沟通不充分，误解</a:t>
            </a:r>
          </a:p>
          <a:p>
            <a:pPr marL="342900" indent="-342900">
              <a:tabLst>
                <a:tab pos="514350" algn="l"/>
              </a:tabLst>
            </a:pPr>
            <a:endParaRPr lang="zh-CN" altLang="en-US" dirty="0">
              <a:latin typeface="Microsoft YaHei" panose="020B0503020204020204" pitchFamily="34" charset="-122"/>
              <a:ea typeface="Microsoft YaHei" panose="020B0503020204020204" pitchFamily="34" charset="-122"/>
            </a:endParaRPr>
          </a:p>
          <a:p>
            <a:pPr marL="342900" indent="-342900">
              <a:buFontTx/>
              <a:buAutoNum type="circleNumDbPlain" startAt="3"/>
              <a:tabLst>
                <a:tab pos="514350" algn="l"/>
              </a:tabLst>
            </a:pPr>
            <a:r>
              <a:rPr lang="zh-CN" altLang="en-US" b="1" dirty="0">
                <a:latin typeface="Microsoft YaHei" panose="020B0503020204020204" pitchFamily="34" charset="-122"/>
                <a:ea typeface="Microsoft YaHei" panose="020B0503020204020204" pitchFamily="34" charset="-122"/>
              </a:rPr>
              <a:t>软件本身</a:t>
            </a:r>
            <a:endParaRPr lang="zh-CN" altLang="en-US" dirty="0">
              <a:latin typeface="Microsoft YaHei" panose="020B0503020204020204" pitchFamily="34" charset="-122"/>
              <a:ea typeface="Microsoft YaHei" panose="020B0503020204020204" pitchFamily="34" charset="-122"/>
            </a:endParaRPr>
          </a:p>
          <a:p>
            <a:pPr marL="541338"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文档错误、用户使用场合</a:t>
            </a:r>
            <a:r>
              <a:rPr lang="en-US" altLang="zh-CN" sz="1600" dirty="0">
                <a:latin typeface="Arial" panose="020B0604020202020204" pitchFamily="34" charset="0"/>
                <a:ea typeface="KaiTi" panose="02010609060101010101" pitchFamily="49" charset="-122"/>
                <a:cs typeface="Arial" panose="020B0604020202020204" pitchFamily="34" charset="0"/>
              </a:rPr>
              <a:t>(user scenario)</a:t>
            </a:r>
            <a:r>
              <a:rPr lang="zh-CN" altLang="en-US" sz="1600" dirty="0">
                <a:latin typeface="Arial" panose="020B0604020202020204" pitchFamily="34" charset="0"/>
                <a:ea typeface="KaiTi" panose="02010609060101010101" pitchFamily="49" charset="-122"/>
                <a:cs typeface="Arial" panose="020B0604020202020204" pitchFamily="34" charset="0"/>
              </a:rPr>
              <a:t>，</a:t>
            </a:r>
          </a:p>
          <a:p>
            <a:pPr marL="541338"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时间上不协调、或不一致性所带来的问题</a:t>
            </a:r>
          </a:p>
          <a:p>
            <a:pPr marL="541338"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系统的自我恢复或数据的异地备份、灾难性恢复等问题</a:t>
            </a:r>
          </a:p>
        </p:txBody>
      </p:sp>
    </p:spTree>
    <p:extLst>
      <p:ext uri="{BB962C8B-B14F-4D97-AF65-F5344CB8AC3E}">
        <p14:creationId xmlns:p14="http://schemas.microsoft.com/office/powerpoint/2010/main" val="970521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13924" y="261764"/>
            <a:ext cx="3535150" cy="3838896"/>
          </a:xfrm>
        </p:spPr>
        <p:txBody>
          <a:bodyPr>
            <a:noAutofit/>
          </a:bodyPr>
          <a:lstStyle/>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2.1 </a:t>
            </a:r>
            <a:r>
              <a:rPr kumimoji="1" lang="zh-CN" altLang="en-US" sz="2000" dirty="0">
                <a:solidFill>
                  <a:srgbClr val="202B88"/>
                </a:solidFill>
                <a:latin typeface="微软雅黑" panose="020B0503020204020204" pitchFamily="34" charset="-122"/>
                <a:ea typeface="微软雅黑" panose="020B0503020204020204" pitchFamily="34" charset="-122"/>
              </a:rPr>
              <a:t>软件缺陷</a:t>
            </a: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2.2 </a:t>
            </a:r>
            <a:r>
              <a:rPr kumimoji="1" lang="zh-CN" altLang="en-US" sz="2000" dirty="0">
                <a:solidFill>
                  <a:srgbClr val="202B88"/>
                </a:solidFill>
                <a:latin typeface="微软雅黑" panose="020B0503020204020204" pitchFamily="34" charset="-122"/>
                <a:ea typeface="微软雅黑" panose="020B0503020204020204" pitchFamily="34" charset="-122"/>
              </a:rPr>
              <a:t>软件测试的分类</a:t>
            </a: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2.3 </a:t>
            </a:r>
            <a:r>
              <a:rPr kumimoji="1" lang="zh-CN" altLang="en-US" sz="2000" dirty="0">
                <a:solidFill>
                  <a:srgbClr val="202B88"/>
                </a:solidFill>
                <a:latin typeface="微软雅黑" panose="020B0503020204020204" pitchFamily="34" charset="-122"/>
                <a:ea typeface="微软雅黑" panose="020B0503020204020204" pitchFamily="34" charset="-122"/>
              </a:rPr>
              <a:t>静态测试与动态测试</a:t>
            </a:r>
            <a:endParaRPr kumimoji="1" lang="en-US" altLang="zh-CN" sz="2000" dirty="0">
              <a:solidFill>
                <a:srgbClr val="202B88"/>
              </a:solidFill>
              <a:latin typeface="微软雅黑" panose="020B0503020204020204" pitchFamily="34" charset="-122"/>
              <a:ea typeface="微软雅黑" panose="020B0503020204020204" pitchFamily="34" charset="-122"/>
            </a:endParaRP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2.4 </a:t>
            </a:r>
            <a:r>
              <a:rPr kumimoji="1" lang="zh-CN" altLang="en-US" sz="2000" dirty="0">
                <a:solidFill>
                  <a:srgbClr val="202B88"/>
                </a:solidFill>
                <a:latin typeface="微软雅黑" panose="020B0503020204020204" pitchFamily="34" charset="-122"/>
                <a:ea typeface="微软雅黑" panose="020B0503020204020204" pitchFamily="34" charset="-122"/>
              </a:rPr>
              <a:t>主动测试与被动测试</a:t>
            </a:r>
            <a:endParaRPr kumimoji="1" lang="en-US" altLang="zh-CN" sz="2000" dirty="0">
              <a:solidFill>
                <a:srgbClr val="202B88"/>
              </a:solidFill>
              <a:latin typeface="微软雅黑" panose="020B0503020204020204" pitchFamily="34" charset="-122"/>
              <a:ea typeface="微软雅黑" panose="020B0503020204020204" pitchFamily="34" charset="-122"/>
            </a:endParaRP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2.5 </a:t>
            </a:r>
            <a:r>
              <a:rPr kumimoji="1" lang="zh-CN" altLang="en-US" sz="2000" dirty="0">
                <a:solidFill>
                  <a:srgbClr val="202B88"/>
                </a:solidFill>
                <a:latin typeface="微软雅黑" panose="020B0503020204020204" pitchFamily="34" charset="-122"/>
                <a:ea typeface="微软雅黑" panose="020B0503020204020204" pitchFamily="34" charset="-122"/>
              </a:rPr>
              <a:t>黑盒测试与白盒测试</a:t>
            </a:r>
            <a:endParaRPr kumimoji="1" lang="en-US" altLang="zh-CN" sz="2000" dirty="0">
              <a:solidFill>
                <a:srgbClr val="202B88"/>
              </a:solidFill>
              <a:latin typeface="微软雅黑" panose="020B0503020204020204" pitchFamily="34" charset="-122"/>
              <a:ea typeface="微软雅黑" panose="020B0503020204020204" pitchFamily="34" charset="-122"/>
            </a:endParaRP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2.6 </a:t>
            </a:r>
            <a:r>
              <a:rPr kumimoji="1" lang="zh-CN" altLang="en-US" sz="2000" dirty="0">
                <a:solidFill>
                  <a:srgbClr val="202B88"/>
                </a:solidFill>
                <a:latin typeface="微软雅黑" panose="020B0503020204020204" pitchFamily="34" charset="-122"/>
                <a:ea typeface="微软雅黑" panose="020B0503020204020204" pitchFamily="34" charset="-122"/>
              </a:rPr>
              <a:t>软件测试层次</a:t>
            </a: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2.7 </a:t>
            </a:r>
            <a:r>
              <a:rPr kumimoji="1" lang="zh-CN" altLang="en-US" sz="2000" dirty="0">
                <a:solidFill>
                  <a:srgbClr val="202B88"/>
                </a:solidFill>
                <a:latin typeface="微软雅黑" panose="020B0503020204020204" pitchFamily="34" charset="-122"/>
                <a:ea typeface="微软雅黑" panose="020B0503020204020204" pitchFamily="34" charset="-122"/>
              </a:rPr>
              <a:t>软件测试工作范畴</a:t>
            </a:r>
            <a:endParaRPr kumimoji="1" lang="en-US" altLang="zh-CN" sz="2000" dirty="0">
              <a:solidFill>
                <a:srgbClr val="202B88"/>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0110840-6D7E-4195-22F8-C4297CDC7B63}"/>
              </a:ext>
            </a:extLst>
          </p:cNvPr>
          <p:cNvSpPr txBox="1"/>
          <p:nvPr/>
        </p:nvSpPr>
        <p:spPr>
          <a:xfrm>
            <a:off x="79264" y="4543182"/>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47808" y="233772"/>
            <a:ext cx="4548188" cy="571500"/>
          </a:xfrm>
        </p:spPr>
        <p:txBody>
          <a:bodyPr>
            <a:normAutofit/>
          </a:bodyPr>
          <a:lstStyle/>
          <a:p>
            <a:r>
              <a:rPr lang="en-US" altLang="zh-CN" dirty="0">
                <a:latin typeface="微软雅黑" panose="020B0503020204020204" pitchFamily="34" charset="-122"/>
                <a:ea typeface="微软雅黑" panose="020B0503020204020204" pitchFamily="34" charset="-122"/>
              </a:rPr>
              <a:t>2.1.5</a:t>
            </a:r>
            <a:r>
              <a:rPr lang="zh-CN" altLang="en-US" dirty="0">
                <a:latin typeface="微软雅黑" panose="020B0503020204020204" pitchFamily="34" charset="-122"/>
                <a:ea typeface="微软雅黑" panose="020B0503020204020204" pitchFamily="34" charset="-122"/>
              </a:rPr>
              <a:t> 软件缺陷的构成 </a:t>
            </a:r>
          </a:p>
        </p:txBody>
      </p:sp>
      <p:sp>
        <p:nvSpPr>
          <p:cNvPr id="5" name="文本框 4">
            <a:extLst>
              <a:ext uri="{FF2B5EF4-FFF2-40B4-BE49-F238E27FC236}">
                <a16:creationId xmlns:a16="http://schemas.microsoft.com/office/drawing/2014/main" id="{3881D857-B7FC-D20D-C936-2EE8EDF1DD5E}"/>
              </a:ext>
            </a:extLst>
          </p:cNvPr>
          <p:cNvSpPr txBox="1"/>
          <p:nvPr/>
        </p:nvSpPr>
        <p:spPr>
          <a:xfrm>
            <a:off x="0" y="4177414"/>
            <a:ext cx="3599986" cy="646331"/>
          </a:xfrm>
          <a:prstGeom prst="rect">
            <a:avLst/>
          </a:prstGeom>
          <a:noFill/>
        </p:spPr>
        <p:txBody>
          <a:bodyPr wrap="square">
            <a:spAutoFit/>
          </a:bodyPr>
          <a:lstStyle/>
          <a:p>
            <a:pPr algn="l"/>
            <a:r>
              <a:rPr lang="en" altLang="zh-CN" sz="1200" b="0" i="0" dirty="0">
                <a:solidFill>
                  <a:srgbClr val="111111"/>
                </a:solidFill>
                <a:effectLst/>
                <a:latin typeface="Roboto" panose="02000000000000000000" pitchFamily="2" charset="0"/>
              </a:rPr>
              <a:t>Requirements-based testing process in practice</a:t>
            </a:r>
          </a:p>
          <a:p>
            <a:pPr algn="l"/>
            <a:r>
              <a:rPr lang="en" altLang="zh-CN" sz="1200" b="0" i="0" dirty="0">
                <a:solidFill>
                  <a:srgbClr val="111111"/>
                </a:solidFill>
                <a:effectLst/>
                <a:latin typeface="var(--nova-font-family-sans-serif)"/>
              </a:rPr>
              <a:t>January 2010</a:t>
            </a:r>
            <a:r>
              <a:rPr lang="zh-CN" altLang="en-US" sz="1200" b="0" i="0" dirty="0">
                <a:solidFill>
                  <a:srgbClr val="111111"/>
                </a:solidFill>
                <a:effectLst/>
                <a:latin typeface="var(--nova-font-family-sans-serif)"/>
              </a:rPr>
              <a:t>，</a:t>
            </a:r>
            <a:r>
              <a:rPr lang="en" altLang="zh-CN" sz="1200" b="0" i="0" u="sng" dirty="0">
                <a:solidFill>
                  <a:srgbClr val="111111"/>
                </a:solidFill>
                <a:effectLst/>
                <a:latin typeface="inherit"/>
                <a:hlinkClick r:id="rId3"/>
              </a:rPr>
              <a:t>International Journal of Industrial Engineering and Management</a:t>
            </a:r>
            <a:r>
              <a:rPr lang="en" altLang="zh-CN" sz="1200" b="0" i="0" dirty="0">
                <a:solidFill>
                  <a:srgbClr val="111111"/>
                </a:solidFill>
                <a:effectLst/>
                <a:latin typeface="var(--nova-font-family-sans-serif)"/>
              </a:rPr>
              <a:t> 1(4):155-161</a:t>
            </a:r>
          </a:p>
        </p:txBody>
      </p:sp>
      <p:pic>
        <p:nvPicPr>
          <p:cNvPr id="7" name="图片 6">
            <a:extLst>
              <a:ext uri="{FF2B5EF4-FFF2-40B4-BE49-F238E27FC236}">
                <a16:creationId xmlns:a16="http://schemas.microsoft.com/office/drawing/2014/main" id="{520DAF17-2B75-885B-7F2D-01935EC797D6}"/>
              </a:ext>
            </a:extLst>
          </p:cNvPr>
          <p:cNvPicPr>
            <a:picLocks noChangeAspect="1"/>
          </p:cNvPicPr>
          <p:nvPr/>
        </p:nvPicPr>
        <p:blipFill>
          <a:blip r:embed="rId4"/>
          <a:stretch>
            <a:fillRect/>
          </a:stretch>
        </p:blipFill>
        <p:spPr>
          <a:xfrm>
            <a:off x="65988" y="1222485"/>
            <a:ext cx="3399296" cy="2916746"/>
          </a:xfrm>
          <a:prstGeom prst="rect">
            <a:avLst/>
          </a:prstGeom>
          <a:ln>
            <a:solidFill>
              <a:schemeClr val="accent2">
                <a:lumMod val="60000"/>
                <a:lumOff val="40000"/>
              </a:schemeClr>
            </a:solidFill>
          </a:ln>
        </p:spPr>
      </p:pic>
      <p:pic>
        <p:nvPicPr>
          <p:cNvPr id="10" name="图片 9">
            <a:extLst>
              <a:ext uri="{FF2B5EF4-FFF2-40B4-BE49-F238E27FC236}">
                <a16:creationId xmlns:a16="http://schemas.microsoft.com/office/drawing/2014/main" id="{AF54A9B5-7576-91FF-58F0-A830C863EDD4}"/>
              </a:ext>
            </a:extLst>
          </p:cNvPr>
          <p:cNvPicPr>
            <a:picLocks noChangeAspect="1"/>
          </p:cNvPicPr>
          <p:nvPr/>
        </p:nvPicPr>
        <p:blipFill>
          <a:blip r:embed="rId5"/>
          <a:stretch>
            <a:fillRect/>
          </a:stretch>
        </p:blipFill>
        <p:spPr>
          <a:xfrm>
            <a:off x="3661015" y="1331594"/>
            <a:ext cx="5505254" cy="2698529"/>
          </a:xfrm>
          <a:prstGeom prst="rect">
            <a:avLst/>
          </a:prstGeom>
          <a:ln>
            <a:solidFill>
              <a:schemeClr val="accent2">
                <a:lumMod val="60000"/>
                <a:lumOff val="40000"/>
              </a:schemeClr>
            </a:solidFill>
          </a:ln>
        </p:spPr>
      </p:pic>
      <p:sp>
        <p:nvSpPr>
          <p:cNvPr id="12" name="文本框 11">
            <a:extLst>
              <a:ext uri="{FF2B5EF4-FFF2-40B4-BE49-F238E27FC236}">
                <a16:creationId xmlns:a16="http://schemas.microsoft.com/office/drawing/2014/main" id="{CFD05674-8E90-93B8-00A1-4DBC5B135C8A}"/>
              </a:ext>
            </a:extLst>
          </p:cNvPr>
          <p:cNvSpPr txBox="1"/>
          <p:nvPr/>
        </p:nvSpPr>
        <p:spPr>
          <a:xfrm>
            <a:off x="4421172" y="4030123"/>
            <a:ext cx="4656840" cy="276999"/>
          </a:xfrm>
          <a:prstGeom prst="rect">
            <a:avLst/>
          </a:prstGeom>
          <a:noFill/>
        </p:spPr>
        <p:txBody>
          <a:bodyPr wrap="square">
            <a:spAutoFit/>
          </a:bodyPr>
          <a:lstStyle/>
          <a:p>
            <a:r>
              <a:rPr lang="zh-CN" altLang="en-US" sz="1200" dirty="0"/>
              <a:t>https://www.scopemaster.com/blog/root-causes-of-software-bugs/</a:t>
            </a:r>
          </a:p>
        </p:txBody>
      </p:sp>
    </p:spTree>
    <p:extLst>
      <p:ext uri="{BB962C8B-B14F-4D97-AF65-F5344CB8AC3E}">
        <p14:creationId xmlns:p14="http://schemas.microsoft.com/office/powerpoint/2010/main" val="2274162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5430" y="293736"/>
            <a:ext cx="4968534" cy="506016"/>
          </a:xfrm>
        </p:spPr>
        <p:txBody>
          <a:bodyPr>
            <a:normAutofit/>
          </a:bodyPr>
          <a:lstStyle/>
          <a:p>
            <a:r>
              <a:rPr lang="zh-CN" altLang="en-US" dirty="0">
                <a:latin typeface="微软雅黑" panose="020B0503020204020204" pitchFamily="34" charset="-122"/>
                <a:ea typeface="微软雅黑" panose="020B0503020204020204" pitchFamily="34" charset="-122"/>
              </a:rPr>
              <a:t>软件缺陷在不同阶段的分布 </a:t>
            </a:r>
          </a:p>
        </p:txBody>
      </p:sp>
      <p:pic>
        <p:nvPicPr>
          <p:cNvPr id="19459" name="Picture 3" descr="图2-5%20%20软件缺陷在不同阶段的分布图"/>
          <p:cNvPicPr>
            <a:picLocks noGrp="1" noChangeAspect="1" noChangeArrowheads="1"/>
          </p:cNvPicPr>
          <p:nvPr>
            <p:ph idx="1"/>
          </p:nvPr>
        </p:nvPicPr>
        <p:blipFill>
          <a:blip r:embed="rId3" cstate="print"/>
          <a:srcRect/>
          <a:stretch>
            <a:fillRect/>
          </a:stretch>
        </p:blipFill>
        <p:spPr>
          <a:xfrm>
            <a:off x="1611983" y="910497"/>
            <a:ext cx="5288437" cy="3096058"/>
          </a:xfrm>
          <a:noFill/>
        </p:spPr>
      </p:pic>
      <p:sp>
        <p:nvSpPr>
          <p:cNvPr id="19461" name="Rectangle 5"/>
          <p:cNvSpPr>
            <a:spLocks noChangeArrowheads="1"/>
          </p:cNvSpPr>
          <p:nvPr/>
        </p:nvSpPr>
        <p:spPr bwMode="auto">
          <a:xfrm>
            <a:off x="1740516" y="4117300"/>
            <a:ext cx="5159904" cy="741229"/>
          </a:xfrm>
          <a:prstGeom prst="rect">
            <a:avLst/>
          </a:prstGeom>
          <a:noFill/>
          <a:ln w="9525">
            <a:noFill/>
            <a:miter lim="800000"/>
            <a:headEnd/>
            <a:tailEnd/>
          </a:ln>
        </p:spPr>
        <p:txBody>
          <a:bodyPr wrap="square" lIns="0" tIns="0" rIns="0" bIns="0">
            <a:spAutoFit/>
          </a:bodyPr>
          <a:lstStyle/>
          <a:p>
            <a:pPr>
              <a:lnSpc>
                <a:spcPct val="120000"/>
              </a:lnSpc>
            </a:pPr>
            <a:r>
              <a:rPr lang="zh-CN" altLang="en-US" sz="1400" dirty="0">
                <a:solidFill>
                  <a:schemeClr val="accent5">
                    <a:lumMod val="75000"/>
                  </a:schemeClr>
                </a:solidFill>
                <a:latin typeface="SimSun" panose="02010600030101010101" pitchFamily="2" charset="-122"/>
                <a:ea typeface="SimSun" panose="02010600030101010101" pitchFamily="2" charset="-122"/>
              </a:rPr>
              <a:t>在真正的程序测试之前，通过审查、评审会可以发现更多的缺陷。</a:t>
            </a:r>
          </a:p>
          <a:p>
            <a:pPr>
              <a:lnSpc>
                <a:spcPct val="120000"/>
              </a:lnSpc>
            </a:pPr>
            <a:r>
              <a:rPr lang="zh-CN" altLang="en-US" sz="1400" dirty="0">
                <a:solidFill>
                  <a:schemeClr val="accent5">
                    <a:lumMod val="75000"/>
                  </a:schemeClr>
                </a:solidFill>
                <a:latin typeface="SimSun" panose="02010600030101010101" pitchFamily="2" charset="-122"/>
                <a:ea typeface="SimSun" panose="02010600030101010101" pitchFamily="2" charset="-122"/>
              </a:rPr>
              <a:t>需求的缺陷会在需求评审、设计、编码、测试等过程中会逐步发现，很能在需求分析一个阶段发现</a:t>
            </a:r>
          </a:p>
        </p:txBody>
      </p:sp>
    </p:spTree>
    <p:extLst>
      <p:ext uri="{BB962C8B-B14F-4D97-AF65-F5344CB8AC3E}">
        <p14:creationId xmlns:p14="http://schemas.microsoft.com/office/powerpoint/2010/main" val="1097505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1B237CC-FEF7-D444-C817-6D0F2B1CC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688" y="673698"/>
            <a:ext cx="5461016" cy="3796104"/>
          </a:xfrm>
          <a:prstGeom prst="rect">
            <a:avLst/>
          </a:prstGeom>
        </p:spPr>
      </p:pic>
      <p:sp>
        <p:nvSpPr>
          <p:cNvPr id="20482" name="Rectangle 2"/>
          <p:cNvSpPr>
            <a:spLocks noGrp="1" noChangeArrowheads="1"/>
          </p:cNvSpPr>
          <p:nvPr>
            <p:ph type="title"/>
          </p:nvPr>
        </p:nvSpPr>
        <p:spPr>
          <a:xfrm>
            <a:off x="543845" y="223767"/>
            <a:ext cx="4028155" cy="659606"/>
          </a:xfrm>
        </p:spPr>
        <p:txBody>
          <a:bodyPr>
            <a:normAutofit fontScale="90000"/>
          </a:bodyPr>
          <a:lstStyle/>
          <a:p>
            <a:r>
              <a:rPr lang="en-US" altLang="zh-CN" dirty="0">
                <a:latin typeface="微软雅黑" panose="020B0503020204020204" pitchFamily="34" charset="-122"/>
                <a:ea typeface="微软雅黑" panose="020B0503020204020204" pitchFamily="34" charset="-122"/>
              </a:rPr>
              <a:t>2.1.6</a:t>
            </a:r>
            <a:r>
              <a:rPr lang="zh-CN" altLang="en-US" dirty="0">
                <a:latin typeface="微软雅黑" panose="020B0503020204020204" pitchFamily="34" charset="-122"/>
                <a:ea typeface="微软雅黑" panose="020B0503020204020204" pitchFamily="34" charset="-122"/>
              </a:rPr>
              <a:t> 修复软件缺陷的成本</a:t>
            </a:r>
          </a:p>
        </p:txBody>
      </p:sp>
      <p:sp>
        <p:nvSpPr>
          <p:cNvPr id="3" name="文本框 2">
            <a:extLst>
              <a:ext uri="{FF2B5EF4-FFF2-40B4-BE49-F238E27FC236}">
                <a16:creationId xmlns:a16="http://schemas.microsoft.com/office/drawing/2014/main" id="{E1C83EA4-0EC2-CBB7-3441-1AF083E50448}"/>
              </a:ext>
            </a:extLst>
          </p:cNvPr>
          <p:cNvSpPr txBox="1"/>
          <p:nvPr/>
        </p:nvSpPr>
        <p:spPr>
          <a:xfrm>
            <a:off x="565957" y="963972"/>
            <a:ext cx="5006435" cy="874407"/>
          </a:xfrm>
          <a:prstGeom prst="rect">
            <a:avLst/>
          </a:prstGeom>
          <a:noFill/>
        </p:spPr>
        <p:txBody>
          <a:bodyPr wrap="none" rtlCol="0">
            <a:spAutoFit/>
          </a:bodyPr>
          <a:lstStyle/>
          <a:p>
            <a:pPr>
              <a:lnSpc>
                <a:spcPct val="150000"/>
              </a:lnSpc>
            </a:pPr>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缺陷带来的成本被称为“劣质成本（</a:t>
            </a:r>
            <a:r>
              <a:rPr kumimoji="1" lang="en-US" altLang="zh-CN" dirty="0">
                <a:solidFill>
                  <a:schemeClr val="accent2">
                    <a:lumMod val="75000"/>
                  </a:schemeClr>
                </a:solidFill>
                <a:latin typeface="Microsoft YaHei" panose="020B0503020204020204" pitchFamily="34" charset="-122"/>
                <a:ea typeface="Microsoft YaHei" panose="020B0503020204020204" pitchFamily="34" charset="-122"/>
              </a:rPr>
              <a:t>COPQ</a:t>
            </a:r>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a:t>
            </a:r>
            <a:endParaRPr kumimoji="1" lang="en-US" altLang="zh-CN" dirty="0">
              <a:solidFill>
                <a:schemeClr val="accent2">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非线性增长，不及时处理所带来的成本很高</a:t>
            </a:r>
          </a:p>
        </p:txBody>
      </p:sp>
    </p:spTree>
    <p:extLst>
      <p:ext uri="{BB962C8B-B14F-4D97-AF65-F5344CB8AC3E}">
        <p14:creationId xmlns:p14="http://schemas.microsoft.com/office/powerpoint/2010/main" val="547343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8450DB8-213C-94C9-DFD7-9ABC1491BC0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75000"/>
                    </a14:imgEffect>
                  </a14:imgLayer>
                </a14:imgProps>
              </a:ext>
            </a:extLst>
          </a:blip>
          <a:stretch>
            <a:fillRect/>
          </a:stretch>
        </p:blipFill>
        <p:spPr>
          <a:xfrm>
            <a:off x="0" y="0"/>
            <a:ext cx="9144000" cy="4255008"/>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2.2</a:t>
            </a:r>
            <a:r>
              <a:rPr lang="zh-CN" altLang="en-US" sz="4800" b="1" dirty="0">
                <a:solidFill>
                  <a:schemeClr val="accent2">
                    <a:lumMod val="75000"/>
                  </a:schemeClr>
                </a:solidFill>
              </a:rPr>
              <a:t> 软件测试的分类</a:t>
            </a:r>
          </a:p>
        </p:txBody>
      </p:sp>
    </p:spTree>
    <p:extLst>
      <p:ext uri="{BB962C8B-B14F-4D97-AF65-F5344CB8AC3E}">
        <p14:creationId xmlns:p14="http://schemas.microsoft.com/office/powerpoint/2010/main" val="1570941521"/>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96582" y="216174"/>
            <a:ext cx="5416153" cy="708422"/>
          </a:xfrm>
        </p:spPr>
        <p:txBody>
          <a:bodyPr/>
          <a:lstStyle/>
          <a:p>
            <a:r>
              <a:rPr lang="zh-CN" altLang="en-US" dirty="0">
                <a:latin typeface="微软雅黑" panose="020B0503020204020204" pitchFamily="34" charset="-122"/>
                <a:ea typeface="微软雅黑" panose="020B0503020204020204" pitchFamily="34" charset="-122"/>
              </a:rPr>
              <a:t>软件测试的分类</a:t>
            </a:r>
          </a:p>
        </p:txBody>
      </p:sp>
      <p:pic>
        <p:nvPicPr>
          <p:cNvPr id="3" name="图片 2">
            <a:extLst>
              <a:ext uri="{FF2B5EF4-FFF2-40B4-BE49-F238E27FC236}">
                <a16:creationId xmlns:a16="http://schemas.microsoft.com/office/drawing/2014/main" id="{C65EA8E1-ADDD-8BAF-59F4-6FD3991F3EDF}"/>
              </a:ext>
            </a:extLst>
          </p:cNvPr>
          <p:cNvPicPr>
            <a:picLocks noChangeAspect="1"/>
          </p:cNvPicPr>
          <p:nvPr/>
        </p:nvPicPr>
        <p:blipFill>
          <a:blip r:embed="rId3"/>
          <a:stretch>
            <a:fillRect/>
          </a:stretch>
        </p:blipFill>
        <p:spPr>
          <a:xfrm>
            <a:off x="1327020" y="816229"/>
            <a:ext cx="6120156" cy="3919311"/>
          </a:xfrm>
          <a:prstGeom prst="rect">
            <a:avLst/>
          </a:prstGeom>
        </p:spPr>
      </p:pic>
    </p:spTree>
    <p:extLst>
      <p:ext uri="{BB962C8B-B14F-4D97-AF65-F5344CB8AC3E}">
        <p14:creationId xmlns:p14="http://schemas.microsoft.com/office/powerpoint/2010/main" val="2338928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17497" y="353298"/>
            <a:ext cx="5323576" cy="440460"/>
          </a:xfrm>
        </p:spPr>
        <p:txBody>
          <a:bodyPr>
            <a:noAutofit/>
          </a:bodyPr>
          <a:lstStyle/>
          <a:p>
            <a:r>
              <a:rPr lang="zh-CN" altLang="en-US" dirty="0">
                <a:latin typeface="微软雅黑" panose="020B0503020204020204" pitchFamily="34" charset="-122"/>
                <a:ea typeface="微软雅黑" panose="020B0503020204020204" pitchFamily="34" charset="-122"/>
              </a:rPr>
              <a:t>不同维度的分类</a:t>
            </a:r>
          </a:p>
        </p:txBody>
      </p:sp>
      <p:sp>
        <p:nvSpPr>
          <p:cNvPr id="38" name="Rectangle 3"/>
          <p:cNvSpPr txBox="1">
            <a:spLocks noChangeArrowheads="1"/>
          </p:cNvSpPr>
          <p:nvPr/>
        </p:nvSpPr>
        <p:spPr bwMode="auto">
          <a:xfrm>
            <a:off x="687616" y="984205"/>
            <a:ext cx="7768768" cy="3314418"/>
          </a:xfrm>
          <a:prstGeom prst="rect">
            <a:avLst/>
          </a:prstGeom>
          <a:noFill/>
          <a:ln w="9525">
            <a:noFill/>
            <a:miter lim="800000"/>
            <a:headEnd/>
            <a:tailEnd/>
          </a:ln>
        </p:spPr>
        <p:txBody>
          <a:bodyPr/>
          <a:lstStyle/>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按测试的对象或范围分类，如底层测试</a:t>
            </a:r>
            <a:r>
              <a:rPr lang="en-US" altLang="zh-CN" dirty="0">
                <a:ea typeface="楷体"/>
                <a:cs typeface="楷体"/>
              </a:rPr>
              <a:t>/</a:t>
            </a:r>
            <a:r>
              <a:rPr lang="zh-CN" altLang="en-US" dirty="0">
                <a:ea typeface="楷体"/>
                <a:cs typeface="楷体"/>
              </a:rPr>
              <a:t>单元测试、接口测试</a:t>
            </a:r>
            <a:r>
              <a:rPr lang="en-US" altLang="zh-CN" dirty="0">
                <a:ea typeface="楷体"/>
                <a:cs typeface="楷体"/>
              </a:rPr>
              <a:t>/</a:t>
            </a:r>
            <a:r>
              <a:rPr lang="zh-CN" altLang="en-US" dirty="0">
                <a:ea typeface="楷体"/>
                <a:cs typeface="楷体"/>
              </a:rPr>
              <a:t>集成测试、系统测试、业务层的验收测试等</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按测试目的分类（测试类型），如功能测试、性能测试、可靠性测试、安全性测试、兼容性测试、回归测试等</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根据测试过程中被测软件是否被执行，分为静态测试和动态测试</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根据是否针对系统的内部结构和具体实现算法来完成测试，可分为白盒测试和黑盒测试</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按测试方法分类：精准测试、变异测试、蜕变测试、</a:t>
            </a:r>
            <a:r>
              <a:rPr lang="en-US" altLang="zh-CN" dirty="0">
                <a:ea typeface="楷体"/>
                <a:cs typeface="楷体"/>
              </a:rPr>
              <a:t>MBT</a:t>
            </a:r>
            <a:r>
              <a:rPr lang="zh-CN" altLang="en-US" dirty="0">
                <a:ea typeface="楷体"/>
                <a:cs typeface="楷体"/>
              </a:rPr>
              <a:t>等</a:t>
            </a:r>
          </a:p>
        </p:txBody>
      </p:sp>
    </p:spTree>
    <p:extLst>
      <p:ext uri="{BB962C8B-B14F-4D97-AF65-F5344CB8AC3E}">
        <p14:creationId xmlns:p14="http://schemas.microsoft.com/office/powerpoint/2010/main" val="2465116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dirty="0">
                <a:latin typeface="微软雅黑" panose="020B0503020204020204" pitchFamily="34" charset="-122"/>
                <a:ea typeface="微软雅黑" panose="020B0503020204020204" pitchFamily="34" charset="-122"/>
              </a:rPr>
              <a:t>软件测试</a:t>
            </a:r>
            <a:r>
              <a:rPr kumimoji="1" lang="zh-CN" altLang="en-US" dirty="0">
                <a:latin typeface="微软雅黑" panose="020B0503020204020204" pitchFamily="34" charset="-122"/>
                <a:ea typeface="微软雅黑" panose="020B0503020204020204" pitchFamily="34" charset="-122"/>
              </a:rPr>
              <a:t>方式</a:t>
            </a: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a:extLst>
              <a:ext uri="{FF2B5EF4-FFF2-40B4-BE49-F238E27FC236}">
                <a16:creationId xmlns:a16="http://schemas.microsoft.com/office/drawing/2014/main" id="{87251F7C-B95D-D40B-41F1-72404284EB3E}"/>
              </a:ext>
            </a:extLst>
          </p:cNvPr>
          <p:cNvSpPr txBox="1"/>
          <p:nvPr/>
        </p:nvSpPr>
        <p:spPr>
          <a:xfrm>
            <a:off x="1156084" y="1344507"/>
            <a:ext cx="5311624" cy="2253309"/>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zh-CN" altLang="en-US" sz="2400" dirty="0">
                <a:latin typeface="微软雅黑" panose="020B0503020204020204" pitchFamily="34" charset="-122"/>
                <a:ea typeface="微软雅黑" panose="020B0503020204020204" pitchFamily="34" charset="-122"/>
              </a:rPr>
              <a:t>静态测试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动态测试</a:t>
            </a:r>
            <a:endParaRPr lang="en-US" altLang="zh-CN" sz="24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400" dirty="0">
                <a:latin typeface="微软雅黑" panose="020B0503020204020204" pitchFamily="34" charset="-122"/>
                <a:ea typeface="微软雅黑" panose="020B0503020204020204" pitchFamily="34" charset="-122"/>
              </a:rPr>
              <a:t>主动测试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被动测试</a:t>
            </a:r>
            <a:endParaRPr lang="en-US" altLang="zh-CN" sz="24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400" dirty="0">
                <a:latin typeface="微软雅黑" panose="020B0503020204020204" pitchFamily="34" charset="-122"/>
                <a:ea typeface="微软雅黑" panose="020B0503020204020204" pitchFamily="34" charset="-122"/>
              </a:rPr>
              <a:t>手工测试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自动化测试</a:t>
            </a:r>
            <a:endParaRPr lang="en-US" altLang="zh-CN" sz="24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400" dirty="0">
                <a:latin typeface="微软雅黑" panose="020B0503020204020204" pitchFamily="34" charset="-122"/>
                <a:ea typeface="微软雅黑" panose="020B0503020204020204" pitchFamily="34" charset="-122"/>
              </a:rPr>
              <a:t>基于脚本的测试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探索式测试</a:t>
            </a:r>
            <a:endParaRPr lang="en-US" altLang="zh-CN" sz="2400" dirty="0">
              <a:latin typeface="微软雅黑" panose="020B0503020204020204" pitchFamily="34" charset="-122"/>
              <a:ea typeface="微软雅黑" panose="020B0503020204020204" pitchFamily="34" charset="-122"/>
            </a:endParaRPr>
          </a:p>
        </p:txBody>
      </p:sp>
      <p:grpSp>
        <p:nvGrpSpPr>
          <p:cNvPr id="4" name="Group 4">
            <a:extLst>
              <a:ext uri="{FF2B5EF4-FFF2-40B4-BE49-F238E27FC236}">
                <a16:creationId xmlns:a16="http://schemas.microsoft.com/office/drawing/2014/main" id="{3938C469-D67E-9813-2DBB-C72A1520DAD7}"/>
              </a:ext>
            </a:extLst>
          </p:cNvPr>
          <p:cNvGrpSpPr>
            <a:grpSpLocks/>
          </p:cNvGrpSpPr>
          <p:nvPr/>
        </p:nvGrpSpPr>
        <p:grpSpPr bwMode="auto">
          <a:xfrm>
            <a:off x="6390893" y="1344507"/>
            <a:ext cx="2301972" cy="2253309"/>
            <a:chOff x="1638" y="2647"/>
            <a:chExt cx="1214" cy="1213"/>
          </a:xfrm>
        </p:grpSpPr>
        <p:sp>
          <p:nvSpPr>
            <p:cNvPr id="5" name="Freeform 5">
              <a:extLst>
                <a:ext uri="{FF2B5EF4-FFF2-40B4-BE49-F238E27FC236}">
                  <a16:creationId xmlns:a16="http://schemas.microsoft.com/office/drawing/2014/main" id="{009FBB8A-2948-82C4-4BA3-9096724D1BA7}"/>
                </a:ext>
              </a:extLst>
            </p:cNvPr>
            <p:cNvSpPr>
              <a:spLocks/>
            </p:cNvSpPr>
            <p:nvPr/>
          </p:nvSpPr>
          <p:spPr bwMode="auto">
            <a:xfrm>
              <a:off x="1638" y="2647"/>
              <a:ext cx="770" cy="1173"/>
            </a:xfrm>
            <a:custGeom>
              <a:avLst/>
              <a:gdLst>
                <a:gd name="T0" fmla="*/ 0 w 2308"/>
                <a:gd name="T1" fmla="*/ 0 h 3518"/>
                <a:gd name="T2" fmla="*/ 0 w 2308"/>
                <a:gd name="T3" fmla="*/ 0 h 3518"/>
                <a:gd name="T4" fmla="*/ 0 w 2308"/>
                <a:gd name="T5" fmla="*/ 0 h 3518"/>
                <a:gd name="T6" fmla="*/ 0 w 2308"/>
                <a:gd name="T7" fmla="*/ 0 h 3518"/>
                <a:gd name="T8" fmla="*/ 0 w 2308"/>
                <a:gd name="T9" fmla="*/ 0 h 3518"/>
                <a:gd name="T10" fmla="*/ 0 w 2308"/>
                <a:gd name="T11" fmla="*/ 0 h 3518"/>
                <a:gd name="T12" fmla="*/ 0 w 2308"/>
                <a:gd name="T13" fmla="*/ 0 h 3518"/>
                <a:gd name="T14" fmla="*/ 0 w 2308"/>
                <a:gd name="T15" fmla="*/ 0 h 3518"/>
                <a:gd name="T16" fmla="*/ 0 w 2308"/>
                <a:gd name="T17" fmla="*/ 0 h 3518"/>
                <a:gd name="T18" fmla="*/ 0 w 2308"/>
                <a:gd name="T19" fmla="*/ 0 h 3518"/>
                <a:gd name="T20" fmla="*/ 0 w 2308"/>
                <a:gd name="T21" fmla="*/ 0 h 3518"/>
                <a:gd name="T22" fmla="*/ 0 w 2308"/>
                <a:gd name="T23" fmla="*/ 0 h 3518"/>
                <a:gd name="T24" fmla="*/ 0 w 2308"/>
                <a:gd name="T25" fmla="*/ 0 h 3518"/>
                <a:gd name="T26" fmla="*/ 0 w 2308"/>
                <a:gd name="T27" fmla="*/ 0 h 3518"/>
                <a:gd name="T28" fmla="*/ 0 w 2308"/>
                <a:gd name="T29" fmla="*/ 0 h 3518"/>
                <a:gd name="T30" fmla="*/ 0 w 2308"/>
                <a:gd name="T31" fmla="*/ 0 h 3518"/>
                <a:gd name="T32" fmla="*/ 0 w 2308"/>
                <a:gd name="T33" fmla="*/ 0 h 3518"/>
                <a:gd name="T34" fmla="*/ 0 w 2308"/>
                <a:gd name="T35" fmla="*/ 0 h 3518"/>
                <a:gd name="T36" fmla="*/ 0 w 2308"/>
                <a:gd name="T37" fmla="*/ 0 h 3518"/>
                <a:gd name="T38" fmla="*/ 0 w 2308"/>
                <a:gd name="T39" fmla="*/ 0 h 3518"/>
                <a:gd name="T40" fmla="*/ 0 w 2308"/>
                <a:gd name="T41" fmla="*/ 0 h 3518"/>
                <a:gd name="T42" fmla="*/ 0 w 2308"/>
                <a:gd name="T43" fmla="*/ 0 h 3518"/>
                <a:gd name="T44" fmla="*/ 0 w 2308"/>
                <a:gd name="T45" fmla="*/ 0 h 3518"/>
                <a:gd name="T46" fmla="*/ 0 w 2308"/>
                <a:gd name="T47" fmla="*/ 0 h 3518"/>
                <a:gd name="T48" fmla="*/ 0 w 2308"/>
                <a:gd name="T49" fmla="*/ 0 h 3518"/>
                <a:gd name="T50" fmla="*/ 0 w 2308"/>
                <a:gd name="T51" fmla="*/ 0 h 3518"/>
                <a:gd name="T52" fmla="*/ 0 w 2308"/>
                <a:gd name="T53" fmla="*/ 0 h 3518"/>
                <a:gd name="T54" fmla="*/ 0 w 2308"/>
                <a:gd name="T55" fmla="*/ 0 h 3518"/>
                <a:gd name="T56" fmla="*/ 0 w 2308"/>
                <a:gd name="T57" fmla="*/ 0 h 3518"/>
                <a:gd name="T58" fmla="*/ 0 w 2308"/>
                <a:gd name="T59" fmla="*/ 0 h 3518"/>
                <a:gd name="T60" fmla="*/ 0 w 2308"/>
                <a:gd name="T61" fmla="*/ 0 h 3518"/>
                <a:gd name="T62" fmla="*/ 0 w 2308"/>
                <a:gd name="T63" fmla="*/ 0 h 3518"/>
                <a:gd name="T64" fmla="*/ 0 w 2308"/>
                <a:gd name="T65" fmla="*/ 0 h 3518"/>
                <a:gd name="T66" fmla="*/ 0 w 2308"/>
                <a:gd name="T67" fmla="*/ 0 h 3518"/>
                <a:gd name="T68" fmla="*/ 0 w 2308"/>
                <a:gd name="T69" fmla="*/ 0 h 3518"/>
                <a:gd name="T70" fmla="*/ 0 w 2308"/>
                <a:gd name="T71" fmla="*/ 0 h 3518"/>
                <a:gd name="T72" fmla="*/ 0 w 2308"/>
                <a:gd name="T73" fmla="*/ 0 h 3518"/>
                <a:gd name="T74" fmla="*/ 0 w 2308"/>
                <a:gd name="T75" fmla="*/ 0 h 3518"/>
                <a:gd name="T76" fmla="*/ 0 w 2308"/>
                <a:gd name="T77" fmla="*/ 0 h 3518"/>
                <a:gd name="T78" fmla="*/ 0 w 2308"/>
                <a:gd name="T79" fmla="*/ 0 h 3518"/>
                <a:gd name="T80" fmla="*/ 0 w 2308"/>
                <a:gd name="T81" fmla="*/ 0 h 3518"/>
                <a:gd name="T82" fmla="*/ 0 w 2308"/>
                <a:gd name="T83" fmla="*/ 0 h 3518"/>
                <a:gd name="T84" fmla="*/ 0 w 2308"/>
                <a:gd name="T85" fmla="*/ 0 h 3518"/>
                <a:gd name="T86" fmla="*/ 0 w 2308"/>
                <a:gd name="T87" fmla="*/ 0 h 3518"/>
                <a:gd name="T88" fmla="*/ 0 w 2308"/>
                <a:gd name="T89" fmla="*/ 0 h 3518"/>
                <a:gd name="T90" fmla="*/ 0 w 2308"/>
                <a:gd name="T91" fmla="*/ 0 h 3518"/>
                <a:gd name="T92" fmla="*/ 0 w 2308"/>
                <a:gd name="T93" fmla="*/ 0 h 3518"/>
                <a:gd name="T94" fmla="*/ 0 w 2308"/>
                <a:gd name="T95" fmla="*/ 0 h 3518"/>
                <a:gd name="T96" fmla="*/ 0 w 2308"/>
                <a:gd name="T97" fmla="*/ 0 h 3518"/>
                <a:gd name="T98" fmla="*/ 0 w 2308"/>
                <a:gd name="T99" fmla="*/ 0 h 3518"/>
                <a:gd name="T100" fmla="*/ 0 w 2308"/>
                <a:gd name="T101" fmla="*/ 0 h 35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8"/>
                <a:gd name="T154" fmla="*/ 0 h 3518"/>
                <a:gd name="T155" fmla="*/ 2308 w 2308"/>
                <a:gd name="T156" fmla="*/ 3518 h 35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8" h="3518">
                  <a:moveTo>
                    <a:pt x="1897" y="1974"/>
                  </a:moveTo>
                  <a:lnTo>
                    <a:pt x="1816" y="1895"/>
                  </a:lnTo>
                  <a:lnTo>
                    <a:pt x="1731" y="1829"/>
                  </a:lnTo>
                  <a:lnTo>
                    <a:pt x="1549" y="1694"/>
                  </a:lnTo>
                  <a:lnTo>
                    <a:pt x="1455" y="1606"/>
                  </a:lnTo>
                  <a:lnTo>
                    <a:pt x="1387" y="1519"/>
                  </a:lnTo>
                  <a:lnTo>
                    <a:pt x="1315" y="1384"/>
                  </a:lnTo>
                  <a:lnTo>
                    <a:pt x="1275" y="1276"/>
                  </a:lnTo>
                  <a:lnTo>
                    <a:pt x="1238" y="1164"/>
                  </a:lnTo>
                  <a:lnTo>
                    <a:pt x="1224" y="1061"/>
                  </a:lnTo>
                  <a:lnTo>
                    <a:pt x="1222" y="958"/>
                  </a:lnTo>
                  <a:lnTo>
                    <a:pt x="1228" y="871"/>
                  </a:lnTo>
                  <a:lnTo>
                    <a:pt x="1248" y="749"/>
                  </a:lnTo>
                  <a:lnTo>
                    <a:pt x="1289" y="635"/>
                  </a:lnTo>
                  <a:lnTo>
                    <a:pt x="1338" y="534"/>
                  </a:lnTo>
                  <a:lnTo>
                    <a:pt x="1405" y="426"/>
                  </a:lnTo>
                  <a:lnTo>
                    <a:pt x="1500" y="317"/>
                  </a:lnTo>
                  <a:lnTo>
                    <a:pt x="1574" y="241"/>
                  </a:lnTo>
                  <a:lnTo>
                    <a:pt x="1651" y="183"/>
                  </a:lnTo>
                  <a:lnTo>
                    <a:pt x="1728" y="137"/>
                  </a:lnTo>
                  <a:lnTo>
                    <a:pt x="1810" y="101"/>
                  </a:lnTo>
                  <a:lnTo>
                    <a:pt x="1897" y="74"/>
                  </a:lnTo>
                  <a:lnTo>
                    <a:pt x="1991" y="60"/>
                  </a:lnTo>
                  <a:lnTo>
                    <a:pt x="2054" y="56"/>
                  </a:lnTo>
                  <a:lnTo>
                    <a:pt x="2128" y="53"/>
                  </a:lnTo>
                  <a:lnTo>
                    <a:pt x="2308" y="66"/>
                  </a:lnTo>
                  <a:lnTo>
                    <a:pt x="2176" y="35"/>
                  </a:lnTo>
                  <a:lnTo>
                    <a:pt x="2078" y="19"/>
                  </a:lnTo>
                  <a:lnTo>
                    <a:pt x="1972" y="6"/>
                  </a:lnTo>
                  <a:lnTo>
                    <a:pt x="1863" y="0"/>
                  </a:lnTo>
                  <a:lnTo>
                    <a:pt x="1771" y="0"/>
                  </a:lnTo>
                  <a:lnTo>
                    <a:pt x="1675" y="6"/>
                  </a:lnTo>
                  <a:lnTo>
                    <a:pt x="1569" y="15"/>
                  </a:lnTo>
                  <a:lnTo>
                    <a:pt x="1473" y="34"/>
                  </a:lnTo>
                  <a:lnTo>
                    <a:pt x="1358" y="60"/>
                  </a:lnTo>
                  <a:lnTo>
                    <a:pt x="1233" y="96"/>
                  </a:lnTo>
                  <a:lnTo>
                    <a:pt x="1111" y="143"/>
                  </a:lnTo>
                  <a:lnTo>
                    <a:pt x="1015" y="188"/>
                  </a:lnTo>
                  <a:lnTo>
                    <a:pt x="909" y="244"/>
                  </a:lnTo>
                  <a:lnTo>
                    <a:pt x="799" y="312"/>
                  </a:lnTo>
                  <a:lnTo>
                    <a:pt x="719" y="375"/>
                  </a:lnTo>
                  <a:lnTo>
                    <a:pt x="640" y="440"/>
                  </a:lnTo>
                  <a:lnTo>
                    <a:pt x="557" y="516"/>
                  </a:lnTo>
                  <a:lnTo>
                    <a:pt x="483" y="588"/>
                  </a:lnTo>
                  <a:lnTo>
                    <a:pt x="422" y="662"/>
                  </a:lnTo>
                  <a:lnTo>
                    <a:pt x="358" y="743"/>
                  </a:lnTo>
                  <a:lnTo>
                    <a:pt x="301" y="824"/>
                  </a:lnTo>
                  <a:lnTo>
                    <a:pt x="242" y="911"/>
                  </a:lnTo>
                  <a:lnTo>
                    <a:pt x="196" y="1001"/>
                  </a:lnTo>
                  <a:lnTo>
                    <a:pt x="152" y="1096"/>
                  </a:lnTo>
                  <a:lnTo>
                    <a:pt x="112" y="1194"/>
                  </a:lnTo>
                  <a:lnTo>
                    <a:pt x="78" y="1302"/>
                  </a:lnTo>
                  <a:lnTo>
                    <a:pt x="48" y="1406"/>
                  </a:lnTo>
                  <a:lnTo>
                    <a:pt x="27" y="1511"/>
                  </a:lnTo>
                  <a:lnTo>
                    <a:pt x="11" y="1633"/>
                  </a:lnTo>
                  <a:lnTo>
                    <a:pt x="4" y="1734"/>
                  </a:lnTo>
                  <a:lnTo>
                    <a:pt x="0" y="1835"/>
                  </a:lnTo>
                  <a:lnTo>
                    <a:pt x="4" y="1940"/>
                  </a:lnTo>
                  <a:lnTo>
                    <a:pt x="19" y="2062"/>
                  </a:lnTo>
                  <a:lnTo>
                    <a:pt x="38" y="2188"/>
                  </a:lnTo>
                  <a:lnTo>
                    <a:pt x="65" y="2295"/>
                  </a:lnTo>
                  <a:lnTo>
                    <a:pt x="94" y="2403"/>
                  </a:lnTo>
                  <a:lnTo>
                    <a:pt x="128" y="2491"/>
                  </a:lnTo>
                  <a:lnTo>
                    <a:pt x="173" y="2586"/>
                  </a:lnTo>
                  <a:lnTo>
                    <a:pt x="213" y="2673"/>
                  </a:lnTo>
                  <a:lnTo>
                    <a:pt x="269" y="2774"/>
                  </a:lnTo>
                  <a:lnTo>
                    <a:pt x="335" y="2874"/>
                  </a:lnTo>
                  <a:lnTo>
                    <a:pt x="401" y="2956"/>
                  </a:lnTo>
                  <a:lnTo>
                    <a:pt x="465" y="3035"/>
                  </a:lnTo>
                  <a:lnTo>
                    <a:pt x="536" y="3112"/>
                  </a:lnTo>
                  <a:lnTo>
                    <a:pt x="610" y="3184"/>
                  </a:lnTo>
                  <a:lnTo>
                    <a:pt x="674" y="3237"/>
                  </a:lnTo>
                  <a:lnTo>
                    <a:pt x="754" y="3303"/>
                  </a:lnTo>
                  <a:lnTo>
                    <a:pt x="840" y="3356"/>
                  </a:lnTo>
                  <a:lnTo>
                    <a:pt x="909" y="3397"/>
                  </a:lnTo>
                  <a:lnTo>
                    <a:pt x="981" y="3433"/>
                  </a:lnTo>
                  <a:lnTo>
                    <a:pt x="1049" y="3459"/>
                  </a:lnTo>
                  <a:lnTo>
                    <a:pt x="1116" y="3480"/>
                  </a:lnTo>
                  <a:lnTo>
                    <a:pt x="1217" y="3504"/>
                  </a:lnTo>
                  <a:lnTo>
                    <a:pt x="1293" y="3514"/>
                  </a:lnTo>
                  <a:lnTo>
                    <a:pt x="1372" y="3518"/>
                  </a:lnTo>
                  <a:lnTo>
                    <a:pt x="1445" y="3514"/>
                  </a:lnTo>
                  <a:lnTo>
                    <a:pt x="1543" y="3501"/>
                  </a:lnTo>
                  <a:lnTo>
                    <a:pt x="1637" y="3478"/>
                  </a:lnTo>
                  <a:lnTo>
                    <a:pt x="1722" y="3444"/>
                  </a:lnTo>
                  <a:lnTo>
                    <a:pt x="1792" y="3404"/>
                  </a:lnTo>
                  <a:lnTo>
                    <a:pt x="1871" y="3356"/>
                  </a:lnTo>
                  <a:lnTo>
                    <a:pt x="1933" y="3303"/>
                  </a:lnTo>
                  <a:lnTo>
                    <a:pt x="1998" y="3242"/>
                  </a:lnTo>
                  <a:lnTo>
                    <a:pt x="2054" y="3170"/>
                  </a:lnTo>
                  <a:lnTo>
                    <a:pt x="2106" y="3094"/>
                  </a:lnTo>
                  <a:lnTo>
                    <a:pt x="2147" y="3012"/>
                  </a:lnTo>
                  <a:lnTo>
                    <a:pt x="2176" y="2921"/>
                  </a:lnTo>
                  <a:lnTo>
                    <a:pt x="2200" y="2826"/>
                  </a:lnTo>
                  <a:lnTo>
                    <a:pt x="2213" y="2729"/>
                  </a:lnTo>
                  <a:lnTo>
                    <a:pt x="2216" y="2628"/>
                  </a:lnTo>
                  <a:lnTo>
                    <a:pt x="2202" y="2516"/>
                  </a:lnTo>
                  <a:lnTo>
                    <a:pt x="2181" y="2419"/>
                  </a:lnTo>
                  <a:lnTo>
                    <a:pt x="2142" y="2326"/>
                  </a:lnTo>
                  <a:lnTo>
                    <a:pt x="2099" y="2237"/>
                  </a:lnTo>
                  <a:lnTo>
                    <a:pt x="2046" y="2159"/>
                  </a:lnTo>
                  <a:lnTo>
                    <a:pt x="1978" y="2064"/>
                  </a:lnTo>
                  <a:lnTo>
                    <a:pt x="1897" y="1974"/>
                  </a:lnTo>
                  <a:close/>
                </a:path>
              </a:pathLst>
            </a:custGeom>
            <a:solidFill>
              <a:schemeClr val="tx1"/>
            </a:solidFill>
            <a:ln w="9525">
              <a:solidFill>
                <a:srgbClr val="000000"/>
              </a:solidFill>
              <a:round/>
              <a:headEnd/>
              <a:tailEnd/>
            </a:ln>
          </p:spPr>
          <p:txBody>
            <a:bodyPr/>
            <a:lstStyle/>
            <a:p>
              <a:endParaRPr lang="zh-CN" altLang="en-US" sz="1350"/>
            </a:p>
          </p:txBody>
        </p:sp>
        <p:sp>
          <p:nvSpPr>
            <p:cNvPr id="6" name="Freeform 6">
              <a:extLst>
                <a:ext uri="{FF2B5EF4-FFF2-40B4-BE49-F238E27FC236}">
                  <a16:creationId xmlns:a16="http://schemas.microsoft.com/office/drawing/2014/main" id="{D88DAA26-2C42-ABD2-A97C-5407DB756A6F}"/>
                </a:ext>
              </a:extLst>
            </p:cNvPr>
            <p:cNvSpPr>
              <a:spLocks/>
            </p:cNvSpPr>
            <p:nvPr/>
          </p:nvSpPr>
          <p:spPr bwMode="auto">
            <a:xfrm>
              <a:off x="2083" y="2687"/>
              <a:ext cx="769" cy="1173"/>
            </a:xfrm>
            <a:custGeom>
              <a:avLst/>
              <a:gdLst>
                <a:gd name="T0" fmla="*/ 0 w 2307"/>
                <a:gd name="T1" fmla="*/ 0 h 3518"/>
                <a:gd name="T2" fmla="*/ 0 w 2307"/>
                <a:gd name="T3" fmla="*/ 0 h 3518"/>
                <a:gd name="T4" fmla="*/ 0 w 2307"/>
                <a:gd name="T5" fmla="*/ 0 h 3518"/>
                <a:gd name="T6" fmla="*/ 0 w 2307"/>
                <a:gd name="T7" fmla="*/ 0 h 3518"/>
                <a:gd name="T8" fmla="*/ 0 w 2307"/>
                <a:gd name="T9" fmla="*/ 0 h 3518"/>
                <a:gd name="T10" fmla="*/ 0 w 2307"/>
                <a:gd name="T11" fmla="*/ 0 h 3518"/>
                <a:gd name="T12" fmla="*/ 0 w 2307"/>
                <a:gd name="T13" fmla="*/ 0 h 3518"/>
                <a:gd name="T14" fmla="*/ 0 w 2307"/>
                <a:gd name="T15" fmla="*/ 0 h 3518"/>
                <a:gd name="T16" fmla="*/ 0 w 2307"/>
                <a:gd name="T17" fmla="*/ 0 h 3518"/>
                <a:gd name="T18" fmla="*/ 0 w 2307"/>
                <a:gd name="T19" fmla="*/ 0 h 3518"/>
                <a:gd name="T20" fmla="*/ 0 w 2307"/>
                <a:gd name="T21" fmla="*/ 0 h 3518"/>
                <a:gd name="T22" fmla="*/ 0 w 2307"/>
                <a:gd name="T23" fmla="*/ 0 h 3518"/>
                <a:gd name="T24" fmla="*/ 0 w 2307"/>
                <a:gd name="T25" fmla="*/ 0 h 3518"/>
                <a:gd name="T26" fmla="*/ 0 w 2307"/>
                <a:gd name="T27" fmla="*/ 0 h 3518"/>
                <a:gd name="T28" fmla="*/ 0 w 2307"/>
                <a:gd name="T29" fmla="*/ 0 h 3518"/>
                <a:gd name="T30" fmla="*/ 0 w 2307"/>
                <a:gd name="T31" fmla="*/ 0 h 3518"/>
                <a:gd name="T32" fmla="*/ 0 w 2307"/>
                <a:gd name="T33" fmla="*/ 0 h 3518"/>
                <a:gd name="T34" fmla="*/ 0 w 2307"/>
                <a:gd name="T35" fmla="*/ 0 h 3518"/>
                <a:gd name="T36" fmla="*/ 0 w 2307"/>
                <a:gd name="T37" fmla="*/ 0 h 3518"/>
                <a:gd name="T38" fmla="*/ 0 w 2307"/>
                <a:gd name="T39" fmla="*/ 0 h 3518"/>
                <a:gd name="T40" fmla="*/ 0 w 2307"/>
                <a:gd name="T41" fmla="*/ 0 h 3518"/>
                <a:gd name="T42" fmla="*/ 0 w 2307"/>
                <a:gd name="T43" fmla="*/ 0 h 3518"/>
                <a:gd name="T44" fmla="*/ 0 w 2307"/>
                <a:gd name="T45" fmla="*/ 0 h 3518"/>
                <a:gd name="T46" fmla="*/ 0 w 2307"/>
                <a:gd name="T47" fmla="*/ 0 h 3518"/>
                <a:gd name="T48" fmla="*/ 0 w 2307"/>
                <a:gd name="T49" fmla="*/ 0 h 3518"/>
                <a:gd name="T50" fmla="*/ 0 w 2307"/>
                <a:gd name="T51" fmla="*/ 0 h 3518"/>
                <a:gd name="T52" fmla="*/ 0 w 2307"/>
                <a:gd name="T53" fmla="*/ 0 h 3518"/>
                <a:gd name="T54" fmla="*/ 0 w 2307"/>
                <a:gd name="T55" fmla="*/ 0 h 3518"/>
                <a:gd name="T56" fmla="*/ 0 w 2307"/>
                <a:gd name="T57" fmla="*/ 0 h 3518"/>
                <a:gd name="T58" fmla="*/ 0 w 2307"/>
                <a:gd name="T59" fmla="*/ 0 h 3518"/>
                <a:gd name="T60" fmla="*/ 0 w 2307"/>
                <a:gd name="T61" fmla="*/ 0 h 3518"/>
                <a:gd name="T62" fmla="*/ 0 w 2307"/>
                <a:gd name="T63" fmla="*/ 0 h 3518"/>
                <a:gd name="T64" fmla="*/ 0 w 2307"/>
                <a:gd name="T65" fmla="*/ 0 h 3518"/>
                <a:gd name="T66" fmla="*/ 0 w 2307"/>
                <a:gd name="T67" fmla="*/ 0 h 3518"/>
                <a:gd name="T68" fmla="*/ 0 w 2307"/>
                <a:gd name="T69" fmla="*/ 0 h 3518"/>
                <a:gd name="T70" fmla="*/ 0 w 2307"/>
                <a:gd name="T71" fmla="*/ 0 h 3518"/>
                <a:gd name="T72" fmla="*/ 0 w 2307"/>
                <a:gd name="T73" fmla="*/ 0 h 3518"/>
                <a:gd name="T74" fmla="*/ 0 w 2307"/>
                <a:gd name="T75" fmla="*/ 0 h 3518"/>
                <a:gd name="T76" fmla="*/ 0 w 2307"/>
                <a:gd name="T77" fmla="*/ 0 h 3518"/>
                <a:gd name="T78" fmla="*/ 0 w 2307"/>
                <a:gd name="T79" fmla="*/ 0 h 3518"/>
                <a:gd name="T80" fmla="*/ 0 w 2307"/>
                <a:gd name="T81" fmla="*/ 0 h 3518"/>
                <a:gd name="T82" fmla="*/ 0 w 2307"/>
                <a:gd name="T83" fmla="*/ 0 h 3518"/>
                <a:gd name="T84" fmla="*/ 0 w 2307"/>
                <a:gd name="T85" fmla="*/ 0 h 3518"/>
                <a:gd name="T86" fmla="*/ 0 w 2307"/>
                <a:gd name="T87" fmla="*/ 0 h 3518"/>
                <a:gd name="T88" fmla="*/ 0 w 2307"/>
                <a:gd name="T89" fmla="*/ 0 h 3518"/>
                <a:gd name="T90" fmla="*/ 0 w 2307"/>
                <a:gd name="T91" fmla="*/ 0 h 3518"/>
                <a:gd name="T92" fmla="*/ 0 w 2307"/>
                <a:gd name="T93" fmla="*/ 0 h 3518"/>
                <a:gd name="T94" fmla="*/ 0 w 2307"/>
                <a:gd name="T95" fmla="*/ 0 h 3518"/>
                <a:gd name="T96" fmla="*/ 0 w 2307"/>
                <a:gd name="T97" fmla="*/ 0 h 3518"/>
                <a:gd name="T98" fmla="*/ 0 w 2307"/>
                <a:gd name="T99" fmla="*/ 0 h 3518"/>
                <a:gd name="T100" fmla="*/ 0 w 2307"/>
                <a:gd name="T101" fmla="*/ 0 h 35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7"/>
                <a:gd name="T154" fmla="*/ 0 h 3518"/>
                <a:gd name="T155" fmla="*/ 2307 w 2307"/>
                <a:gd name="T156" fmla="*/ 3518 h 35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7" h="3518">
                  <a:moveTo>
                    <a:pt x="410" y="1544"/>
                  </a:moveTo>
                  <a:lnTo>
                    <a:pt x="492" y="1623"/>
                  </a:lnTo>
                  <a:lnTo>
                    <a:pt x="577" y="1689"/>
                  </a:lnTo>
                  <a:lnTo>
                    <a:pt x="759" y="1824"/>
                  </a:lnTo>
                  <a:lnTo>
                    <a:pt x="853" y="1912"/>
                  </a:lnTo>
                  <a:lnTo>
                    <a:pt x="921" y="1999"/>
                  </a:lnTo>
                  <a:lnTo>
                    <a:pt x="992" y="2134"/>
                  </a:lnTo>
                  <a:lnTo>
                    <a:pt x="1032" y="2242"/>
                  </a:lnTo>
                  <a:lnTo>
                    <a:pt x="1070" y="2354"/>
                  </a:lnTo>
                  <a:lnTo>
                    <a:pt x="1084" y="2457"/>
                  </a:lnTo>
                  <a:lnTo>
                    <a:pt x="1086" y="2559"/>
                  </a:lnTo>
                  <a:lnTo>
                    <a:pt x="1080" y="2647"/>
                  </a:lnTo>
                  <a:lnTo>
                    <a:pt x="1059" y="2768"/>
                  </a:lnTo>
                  <a:lnTo>
                    <a:pt x="1019" y="2883"/>
                  </a:lnTo>
                  <a:lnTo>
                    <a:pt x="969" y="2984"/>
                  </a:lnTo>
                  <a:lnTo>
                    <a:pt x="902" y="3092"/>
                  </a:lnTo>
                  <a:lnTo>
                    <a:pt x="808" y="3201"/>
                  </a:lnTo>
                  <a:lnTo>
                    <a:pt x="734" y="3276"/>
                  </a:lnTo>
                  <a:lnTo>
                    <a:pt x="657" y="3335"/>
                  </a:lnTo>
                  <a:lnTo>
                    <a:pt x="579" y="3381"/>
                  </a:lnTo>
                  <a:lnTo>
                    <a:pt x="498" y="3417"/>
                  </a:lnTo>
                  <a:lnTo>
                    <a:pt x="410" y="3444"/>
                  </a:lnTo>
                  <a:lnTo>
                    <a:pt x="317" y="3458"/>
                  </a:lnTo>
                  <a:lnTo>
                    <a:pt x="254" y="3462"/>
                  </a:lnTo>
                  <a:lnTo>
                    <a:pt x="179" y="3465"/>
                  </a:lnTo>
                  <a:lnTo>
                    <a:pt x="0" y="3451"/>
                  </a:lnTo>
                  <a:lnTo>
                    <a:pt x="132" y="3483"/>
                  </a:lnTo>
                  <a:lnTo>
                    <a:pt x="229" y="3499"/>
                  </a:lnTo>
                  <a:lnTo>
                    <a:pt x="336" y="3512"/>
                  </a:lnTo>
                  <a:lnTo>
                    <a:pt x="444" y="3518"/>
                  </a:lnTo>
                  <a:lnTo>
                    <a:pt x="537" y="3518"/>
                  </a:lnTo>
                  <a:lnTo>
                    <a:pt x="633" y="3512"/>
                  </a:lnTo>
                  <a:lnTo>
                    <a:pt x="738" y="3502"/>
                  </a:lnTo>
                  <a:lnTo>
                    <a:pt x="834" y="3484"/>
                  </a:lnTo>
                  <a:lnTo>
                    <a:pt x="950" y="3458"/>
                  </a:lnTo>
                  <a:lnTo>
                    <a:pt x="1075" y="3422"/>
                  </a:lnTo>
                  <a:lnTo>
                    <a:pt x="1197" y="3375"/>
                  </a:lnTo>
                  <a:lnTo>
                    <a:pt x="1293" y="3330"/>
                  </a:lnTo>
                  <a:lnTo>
                    <a:pt x="1398" y="3274"/>
                  </a:lnTo>
                  <a:lnTo>
                    <a:pt x="1509" y="3206"/>
                  </a:lnTo>
                  <a:lnTo>
                    <a:pt x="1589" y="3143"/>
                  </a:lnTo>
                  <a:lnTo>
                    <a:pt x="1668" y="3078"/>
                  </a:lnTo>
                  <a:lnTo>
                    <a:pt x="1751" y="3002"/>
                  </a:lnTo>
                  <a:lnTo>
                    <a:pt x="1825" y="2930"/>
                  </a:lnTo>
                  <a:lnTo>
                    <a:pt x="1886" y="2856"/>
                  </a:lnTo>
                  <a:lnTo>
                    <a:pt x="1950" y="2775"/>
                  </a:lnTo>
                  <a:lnTo>
                    <a:pt x="2007" y="2694"/>
                  </a:lnTo>
                  <a:lnTo>
                    <a:pt x="2065" y="2607"/>
                  </a:lnTo>
                  <a:lnTo>
                    <a:pt x="2112" y="2517"/>
                  </a:lnTo>
                  <a:lnTo>
                    <a:pt x="2155" y="2422"/>
                  </a:lnTo>
                  <a:lnTo>
                    <a:pt x="2195" y="2324"/>
                  </a:lnTo>
                  <a:lnTo>
                    <a:pt x="2229" y="2216"/>
                  </a:lnTo>
                  <a:lnTo>
                    <a:pt x="2260" y="2112"/>
                  </a:lnTo>
                  <a:lnTo>
                    <a:pt x="2281" y="2007"/>
                  </a:lnTo>
                  <a:lnTo>
                    <a:pt x="2296" y="1885"/>
                  </a:lnTo>
                  <a:lnTo>
                    <a:pt x="2304" y="1784"/>
                  </a:lnTo>
                  <a:lnTo>
                    <a:pt x="2307" y="1683"/>
                  </a:lnTo>
                  <a:lnTo>
                    <a:pt x="2304" y="1578"/>
                  </a:lnTo>
                  <a:lnTo>
                    <a:pt x="2289" y="1456"/>
                  </a:lnTo>
                  <a:lnTo>
                    <a:pt x="2270" y="1330"/>
                  </a:lnTo>
                  <a:lnTo>
                    <a:pt x="2243" y="1223"/>
                  </a:lnTo>
                  <a:lnTo>
                    <a:pt x="2214" y="1115"/>
                  </a:lnTo>
                  <a:lnTo>
                    <a:pt x="2180" y="1027"/>
                  </a:lnTo>
                  <a:lnTo>
                    <a:pt x="2135" y="932"/>
                  </a:lnTo>
                  <a:lnTo>
                    <a:pt x="2095" y="845"/>
                  </a:lnTo>
                  <a:lnTo>
                    <a:pt x="2039" y="744"/>
                  </a:lnTo>
                  <a:lnTo>
                    <a:pt x="1973" y="644"/>
                  </a:lnTo>
                  <a:lnTo>
                    <a:pt x="1906" y="562"/>
                  </a:lnTo>
                  <a:lnTo>
                    <a:pt x="1843" y="483"/>
                  </a:lnTo>
                  <a:lnTo>
                    <a:pt x="1771" y="406"/>
                  </a:lnTo>
                  <a:lnTo>
                    <a:pt x="1697" y="334"/>
                  </a:lnTo>
                  <a:lnTo>
                    <a:pt x="1634" y="281"/>
                  </a:lnTo>
                  <a:lnTo>
                    <a:pt x="1554" y="215"/>
                  </a:lnTo>
                  <a:lnTo>
                    <a:pt x="1468" y="162"/>
                  </a:lnTo>
                  <a:lnTo>
                    <a:pt x="1398" y="120"/>
                  </a:lnTo>
                  <a:lnTo>
                    <a:pt x="1327" y="85"/>
                  </a:lnTo>
                  <a:lnTo>
                    <a:pt x="1259" y="59"/>
                  </a:lnTo>
                  <a:lnTo>
                    <a:pt x="1192" y="38"/>
                  </a:lnTo>
                  <a:lnTo>
                    <a:pt x="1091" y="14"/>
                  </a:lnTo>
                  <a:lnTo>
                    <a:pt x="1014" y="4"/>
                  </a:lnTo>
                  <a:lnTo>
                    <a:pt x="935" y="0"/>
                  </a:lnTo>
                  <a:lnTo>
                    <a:pt x="862" y="4"/>
                  </a:lnTo>
                  <a:lnTo>
                    <a:pt x="765" y="17"/>
                  </a:lnTo>
                  <a:lnTo>
                    <a:pt x="670" y="40"/>
                  </a:lnTo>
                  <a:lnTo>
                    <a:pt x="585" y="74"/>
                  </a:lnTo>
                  <a:lnTo>
                    <a:pt x="516" y="114"/>
                  </a:lnTo>
                  <a:lnTo>
                    <a:pt x="437" y="162"/>
                  </a:lnTo>
                  <a:lnTo>
                    <a:pt x="375" y="215"/>
                  </a:lnTo>
                  <a:lnTo>
                    <a:pt x="309" y="276"/>
                  </a:lnTo>
                  <a:lnTo>
                    <a:pt x="254" y="348"/>
                  </a:lnTo>
                  <a:lnTo>
                    <a:pt x="201" y="424"/>
                  </a:lnTo>
                  <a:lnTo>
                    <a:pt x="161" y="506"/>
                  </a:lnTo>
                  <a:lnTo>
                    <a:pt x="132" y="597"/>
                  </a:lnTo>
                  <a:lnTo>
                    <a:pt x="108" y="692"/>
                  </a:lnTo>
                  <a:lnTo>
                    <a:pt x="94" y="789"/>
                  </a:lnTo>
                  <a:lnTo>
                    <a:pt x="92" y="890"/>
                  </a:lnTo>
                  <a:lnTo>
                    <a:pt x="105" y="1002"/>
                  </a:lnTo>
                  <a:lnTo>
                    <a:pt x="127" y="1099"/>
                  </a:lnTo>
                  <a:lnTo>
                    <a:pt x="166" y="1192"/>
                  </a:lnTo>
                  <a:lnTo>
                    <a:pt x="209" y="1281"/>
                  </a:lnTo>
                  <a:lnTo>
                    <a:pt x="262" y="1359"/>
                  </a:lnTo>
                  <a:lnTo>
                    <a:pt x="330" y="1454"/>
                  </a:lnTo>
                  <a:lnTo>
                    <a:pt x="410" y="1544"/>
                  </a:lnTo>
                  <a:close/>
                </a:path>
              </a:pathLst>
            </a:custGeom>
            <a:solidFill>
              <a:schemeClr val="bg1"/>
            </a:solidFill>
            <a:ln w="9525">
              <a:solidFill>
                <a:srgbClr val="000000"/>
              </a:solidFill>
              <a:round/>
              <a:headEnd/>
              <a:tailEnd/>
            </a:ln>
          </p:spPr>
          <p:txBody>
            <a:bodyPr/>
            <a:lstStyle/>
            <a:p>
              <a:endParaRPr lang="zh-CN" altLang="en-US" sz="1350"/>
            </a:p>
          </p:txBody>
        </p:sp>
        <p:sp>
          <p:nvSpPr>
            <p:cNvPr id="7" name="Oval 7">
              <a:extLst>
                <a:ext uri="{FF2B5EF4-FFF2-40B4-BE49-F238E27FC236}">
                  <a16:creationId xmlns:a16="http://schemas.microsoft.com/office/drawing/2014/main" id="{55B01AE9-2535-AE40-02C8-568DD52F8A3E}"/>
                </a:ext>
              </a:extLst>
            </p:cNvPr>
            <p:cNvSpPr>
              <a:spLocks noChangeArrowheads="1"/>
            </p:cNvSpPr>
            <p:nvPr/>
          </p:nvSpPr>
          <p:spPr bwMode="auto">
            <a:xfrm>
              <a:off x="2016" y="3504"/>
              <a:ext cx="144" cy="144"/>
            </a:xfrm>
            <a:prstGeom prst="ellipse">
              <a:avLst/>
            </a:prstGeom>
            <a:solidFill>
              <a:schemeClr val="bg1"/>
            </a:solidFill>
            <a:ln w="9525">
              <a:solidFill>
                <a:schemeClr val="tx1"/>
              </a:solidFill>
              <a:round/>
              <a:headEnd/>
              <a:tailEnd/>
            </a:ln>
          </p:spPr>
          <p:txBody>
            <a:bodyPr wrap="none" anchor="ctr"/>
            <a:lstStyle/>
            <a:p>
              <a:endParaRPr lang="zh-CN" altLang="en-US" sz="1350"/>
            </a:p>
          </p:txBody>
        </p:sp>
        <p:sp>
          <p:nvSpPr>
            <p:cNvPr id="8" name="Oval 8">
              <a:extLst>
                <a:ext uri="{FF2B5EF4-FFF2-40B4-BE49-F238E27FC236}">
                  <a16:creationId xmlns:a16="http://schemas.microsoft.com/office/drawing/2014/main" id="{F87E4583-51DB-7640-37F4-9067AE6B978B}"/>
                </a:ext>
              </a:extLst>
            </p:cNvPr>
            <p:cNvSpPr>
              <a:spLocks noChangeArrowheads="1"/>
            </p:cNvSpPr>
            <p:nvPr/>
          </p:nvSpPr>
          <p:spPr bwMode="auto">
            <a:xfrm>
              <a:off x="2304" y="2880"/>
              <a:ext cx="144" cy="144"/>
            </a:xfrm>
            <a:prstGeom prst="ellipse">
              <a:avLst/>
            </a:prstGeom>
            <a:solidFill>
              <a:schemeClr val="tx1"/>
            </a:solidFill>
            <a:ln w="9525">
              <a:solidFill>
                <a:schemeClr val="tx1"/>
              </a:solidFill>
              <a:round/>
              <a:headEnd/>
              <a:tailEnd/>
            </a:ln>
          </p:spPr>
          <p:txBody>
            <a:bodyPr wrap="none" anchor="ctr"/>
            <a:lstStyle/>
            <a:p>
              <a:endParaRPr lang="zh-CN" altLang="en-US" sz="1350"/>
            </a:p>
          </p:txBody>
        </p:sp>
      </p:grpSp>
    </p:spTree>
    <p:extLst>
      <p:ext uri="{BB962C8B-B14F-4D97-AF65-F5344CB8AC3E}">
        <p14:creationId xmlns:p14="http://schemas.microsoft.com/office/powerpoint/2010/main" val="331675350"/>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9" name="Group 88"/>
          <p:cNvGrpSpPr>
            <a:grpSpLocks/>
          </p:cNvGrpSpPr>
          <p:nvPr/>
        </p:nvGrpSpPr>
        <p:grpSpPr bwMode="auto">
          <a:xfrm>
            <a:off x="286686" y="1252032"/>
            <a:ext cx="3886200" cy="2358628"/>
            <a:chOff x="358" y="1162"/>
            <a:chExt cx="3264" cy="1981"/>
          </a:xfrm>
        </p:grpSpPr>
        <p:grpSp>
          <p:nvGrpSpPr>
            <p:cNvPr id="9231" name="Group 86"/>
            <p:cNvGrpSpPr>
              <a:grpSpLocks/>
            </p:cNvGrpSpPr>
            <p:nvPr/>
          </p:nvGrpSpPr>
          <p:grpSpPr bwMode="auto">
            <a:xfrm>
              <a:off x="358" y="1162"/>
              <a:ext cx="3264" cy="1798"/>
              <a:chOff x="358" y="1162"/>
              <a:chExt cx="3264" cy="1798"/>
            </a:xfrm>
          </p:grpSpPr>
          <p:sp>
            <p:nvSpPr>
              <p:cNvPr id="9233" name="Freeform 3"/>
              <p:cNvSpPr>
                <a:spLocks/>
              </p:cNvSpPr>
              <p:nvPr/>
            </p:nvSpPr>
            <p:spPr bwMode="auto">
              <a:xfrm>
                <a:off x="2225" y="1763"/>
                <a:ext cx="141" cy="270"/>
              </a:xfrm>
              <a:custGeom>
                <a:avLst/>
                <a:gdLst>
                  <a:gd name="T0" fmla="*/ 0 w 175"/>
                  <a:gd name="T1" fmla="*/ 83 h 305"/>
                  <a:gd name="T2" fmla="*/ 0 w 175"/>
                  <a:gd name="T3" fmla="*/ 0 h 305"/>
                  <a:gd name="T4" fmla="*/ 25 w 175"/>
                  <a:gd name="T5" fmla="*/ 24 h 305"/>
                  <a:gd name="T6" fmla="*/ 17 w 175"/>
                  <a:gd name="T7" fmla="*/ 102 h 305"/>
                  <a:gd name="T8" fmla="*/ 0 w 175"/>
                  <a:gd name="T9" fmla="*/ 83 h 305"/>
                  <a:gd name="T10" fmla="*/ 0 60000 65536"/>
                  <a:gd name="T11" fmla="*/ 0 60000 65536"/>
                  <a:gd name="T12" fmla="*/ 0 60000 65536"/>
                  <a:gd name="T13" fmla="*/ 0 60000 65536"/>
                  <a:gd name="T14" fmla="*/ 0 60000 65536"/>
                  <a:gd name="T15" fmla="*/ 0 w 175"/>
                  <a:gd name="T16" fmla="*/ 0 h 305"/>
                  <a:gd name="T17" fmla="*/ 175 w 175"/>
                  <a:gd name="T18" fmla="*/ 305 h 305"/>
                </a:gdLst>
                <a:ahLst/>
                <a:cxnLst>
                  <a:cxn ang="T10">
                    <a:pos x="T0" y="T1"/>
                  </a:cxn>
                  <a:cxn ang="T11">
                    <a:pos x="T2" y="T3"/>
                  </a:cxn>
                  <a:cxn ang="T12">
                    <a:pos x="T4" y="T5"/>
                  </a:cxn>
                  <a:cxn ang="T13">
                    <a:pos x="T6" y="T7"/>
                  </a:cxn>
                  <a:cxn ang="T14">
                    <a:pos x="T8" y="T9"/>
                  </a:cxn>
                </a:cxnLst>
                <a:rect l="T15" t="T16" r="T17" b="T18"/>
                <a:pathLst>
                  <a:path w="175" h="305">
                    <a:moveTo>
                      <a:pt x="0" y="247"/>
                    </a:moveTo>
                    <a:lnTo>
                      <a:pt x="0" y="0"/>
                    </a:lnTo>
                    <a:lnTo>
                      <a:pt x="174" y="71"/>
                    </a:lnTo>
                    <a:lnTo>
                      <a:pt x="119" y="304"/>
                    </a:lnTo>
                    <a:lnTo>
                      <a:pt x="0" y="247"/>
                    </a:lnTo>
                  </a:path>
                </a:pathLst>
              </a:custGeom>
              <a:solidFill>
                <a:srgbClr val="790015"/>
              </a:solidFill>
              <a:ln w="25400" cap="rnd">
                <a:solidFill>
                  <a:schemeClr val="tx1"/>
                </a:solidFill>
                <a:round/>
                <a:headEnd/>
                <a:tailEnd/>
              </a:ln>
            </p:spPr>
            <p:txBody>
              <a:bodyPr/>
              <a:lstStyle/>
              <a:p>
                <a:endParaRPr lang="zh-CN" altLang="en-US" sz="1350"/>
              </a:p>
            </p:txBody>
          </p:sp>
          <p:sp>
            <p:nvSpPr>
              <p:cNvPr id="9234" name="Freeform 4"/>
              <p:cNvSpPr>
                <a:spLocks/>
              </p:cNvSpPr>
              <p:nvPr/>
            </p:nvSpPr>
            <p:spPr bwMode="auto">
              <a:xfrm>
                <a:off x="1023" y="1782"/>
                <a:ext cx="2206" cy="658"/>
              </a:xfrm>
              <a:custGeom>
                <a:avLst/>
                <a:gdLst>
                  <a:gd name="T0" fmla="*/ 0 w 2738"/>
                  <a:gd name="T1" fmla="*/ 0 h 744"/>
                  <a:gd name="T2" fmla="*/ 131 w 2738"/>
                  <a:gd name="T3" fmla="*/ 0 h 744"/>
                  <a:gd name="T4" fmla="*/ 392 w 2738"/>
                  <a:gd name="T5" fmla="*/ 247 h 744"/>
                  <a:gd name="T6" fmla="*/ 149 w 2738"/>
                  <a:gd name="T7" fmla="*/ 247 h 744"/>
                  <a:gd name="T8" fmla="*/ 0 w 2738"/>
                  <a:gd name="T9" fmla="*/ 0 h 744"/>
                  <a:gd name="T10" fmla="*/ 0 60000 65536"/>
                  <a:gd name="T11" fmla="*/ 0 60000 65536"/>
                  <a:gd name="T12" fmla="*/ 0 60000 65536"/>
                  <a:gd name="T13" fmla="*/ 0 60000 65536"/>
                  <a:gd name="T14" fmla="*/ 0 60000 65536"/>
                  <a:gd name="T15" fmla="*/ 0 w 2738"/>
                  <a:gd name="T16" fmla="*/ 0 h 744"/>
                  <a:gd name="T17" fmla="*/ 2738 w 2738"/>
                  <a:gd name="T18" fmla="*/ 744 h 744"/>
                </a:gdLst>
                <a:ahLst/>
                <a:cxnLst>
                  <a:cxn ang="T10">
                    <a:pos x="T0" y="T1"/>
                  </a:cxn>
                  <a:cxn ang="T11">
                    <a:pos x="T2" y="T3"/>
                  </a:cxn>
                  <a:cxn ang="T12">
                    <a:pos x="T4" y="T5"/>
                  </a:cxn>
                  <a:cxn ang="T13">
                    <a:pos x="T6" y="T7"/>
                  </a:cxn>
                  <a:cxn ang="T14">
                    <a:pos x="T8" y="T9"/>
                  </a:cxn>
                </a:cxnLst>
                <a:rect l="T15" t="T16" r="T17" b="T18"/>
                <a:pathLst>
                  <a:path w="2738" h="744">
                    <a:moveTo>
                      <a:pt x="0" y="0"/>
                    </a:moveTo>
                    <a:lnTo>
                      <a:pt x="912" y="0"/>
                    </a:lnTo>
                    <a:lnTo>
                      <a:pt x="2737" y="743"/>
                    </a:lnTo>
                    <a:lnTo>
                      <a:pt x="1039" y="743"/>
                    </a:lnTo>
                    <a:lnTo>
                      <a:pt x="0" y="0"/>
                    </a:lnTo>
                  </a:path>
                </a:pathLst>
              </a:custGeom>
              <a:solidFill>
                <a:srgbClr val="919191"/>
              </a:solidFill>
              <a:ln w="25400" cap="rnd">
                <a:noFill/>
                <a:round/>
                <a:headEnd/>
                <a:tailEnd/>
              </a:ln>
            </p:spPr>
            <p:txBody>
              <a:bodyPr/>
              <a:lstStyle/>
              <a:p>
                <a:endParaRPr lang="zh-CN" altLang="en-US" sz="1350"/>
              </a:p>
            </p:txBody>
          </p:sp>
          <p:sp>
            <p:nvSpPr>
              <p:cNvPr id="9235" name="Rectangle 5"/>
              <p:cNvSpPr>
                <a:spLocks noChangeArrowheads="1"/>
              </p:cNvSpPr>
              <p:nvPr/>
            </p:nvSpPr>
            <p:spPr bwMode="auto">
              <a:xfrm>
                <a:off x="1864" y="2436"/>
                <a:ext cx="1361" cy="94"/>
              </a:xfrm>
              <a:prstGeom prst="rect">
                <a:avLst/>
              </a:prstGeom>
              <a:solidFill>
                <a:srgbClr val="712000"/>
              </a:solidFill>
              <a:ln w="12700">
                <a:solidFill>
                  <a:srgbClr val="000000"/>
                </a:solidFill>
                <a:miter lim="800000"/>
                <a:headEnd/>
                <a:tailEnd/>
              </a:ln>
            </p:spPr>
            <p:txBody>
              <a:bodyPr wrap="none" anchor="ctr"/>
              <a:lstStyle/>
              <a:p>
                <a:endParaRPr lang="zh-CN" altLang="en-US" sz="1350"/>
              </a:p>
            </p:txBody>
          </p:sp>
          <p:sp>
            <p:nvSpPr>
              <p:cNvPr id="9236" name="Freeform 6"/>
              <p:cNvSpPr>
                <a:spLocks/>
              </p:cNvSpPr>
              <p:nvPr/>
            </p:nvSpPr>
            <p:spPr bwMode="auto">
              <a:xfrm>
                <a:off x="1023" y="1782"/>
                <a:ext cx="832" cy="746"/>
              </a:xfrm>
              <a:custGeom>
                <a:avLst/>
                <a:gdLst>
                  <a:gd name="T0" fmla="*/ 147 w 1033"/>
                  <a:gd name="T1" fmla="*/ 240 h 844"/>
                  <a:gd name="T2" fmla="*/ 0 w 1033"/>
                  <a:gd name="T3" fmla="*/ 0 h 844"/>
                  <a:gd name="T4" fmla="*/ 0 w 1033"/>
                  <a:gd name="T5" fmla="*/ 21 h 844"/>
                  <a:gd name="T6" fmla="*/ 147 w 1033"/>
                  <a:gd name="T7" fmla="*/ 277 h 844"/>
                  <a:gd name="T8" fmla="*/ 147 w 1033"/>
                  <a:gd name="T9" fmla="*/ 240 h 844"/>
                  <a:gd name="T10" fmla="*/ 0 60000 65536"/>
                  <a:gd name="T11" fmla="*/ 0 60000 65536"/>
                  <a:gd name="T12" fmla="*/ 0 60000 65536"/>
                  <a:gd name="T13" fmla="*/ 0 60000 65536"/>
                  <a:gd name="T14" fmla="*/ 0 60000 65536"/>
                  <a:gd name="T15" fmla="*/ 0 w 1033"/>
                  <a:gd name="T16" fmla="*/ 0 h 844"/>
                  <a:gd name="T17" fmla="*/ 1033 w 1033"/>
                  <a:gd name="T18" fmla="*/ 844 h 844"/>
                </a:gdLst>
                <a:ahLst/>
                <a:cxnLst>
                  <a:cxn ang="T10">
                    <a:pos x="T0" y="T1"/>
                  </a:cxn>
                  <a:cxn ang="T11">
                    <a:pos x="T2" y="T3"/>
                  </a:cxn>
                  <a:cxn ang="T12">
                    <a:pos x="T4" y="T5"/>
                  </a:cxn>
                  <a:cxn ang="T13">
                    <a:pos x="T6" y="T7"/>
                  </a:cxn>
                  <a:cxn ang="T14">
                    <a:pos x="T8" y="T9"/>
                  </a:cxn>
                </a:cxnLst>
                <a:rect l="T15" t="T16" r="T17" b="T18"/>
                <a:pathLst>
                  <a:path w="1033" h="844">
                    <a:moveTo>
                      <a:pt x="1032" y="731"/>
                    </a:moveTo>
                    <a:lnTo>
                      <a:pt x="0" y="0"/>
                    </a:lnTo>
                    <a:lnTo>
                      <a:pt x="0" y="63"/>
                    </a:lnTo>
                    <a:lnTo>
                      <a:pt x="1032" y="843"/>
                    </a:lnTo>
                    <a:lnTo>
                      <a:pt x="1032" y="731"/>
                    </a:lnTo>
                  </a:path>
                </a:pathLst>
              </a:custGeom>
              <a:solidFill>
                <a:srgbClr val="712000"/>
              </a:solidFill>
              <a:ln w="12700" cap="rnd">
                <a:noFill/>
                <a:round/>
                <a:headEnd/>
                <a:tailEnd/>
              </a:ln>
            </p:spPr>
            <p:txBody>
              <a:bodyPr/>
              <a:lstStyle/>
              <a:p>
                <a:endParaRPr lang="zh-CN" altLang="en-US" sz="1350"/>
              </a:p>
            </p:txBody>
          </p:sp>
          <p:sp>
            <p:nvSpPr>
              <p:cNvPr id="9237" name="Freeform 7"/>
              <p:cNvSpPr>
                <a:spLocks/>
              </p:cNvSpPr>
              <p:nvPr/>
            </p:nvSpPr>
            <p:spPr bwMode="auto">
              <a:xfrm>
                <a:off x="1023" y="1782"/>
                <a:ext cx="839" cy="752"/>
              </a:xfrm>
              <a:custGeom>
                <a:avLst/>
                <a:gdLst>
                  <a:gd name="T0" fmla="*/ 149 w 1041"/>
                  <a:gd name="T1" fmla="*/ 242 h 851"/>
                  <a:gd name="T2" fmla="*/ 0 w 1041"/>
                  <a:gd name="T3" fmla="*/ 0 h 851"/>
                  <a:gd name="T4" fmla="*/ 0 w 1041"/>
                  <a:gd name="T5" fmla="*/ 21 h 851"/>
                  <a:gd name="T6" fmla="*/ 149 w 1041"/>
                  <a:gd name="T7" fmla="*/ 280 h 851"/>
                  <a:gd name="T8" fmla="*/ 149 w 1041"/>
                  <a:gd name="T9" fmla="*/ 242 h 851"/>
                  <a:gd name="T10" fmla="*/ 0 w 1041"/>
                  <a:gd name="T11" fmla="*/ 0 h 851"/>
                  <a:gd name="T12" fmla="*/ 0 w 1041"/>
                  <a:gd name="T13" fmla="*/ 21 h 851"/>
                  <a:gd name="T14" fmla="*/ 149 w 1041"/>
                  <a:gd name="T15" fmla="*/ 280 h 851"/>
                  <a:gd name="T16" fmla="*/ 149 w 1041"/>
                  <a:gd name="T17" fmla="*/ 242 h 8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1"/>
                  <a:gd name="T28" fmla="*/ 0 h 851"/>
                  <a:gd name="T29" fmla="*/ 1041 w 1041"/>
                  <a:gd name="T30" fmla="*/ 851 h 8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1" h="851">
                    <a:moveTo>
                      <a:pt x="1040" y="737"/>
                    </a:moveTo>
                    <a:lnTo>
                      <a:pt x="0" y="0"/>
                    </a:lnTo>
                    <a:lnTo>
                      <a:pt x="0" y="64"/>
                    </a:lnTo>
                    <a:lnTo>
                      <a:pt x="1040" y="850"/>
                    </a:lnTo>
                    <a:lnTo>
                      <a:pt x="1040" y="737"/>
                    </a:lnTo>
                    <a:lnTo>
                      <a:pt x="0" y="0"/>
                    </a:lnTo>
                    <a:lnTo>
                      <a:pt x="0" y="64"/>
                    </a:lnTo>
                    <a:lnTo>
                      <a:pt x="1040" y="850"/>
                    </a:lnTo>
                    <a:lnTo>
                      <a:pt x="1040" y="737"/>
                    </a:lnTo>
                  </a:path>
                </a:pathLst>
              </a:custGeom>
              <a:solidFill>
                <a:srgbClr val="712000"/>
              </a:solidFill>
              <a:ln w="12700" cap="rnd">
                <a:solidFill>
                  <a:srgbClr val="000000"/>
                </a:solidFill>
                <a:round/>
                <a:headEnd/>
                <a:tailEnd/>
              </a:ln>
            </p:spPr>
            <p:txBody>
              <a:bodyPr/>
              <a:lstStyle/>
              <a:p>
                <a:endParaRPr lang="zh-CN" altLang="en-US" sz="1350"/>
              </a:p>
            </p:txBody>
          </p:sp>
          <p:sp>
            <p:nvSpPr>
              <p:cNvPr id="9238" name="Freeform 8"/>
              <p:cNvSpPr>
                <a:spLocks/>
              </p:cNvSpPr>
              <p:nvPr/>
            </p:nvSpPr>
            <p:spPr bwMode="auto">
              <a:xfrm>
                <a:off x="1389" y="2428"/>
                <a:ext cx="231" cy="270"/>
              </a:xfrm>
              <a:custGeom>
                <a:avLst/>
                <a:gdLst>
                  <a:gd name="T0" fmla="*/ 0 w 287"/>
                  <a:gd name="T1" fmla="*/ 16 h 306"/>
                  <a:gd name="T2" fmla="*/ 31 w 287"/>
                  <a:gd name="T3" fmla="*/ 0 h 306"/>
                  <a:gd name="T4" fmla="*/ 25 w 287"/>
                  <a:gd name="T5" fmla="*/ 98 h 306"/>
                  <a:gd name="T6" fmla="*/ 41 w 287"/>
                  <a:gd name="T7" fmla="*/ 87 h 306"/>
                  <a:gd name="T8" fmla="*/ 0 60000 65536"/>
                  <a:gd name="T9" fmla="*/ 0 60000 65536"/>
                  <a:gd name="T10" fmla="*/ 0 60000 65536"/>
                  <a:gd name="T11" fmla="*/ 0 60000 65536"/>
                  <a:gd name="T12" fmla="*/ 0 w 287"/>
                  <a:gd name="T13" fmla="*/ 0 h 306"/>
                  <a:gd name="T14" fmla="*/ 287 w 287"/>
                  <a:gd name="T15" fmla="*/ 306 h 306"/>
                </a:gdLst>
                <a:ahLst/>
                <a:cxnLst>
                  <a:cxn ang="T8">
                    <a:pos x="T0" y="T1"/>
                  </a:cxn>
                  <a:cxn ang="T9">
                    <a:pos x="T2" y="T3"/>
                  </a:cxn>
                  <a:cxn ang="T10">
                    <a:pos x="T4" y="T5"/>
                  </a:cxn>
                  <a:cxn ang="T11">
                    <a:pos x="T6" y="T7"/>
                  </a:cxn>
                </a:cxnLst>
                <a:rect l="T12" t="T13" r="T14" b="T15"/>
                <a:pathLst>
                  <a:path w="287" h="306">
                    <a:moveTo>
                      <a:pt x="0" y="50"/>
                    </a:moveTo>
                    <a:lnTo>
                      <a:pt x="215" y="0"/>
                    </a:lnTo>
                    <a:lnTo>
                      <a:pt x="175" y="305"/>
                    </a:lnTo>
                    <a:lnTo>
                      <a:pt x="286" y="270"/>
                    </a:lnTo>
                  </a:path>
                </a:pathLst>
              </a:custGeom>
              <a:noFill/>
              <a:ln w="25400" cap="rnd">
                <a:solidFill>
                  <a:schemeClr val="tx1"/>
                </a:solidFill>
                <a:round/>
                <a:headEnd/>
                <a:tailEnd/>
              </a:ln>
            </p:spPr>
            <p:txBody>
              <a:bodyPr/>
              <a:lstStyle/>
              <a:p>
                <a:endParaRPr lang="zh-CN" altLang="en-US" sz="1350"/>
              </a:p>
            </p:txBody>
          </p:sp>
          <p:sp>
            <p:nvSpPr>
              <p:cNvPr id="9239" name="Freeform 9"/>
              <p:cNvSpPr>
                <a:spLocks/>
              </p:cNvSpPr>
              <p:nvPr/>
            </p:nvSpPr>
            <p:spPr bwMode="auto">
              <a:xfrm>
                <a:off x="1472" y="2497"/>
                <a:ext cx="231" cy="269"/>
              </a:xfrm>
              <a:custGeom>
                <a:avLst/>
                <a:gdLst>
                  <a:gd name="T0" fmla="*/ 0 w 287"/>
                  <a:gd name="T1" fmla="*/ 16 h 305"/>
                  <a:gd name="T2" fmla="*/ 31 w 287"/>
                  <a:gd name="T3" fmla="*/ 0 h 305"/>
                  <a:gd name="T4" fmla="*/ 25 w 287"/>
                  <a:gd name="T5" fmla="*/ 97 h 305"/>
                  <a:gd name="T6" fmla="*/ 41 w 287"/>
                  <a:gd name="T7" fmla="*/ 86 h 305"/>
                  <a:gd name="T8" fmla="*/ 0 60000 65536"/>
                  <a:gd name="T9" fmla="*/ 0 60000 65536"/>
                  <a:gd name="T10" fmla="*/ 0 60000 65536"/>
                  <a:gd name="T11" fmla="*/ 0 60000 65536"/>
                  <a:gd name="T12" fmla="*/ 0 w 287"/>
                  <a:gd name="T13" fmla="*/ 0 h 305"/>
                  <a:gd name="T14" fmla="*/ 287 w 287"/>
                  <a:gd name="T15" fmla="*/ 305 h 305"/>
                </a:gdLst>
                <a:ahLst/>
                <a:cxnLst>
                  <a:cxn ang="T8">
                    <a:pos x="T0" y="T1"/>
                  </a:cxn>
                  <a:cxn ang="T9">
                    <a:pos x="T2" y="T3"/>
                  </a:cxn>
                  <a:cxn ang="T10">
                    <a:pos x="T4" y="T5"/>
                  </a:cxn>
                  <a:cxn ang="T11">
                    <a:pos x="T6" y="T7"/>
                  </a:cxn>
                </a:cxnLst>
                <a:rect l="T12" t="T13" r="T14" b="T15"/>
                <a:pathLst>
                  <a:path w="287" h="305">
                    <a:moveTo>
                      <a:pt x="0" y="49"/>
                    </a:moveTo>
                    <a:lnTo>
                      <a:pt x="215" y="0"/>
                    </a:lnTo>
                    <a:lnTo>
                      <a:pt x="183" y="304"/>
                    </a:lnTo>
                    <a:lnTo>
                      <a:pt x="286" y="269"/>
                    </a:lnTo>
                  </a:path>
                </a:pathLst>
              </a:custGeom>
              <a:noFill/>
              <a:ln w="25400" cap="rnd">
                <a:solidFill>
                  <a:schemeClr val="tx1"/>
                </a:solidFill>
                <a:round/>
                <a:headEnd/>
                <a:tailEnd/>
              </a:ln>
            </p:spPr>
            <p:txBody>
              <a:bodyPr/>
              <a:lstStyle/>
              <a:p>
                <a:endParaRPr lang="zh-CN" altLang="en-US" sz="1350"/>
              </a:p>
            </p:txBody>
          </p:sp>
          <p:sp>
            <p:nvSpPr>
              <p:cNvPr id="9240" name="Freeform 10"/>
              <p:cNvSpPr>
                <a:spLocks/>
              </p:cNvSpPr>
              <p:nvPr/>
            </p:nvSpPr>
            <p:spPr bwMode="auto">
              <a:xfrm>
                <a:off x="1325" y="1995"/>
                <a:ext cx="212" cy="565"/>
              </a:xfrm>
              <a:custGeom>
                <a:avLst/>
                <a:gdLst>
                  <a:gd name="T0" fmla="*/ 10 w 263"/>
                  <a:gd name="T1" fmla="*/ 174 h 638"/>
                  <a:gd name="T2" fmla="*/ 0 w 263"/>
                  <a:gd name="T3" fmla="*/ 0 h 638"/>
                  <a:gd name="T4" fmla="*/ 38 w 263"/>
                  <a:gd name="T5" fmla="*/ 43 h 638"/>
                  <a:gd name="T6" fmla="*/ 31 w 263"/>
                  <a:gd name="T7" fmla="*/ 213 h 638"/>
                  <a:gd name="T8" fmla="*/ 10 w 263"/>
                  <a:gd name="T9" fmla="*/ 174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71" y="524"/>
                    </a:moveTo>
                    <a:lnTo>
                      <a:pt x="0" y="0"/>
                    </a:lnTo>
                    <a:lnTo>
                      <a:pt x="262" y="127"/>
                    </a:lnTo>
                    <a:lnTo>
                      <a:pt x="214" y="637"/>
                    </a:lnTo>
                    <a:lnTo>
                      <a:pt x="71" y="524"/>
                    </a:lnTo>
                  </a:path>
                </a:pathLst>
              </a:custGeom>
              <a:solidFill>
                <a:schemeClr val="accent1"/>
              </a:solidFill>
              <a:ln w="25400" cap="rnd">
                <a:solidFill>
                  <a:schemeClr val="tx1"/>
                </a:solidFill>
                <a:round/>
                <a:headEnd/>
                <a:tailEnd/>
              </a:ln>
            </p:spPr>
            <p:txBody>
              <a:bodyPr/>
              <a:lstStyle/>
              <a:p>
                <a:endParaRPr lang="zh-CN" altLang="en-US" sz="1350"/>
              </a:p>
            </p:txBody>
          </p:sp>
          <p:sp>
            <p:nvSpPr>
              <p:cNvPr id="9241" name="Oval 11"/>
              <p:cNvSpPr>
                <a:spLocks noChangeArrowheads="1"/>
              </p:cNvSpPr>
              <p:nvPr/>
            </p:nvSpPr>
            <p:spPr bwMode="auto">
              <a:xfrm>
                <a:off x="1402" y="1802"/>
                <a:ext cx="82" cy="249"/>
              </a:xfrm>
              <a:prstGeom prst="ellipse">
                <a:avLst/>
              </a:prstGeom>
              <a:solidFill>
                <a:schemeClr val="accent1"/>
              </a:solidFill>
              <a:ln w="25400">
                <a:solidFill>
                  <a:schemeClr val="tx1"/>
                </a:solidFill>
                <a:round/>
                <a:headEnd/>
                <a:tailEnd/>
              </a:ln>
            </p:spPr>
            <p:txBody>
              <a:bodyPr wrap="none" anchor="ctr"/>
              <a:lstStyle/>
              <a:p>
                <a:endParaRPr lang="zh-CN" altLang="en-US" sz="1350"/>
              </a:p>
            </p:txBody>
          </p:sp>
          <p:sp>
            <p:nvSpPr>
              <p:cNvPr id="9242" name="Freeform 12"/>
              <p:cNvSpPr>
                <a:spLocks/>
              </p:cNvSpPr>
              <p:nvPr/>
            </p:nvSpPr>
            <p:spPr bwMode="auto">
              <a:xfrm>
                <a:off x="1530" y="2114"/>
                <a:ext cx="288" cy="246"/>
              </a:xfrm>
              <a:custGeom>
                <a:avLst/>
                <a:gdLst>
                  <a:gd name="T0" fmla="*/ 0 w 358"/>
                  <a:gd name="T1" fmla="*/ 0 h 278"/>
                  <a:gd name="T2" fmla="*/ 13 w 358"/>
                  <a:gd name="T3" fmla="*/ 76 h 278"/>
                  <a:gd name="T4" fmla="*/ 51 w 358"/>
                  <a:gd name="T5" fmla="*/ 92 h 278"/>
                  <a:gd name="T6" fmla="*/ 0 60000 65536"/>
                  <a:gd name="T7" fmla="*/ 0 60000 65536"/>
                  <a:gd name="T8" fmla="*/ 0 60000 65536"/>
                  <a:gd name="T9" fmla="*/ 0 w 358"/>
                  <a:gd name="T10" fmla="*/ 0 h 278"/>
                  <a:gd name="T11" fmla="*/ 358 w 358"/>
                  <a:gd name="T12" fmla="*/ 278 h 278"/>
                </a:gdLst>
                <a:ahLst/>
                <a:cxnLst>
                  <a:cxn ang="T6">
                    <a:pos x="T0" y="T1"/>
                  </a:cxn>
                  <a:cxn ang="T7">
                    <a:pos x="T2" y="T3"/>
                  </a:cxn>
                  <a:cxn ang="T8">
                    <a:pos x="T4" y="T5"/>
                  </a:cxn>
                </a:cxnLst>
                <a:rect l="T9" t="T10" r="T11" b="T12"/>
                <a:pathLst>
                  <a:path w="358" h="278">
                    <a:moveTo>
                      <a:pt x="0" y="0"/>
                    </a:moveTo>
                    <a:lnTo>
                      <a:pt x="95" y="227"/>
                    </a:lnTo>
                    <a:lnTo>
                      <a:pt x="357" y="277"/>
                    </a:lnTo>
                  </a:path>
                </a:pathLst>
              </a:custGeom>
              <a:noFill/>
              <a:ln w="25400" cap="rnd">
                <a:solidFill>
                  <a:schemeClr val="tx1"/>
                </a:solidFill>
                <a:round/>
                <a:headEnd/>
                <a:tailEnd/>
              </a:ln>
            </p:spPr>
            <p:txBody>
              <a:bodyPr/>
              <a:lstStyle/>
              <a:p>
                <a:endParaRPr lang="zh-CN" altLang="en-US" sz="1350"/>
              </a:p>
            </p:txBody>
          </p:sp>
          <p:sp>
            <p:nvSpPr>
              <p:cNvPr id="9243" name="Freeform 13"/>
              <p:cNvSpPr>
                <a:spLocks/>
              </p:cNvSpPr>
              <p:nvPr/>
            </p:nvSpPr>
            <p:spPr bwMode="auto">
              <a:xfrm>
                <a:off x="2719" y="2590"/>
                <a:ext cx="230" cy="263"/>
              </a:xfrm>
              <a:custGeom>
                <a:avLst/>
                <a:gdLst>
                  <a:gd name="T0" fmla="*/ 40 w 286"/>
                  <a:gd name="T1" fmla="*/ 14 h 298"/>
                  <a:gd name="T2" fmla="*/ 10 w 286"/>
                  <a:gd name="T3" fmla="*/ 0 h 298"/>
                  <a:gd name="T4" fmla="*/ 16 w 286"/>
                  <a:gd name="T5" fmla="*/ 96 h 298"/>
                  <a:gd name="T6" fmla="*/ 0 w 286"/>
                  <a:gd name="T7" fmla="*/ 86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285" y="42"/>
                    </a:moveTo>
                    <a:lnTo>
                      <a:pt x="71" y="0"/>
                    </a:lnTo>
                    <a:lnTo>
                      <a:pt x="111" y="297"/>
                    </a:lnTo>
                    <a:lnTo>
                      <a:pt x="0" y="269"/>
                    </a:lnTo>
                  </a:path>
                </a:pathLst>
              </a:custGeom>
              <a:noFill/>
              <a:ln w="25400" cap="rnd">
                <a:solidFill>
                  <a:schemeClr val="tx1"/>
                </a:solidFill>
                <a:round/>
                <a:headEnd/>
                <a:tailEnd/>
              </a:ln>
            </p:spPr>
            <p:txBody>
              <a:bodyPr/>
              <a:lstStyle/>
              <a:p>
                <a:endParaRPr lang="zh-CN" altLang="en-US" sz="1350"/>
              </a:p>
            </p:txBody>
          </p:sp>
          <p:sp>
            <p:nvSpPr>
              <p:cNvPr id="9244" name="Freeform 14"/>
              <p:cNvSpPr>
                <a:spLocks/>
              </p:cNvSpPr>
              <p:nvPr/>
            </p:nvSpPr>
            <p:spPr bwMode="auto">
              <a:xfrm>
                <a:off x="2712" y="2584"/>
                <a:ext cx="231" cy="264"/>
              </a:xfrm>
              <a:custGeom>
                <a:avLst/>
                <a:gdLst>
                  <a:gd name="T0" fmla="*/ 42 w 286"/>
                  <a:gd name="T1" fmla="*/ 14 h 298"/>
                  <a:gd name="T2" fmla="*/ 10 w 286"/>
                  <a:gd name="T3" fmla="*/ 0 h 298"/>
                  <a:gd name="T4" fmla="*/ 16 w 286"/>
                  <a:gd name="T5" fmla="*/ 100 h 298"/>
                  <a:gd name="T6" fmla="*/ 0 w 286"/>
                  <a:gd name="T7" fmla="*/ 90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285" y="42"/>
                    </a:moveTo>
                    <a:lnTo>
                      <a:pt x="71" y="0"/>
                    </a:lnTo>
                    <a:lnTo>
                      <a:pt x="111" y="297"/>
                    </a:lnTo>
                    <a:lnTo>
                      <a:pt x="0" y="269"/>
                    </a:lnTo>
                  </a:path>
                </a:pathLst>
              </a:custGeom>
              <a:noFill/>
              <a:ln w="25400" cap="rnd">
                <a:solidFill>
                  <a:schemeClr val="tx1"/>
                </a:solidFill>
                <a:round/>
                <a:headEnd/>
                <a:tailEnd/>
              </a:ln>
            </p:spPr>
            <p:txBody>
              <a:bodyPr/>
              <a:lstStyle/>
              <a:p>
                <a:endParaRPr lang="zh-CN" altLang="en-US" sz="1350"/>
              </a:p>
            </p:txBody>
          </p:sp>
          <p:sp>
            <p:nvSpPr>
              <p:cNvPr id="9245" name="Freeform 15"/>
              <p:cNvSpPr>
                <a:spLocks/>
              </p:cNvSpPr>
              <p:nvPr/>
            </p:nvSpPr>
            <p:spPr bwMode="auto">
              <a:xfrm>
                <a:off x="2636" y="2659"/>
                <a:ext cx="230" cy="270"/>
              </a:xfrm>
              <a:custGeom>
                <a:avLst/>
                <a:gdLst>
                  <a:gd name="T0" fmla="*/ 40 w 286"/>
                  <a:gd name="T1" fmla="*/ 16 h 306"/>
                  <a:gd name="T2" fmla="*/ 10 w 286"/>
                  <a:gd name="T3" fmla="*/ 0 h 306"/>
                  <a:gd name="T4" fmla="*/ 14 w 286"/>
                  <a:gd name="T5" fmla="*/ 98 h 306"/>
                  <a:gd name="T6" fmla="*/ 0 w 286"/>
                  <a:gd name="T7" fmla="*/ 87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285" y="50"/>
                    </a:moveTo>
                    <a:lnTo>
                      <a:pt x="71" y="0"/>
                    </a:lnTo>
                    <a:lnTo>
                      <a:pt x="103" y="305"/>
                    </a:lnTo>
                    <a:lnTo>
                      <a:pt x="0" y="270"/>
                    </a:lnTo>
                  </a:path>
                </a:pathLst>
              </a:custGeom>
              <a:noFill/>
              <a:ln w="25400" cap="rnd">
                <a:solidFill>
                  <a:schemeClr val="tx1"/>
                </a:solidFill>
                <a:round/>
                <a:headEnd/>
                <a:tailEnd/>
              </a:ln>
            </p:spPr>
            <p:txBody>
              <a:bodyPr/>
              <a:lstStyle/>
              <a:p>
                <a:endParaRPr lang="zh-CN" altLang="en-US" sz="1350"/>
              </a:p>
            </p:txBody>
          </p:sp>
          <p:sp>
            <p:nvSpPr>
              <p:cNvPr id="9246" name="Freeform 16"/>
              <p:cNvSpPr>
                <a:spLocks/>
              </p:cNvSpPr>
              <p:nvPr/>
            </p:nvSpPr>
            <p:spPr bwMode="auto">
              <a:xfrm>
                <a:off x="2629" y="2652"/>
                <a:ext cx="231" cy="271"/>
              </a:xfrm>
              <a:custGeom>
                <a:avLst/>
                <a:gdLst>
                  <a:gd name="T0" fmla="*/ 42 w 286"/>
                  <a:gd name="T1" fmla="*/ 17 h 306"/>
                  <a:gd name="T2" fmla="*/ 10 w 286"/>
                  <a:gd name="T3" fmla="*/ 0 h 306"/>
                  <a:gd name="T4" fmla="*/ 15 w 286"/>
                  <a:gd name="T5" fmla="*/ 102 h 306"/>
                  <a:gd name="T6" fmla="*/ 0 w 286"/>
                  <a:gd name="T7" fmla="*/ 90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285" y="50"/>
                    </a:moveTo>
                    <a:lnTo>
                      <a:pt x="71" y="0"/>
                    </a:lnTo>
                    <a:lnTo>
                      <a:pt x="103" y="305"/>
                    </a:lnTo>
                    <a:lnTo>
                      <a:pt x="0" y="270"/>
                    </a:lnTo>
                  </a:path>
                </a:pathLst>
              </a:custGeom>
              <a:noFill/>
              <a:ln w="25400" cap="rnd">
                <a:solidFill>
                  <a:schemeClr val="tx1"/>
                </a:solidFill>
                <a:round/>
                <a:headEnd/>
                <a:tailEnd/>
              </a:ln>
            </p:spPr>
            <p:txBody>
              <a:bodyPr/>
              <a:lstStyle/>
              <a:p>
                <a:endParaRPr lang="zh-CN" altLang="en-US" sz="1350"/>
              </a:p>
            </p:txBody>
          </p:sp>
          <p:sp>
            <p:nvSpPr>
              <p:cNvPr id="9247" name="Freeform 17"/>
              <p:cNvSpPr>
                <a:spLocks/>
              </p:cNvSpPr>
              <p:nvPr/>
            </p:nvSpPr>
            <p:spPr bwMode="auto">
              <a:xfrm>
                <a:off x="2808" y="2152"/>
                <a:ext cx="211" cy="564"/>
              </a:xfrm>
              <a:custGeom>
                <a:avLst/>
                <a:gdLst>
                  <a:gd name="T0" fmla="*/ 27 w 262"/>
                  <a:gd name="T1" fmla="*/ 172 h 638"/>
                  <a:gd name="T2" fmla="*/ 38 w 262"/>
                  <a:gd name="T3" fmla="*/ 0 h 638"/>
                  <a:gd name="T4" fmla="*/ 0 w 262"/>
                  <a:gd name="T5" fmla="*/ 42 h 638"/>
                  <a:gd name="T6" fmla="*/ 6 w 262"/>
                  <a:gd name="T7" fmla="*/ 210 h 638"/>
                  <a:gd name="T8" fmla="*/ 27 w 262"/>
                  <a:gd name="T9" fmla="*/ 172 h 638"/>
                  <a:gd name="T10" fmla="*/ 0 60000 65536"/>
                  <a:gd name="T11" fmla="*/ 0 60000 65536"/>
                  <a:gd name="T12" fmla="*/ 0 60000 65536"/>
                  <a:gd name="T13" fmla="*/ 0 60000 65536"/>
                  <a:gd name="T14" fmla="*/ 0 60000 65536"/>
                  <a:gd name="T15" fmla="*/ 0 w 262"/>
                  <a:gd name="T16" fmla="*/ 0 h 638"/>
                  <a:gd name="T17" fmla="*/ 262 w 262"/>
                  <a:gd name="T18" fmla="*/ 638 h 638"/>
                </a:gdLst>
                <a:ahLst/>
                <a:cxnLst>
                  <a:cxn ang="T10">
                    <a:pos x="T0" y="T1"/>
                  </a:cxn>
                  <a:cxn ang="T11">
                    <a:pos x="T2" y="T3"/>
                  </a:cxn>
                  <a:cxn ang="T12">
                    <a:pos x="T4" y="T5"/>
                  </a:cxn>
                  <a:cxn ang="T13">
                    <a:pos x="T6" y="T7"/>
                  </a:cxn>
                  <a:cxn ang="T14">
                    <a:pos x="T8" y="T9"/>
                  </a:cxn>
                </a:cxnLst>
                <a:rect l="T15" t="T16" r="T17" b="T18"/>
                <a:pathLst>
                  <a:path w="262" h="638">
                    <a:moveTo>
                      <a:pt x="190" y="524"/>
                    </a:moveTo>
                    <a:lnTo>
                      <a:pt x="261" y="0"/>
                    </a:lnTo>
                    <a:lnTo>
                      <a:pt x="0" y="127"/>
                    </a:lnTo>
                    <a:lnTo>
                      <a:pt x="47" y="637"/>
                    </a:lnTo>
                    <a:lnTo>
                      <a:pt x="190" y="524"/>
                    </a:lnTo>
                  </a:path>
                </a:pathLst>
              </a:custGeom>
              <a:solidFill>
                <a:schemeClr val="accent2"/>
              </a:solidFill>
              <a:ln w="25400" cap="rnd">
                <a:solidFill>
                  <a:schemeClr val="tx1"/>
                </a:solidFill>
                <a:round/>
                <a:headEnd/>
                <a:tailEnd/>
              </a:ln>
            </p:spPr>
            <p:txBody>
              <a:bodyPr/>
              <a:lstStyle/>
              <a:p>
                <a:endParaRPr lang="zh-CN" altLang="en-US" sz="1350"/>
              </a:p>
            </p:txBody>
          </p:sp>
          <p:sp>
            <p:nvSpPr>
              <p:cNvPr id="9248" name="Freeform 18"/>
              <p:cNvSpPr>
                <a:spLocks/>
              </p:cNvSpPr>
              <p:nvPr/>
            </p:nvSpPr>
            <p:spPr bwMode="auto">
              <a:xfrm>
                <a:off x="2802" y="2145"/>
                <a:ext cx="212" cy="565"/>
              </a:xfrm>
              <a:custGeom>
                <a:avLst/>
                <a:gdLst>
                  <a:gd name="T0" fmla="*/ 27 w 263"/>
                  <a:gd name="T1" fmla="*/ 174 h 638"/>
                  <a:gd name="T2" fmla="*/ 38 w 263"/>
                  <a:gd name="T3" fmla="*/ 0 h 638"/>
                  <a:gd name="T4" fmla="*/ 0 w 263"/>
                  <a:gd name="T5" fmla="*/ 43 h 638"/>
                  <a:gd name="T6" fmla="*/ 6 w 263"/>
                  <a:gd name="T7" fmla="*/ 213 h 638"/>
                  <a:gd name="T8" fmla="*/ 27 w 263"/>
                  <a:gd name="T9" fmla="*/ 174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191" y="524"/>
                    </a:moveTo>
                    <a:lnTo>
                      <a:pt x="262" y="0"/>
                    </a:lnTo>
                    <a:lnTo>
                      <a:pt x="0" y="127"/>
                    </a:lnTo>
                    <a:lnTo>
                      <a:pt x="48" y="637"/>
                    </a:lnTo>
                    <a:lnTo>
                      <a:pt x="191" y="524"/>
                    </a:lnTo>
                  </a:path>
                </a:pathLst>
              </a:custGeom>
              <a:noFill/>
              <a:ln w="25400" cap="rnd">
                <a:solidFill>
                  <a:schemeClr val="tx1"/>
                </a:solidFill>
                <a:round/>
                <a:headEnd/>
                <a:tailEnd/>
              </a:ln>
            </p:spPr>
            <p:txBody>
              <a:bodyPr/>
              <a:lstStyle/>
              <a:p>
                <a:endParaRPr lang="zh-CN" altLang="en-US" sz="1350"/>
              </a:p>
            </p:txBody>
          </p:sp>
          <p:sp>
            <p:nvSpPr>
              <p:cNvPr id="9249" name="Oval 19"/>
              <p:cNvSpPr>
                <a:spLocks noChangeArrowheads="1"/>
              </p:cNvSpPr>
              <p:nvPr/>
            </p:nvSpPr>
            <p:spPr bwMode="auto">
              <a:xfrm>
                <a:off x="2840" y="1933"/>
                <a:ext cx="83" cy="250"/>
              </a:xfrm>
              <a:prstGeom prst="ellipse">
                <a:avLst/>
              </a:prstGeom>
              <a:solidFill>
                <a:schemeClr val="accent2"/>
              </a:solidFill>
              <a:ln w="25400">
                <a:solidFill>
                  <a:schemeClr val="tx1"/>
                </a:solidFill>
                <a:round/>
                <a:headEnd/>
                <a:tailEnd/>
              </a:ln>
            </p:spPr>
            <p:txBody>
              <a:bodyPr wrap="none" anchor="ctr"/>
              <a:lstStyle/>
              <a:p>
                <a:endParaRPr lang="zh-CN" altLang="en-US" sz="1350"/>
              </a:p>
            </p:txBody>
          </p:sp>
          <p:sp>
            <p:nvSpPr>
              <p:cNvPr id="9250" name="Oval 20"/>
              <p:cNvSpPr>
                <a:spLocks noChangeArrowheads="1"/>
              </p:cNvSpPr>
              <p:nvPr/>
            </p:nvSpPr>
            <p:spPr bwMode="auto">
              <a:xfrm>
                <a:off x="2833" y="1927"/>
                <a:ext cx="96" cy="262"/>
              </a:xfrm>
              <a:prstGeom prst="ellipse">
                <a:avLst/>
              </a:prstGeom>
              <a:noFill/>
              <a:ln w="25400">
                <a:solidFill>
                  <a:schemeClr val="tx1"/>
                </a:solidFill>
                <a:round/>
                <a:headEnd/>
                <a:tailEnd/>
              </a:ln>
            </p:spPr>
            <p:txBody>
              <a:bodyPr wrap="none" anchor="ctr"/>
              <a:lstStyle/>
              <a:p>
                <a:endParaRPr lang="zh-CN" altLang="en-US" sz="1350"/>
              </a:p>
            </p:txBody>
          </p:sp>
          <p:sp>
            <p:nvSpPr>
              <p:cNvPr id="9251" name="Freeform 21"/>
              <p:cNvSpPr>
                <a:spLocks/>
              </p:cNvSpPr>
              <p:nvPr/>
            </p:nvSpPr>
            <p:spPr bwMode="auto">
              <a:xfrm>
                <a:off x="2521" y="2277"/>
                <a:ext cx="288" cy="239"/>
              </a:xfrm>
              <a:custGeom>
                <a:avLst/>
                <a:gdLst>
                  <a:gd name="T0" fmla="*/ 51 w 358"/>
                  <a:gd name="T1" fmla="*/ 0 h 271"/>
                  <a:gd name="T2" fmla="*/ 37 w 358"/>
                  <a:gd name="T3" fmla="*/ 73 h 271"/>
                  <a:gd name="T4" fmla="*/ 0 w 358"/>
                  <a:gd name="T5" fmla="*/ 87 h 271"/>
                  <a:gd name="T6" fmla="*/ 0 60000 65536"/>
                  <a:gd name="T7" fmla="*/ 0 60000 65536"/>
                  <a:gd name="T8" fmla="*/ 0 60000 65536"/>
                  <a:gd name="T9" fmla="*/ 0 w 358"/>
                  <a:gd name="T10" fmla="*/ 0 h 271"/>
                  <a:gd name="T11" fmla="*/ 358 w 358"/>
                  <a:gd name="T12" fmla="*/ 271 h 271"/>
                </a:gdLst>
                <a:ahLst/>
                <a:cxnLst>
                  <a:cxn ang="T6">
                    <a:pos x="T0" y="T1"/>
                  </a:cxn>
                  <a:cxn ang="T7">
                    <a:pos x="T2" y="T3"/>
                  </a:cxn>
                  <a:cxn ang="T8">
                    <a:pos x="T4" y="T5"/>
                  </a:cxn>
                </a:cxnLst>
                <a:rect l="T9" t="T10" r="T11" b="T12"/>
                <a:pathLst>
                  <a:path w="358" h="271">
                    <a:moveTo>
                      <a:pt x="357" y="0"/>
                    </a:moveTo>
                    <a:lnTo>
                      <a:pt x="262" y="227"/>
                    </a:lnTo>
                    <a:lnTo>
                      <a:pt x="0" y="270"/>
                    </a:lnTo>
                  </a:path>
                </a:pathLst>
              </a:custGeom>
              <a:noFill/>
              <a:ln w="25400" cap="rnd">
                <a:solidFill>
                  <a:schemeClr val="tx1"/>
                </a:solidFill>
                <a:round/>
                <a:headEnd/>
                <a:tailEnd/>
              </a:ln>
            </p:spPr>
            <p:txBody>
              <a:bodyPr/>
              <a:lstStyle/>
              <a:p>
                <a:endParaRPr lang="zh-CN" altLang="en-US" sz="1350"/>
              </a:p>
            </p:txBody>
          </p:sp>
          <p:sp>
            <p:nvSpPr>
              <p:cNvPr id="9252" name="Freeform 22"/>
              <p:cNvSpPr>
                <a:spLocks/>
              </p:cNvSpPr>
              <p:nvPr/>
            </p:nvSpPr>
            <p:spPr bwMode="auto">
              <a:xfrm>
                <a:off x="2514" y="2270"/>
                <a:ext cx="289" cy="239"/>
              </a:xfrm>
              <a:custGeom>
                <a:avLst/>
                <a:gdLst>
                  <a:gd name="T0" fmla="*/ 52 w 358"/>
                  <a:gd name="T1" fmla="*/ 0 h 270"/>
                  <a:gd name="T2" fmla="*/ 39 w 358"/>
                  <a:gd name="T3" fmla="*/ 76 h 270"/>
                  <a:gd name="T4" fmla="*/ 0 w 358"/>
                  <a:gd name="T5" fmla="*/ 90 h 270"/>
                  <a:gd name="T6" fmla="*/ 0 60000 65536"/>
                  <a:gd name="T7" fmla="*/ 0 60000 65536"/>
                  <a:gd name="T8" fmla="*/ 0 60000 65536"/>
                  <a:gd name="T9" fmla="*/ 0 w 358"/>
                  <a:gd name="T10" fmla="*/ 0 h 270"/>
                  <a:gd name="T11" fmla="*/ 358 w 358"/>
                  <a:gd name="T12" fmla="*/ 270 h 270"/>
                </a:gdLst>
                <a:ahLst/>
                <a:cxnLst>
                  <a:cxn ang="T6">
                    <a:pos x="T0" y="T1"/>
                  </a:cxn>
                  <a:cxn ang="T7">
                    <a:pos x="T2" y="T3"/>
                  </a:cxn>
                  <a:cxn ang="T8">
                    <a:pos x="T4" y="T5"/>
                  </a:cxn>
                </a:cxnLst>
                <a:rect l="T9" t="T10" r="T11" b="T12"/>
                <a:pathLst>
                  <a:path w="358" h="270">
                    <a:moveTo>
                      <a:pt x="357" y="0"/>
                    </a:moveTo>
                    <a:lnTo>
                      <a:pt x="262" y="227"/>
                    </a:lnTo>
                    <a:lnTo>
                      <a:pt x="0" y="269"/>
                    </a:lnTo>
                  </a:path>
                </a:pathLst>
              </a:custGeom>
              <a:noFill/>
              <a:ln w="25400" cap="rnd">
                <a:solidFill>
                  <a:schemeClr val="tx1"/>
                </a:solidFill>
                <a:round/>
                <a:headEnd/>
                <a:tailEnd/>
              </a:ln>
            </p:spPr>
            <p:txBody>
              <a:bodyPr/>
              <a:lstStyle/>
              <a:p>
                <a:endParaRPr lang="zh-CN" altLang="en-US" sz="1350"/>
              </a:p>
            </p:txBody>
          </p:sp>
          <p:sp>
            <p:nvSpPr>
              <p:cNvPr id="9253" name="Freeform 23"/>
              <p:cNvSpPr>
                <a:spLocks/>
              </p:cNvSpPr>
              <p:nvPr/>
            </p:nvSpPr>
            <p:spPr bwMode="auto">
              <a:xfrm>
                <a:off x="1368" y="1569"/>
                <a:ext cx="129" cy="257"/>
              </a:xfrm>
              <a:custGeom>
                <a:avLst/>
                <a:gdLst>
                  <a:gd name="T0" fmla="*/ 2 w 159"/>
                  <a:gd name="T1" fmla="*/ 0 h 291"/>
                  <a:gd name="T2" fmla="*/ 0 w 159"/>
                  <a:gd name="T3" fmla="*/ 42 h 291"/>
                  <a:gd name="T4" fmla="*/ 24 w 159"/>
                  <a:gd name="T5" fmla="*/ 95 h 291"/>
                  <a:gd name="T6" fmla="*/ 0 60000 65536"/>
                  <a:gd name="T7" fmla="*/ 0 60000 65536"/>
                  <a:gd name="T8" fmla="*/ 0 60000 65536"/>
                  <a:gd name="T9" fmla="*/ 0 w 159"/>
                  <a:gd name="T10" fmla="*/ 0 h 291"/>
                  <a:gd name="T11" fmla="*/ 159 w 159"/>
                  <a:gd name="T12" fmla="*/ 291 h 291"/>
                </a:gdLst>
                <a:ahLst/>
                <a:cxnLst>
                  <a:cxn ang="T6">
                    <a:pos x="T0" y="T1"/>
                  </a:cxn>
                  <a:cxn ang="T7">
                    <a:pos x="T2" y="T3"/>
                  </a:cxn>
                  <a:cxn ang="T8">
                    <a:pos x="T4" y="T5"/>
                  </a:cxn>
                </a:cxnLst>
                <a:rect l="T9" t="T10" r="T11" b="T12"/>
                <a:pathLst>
                  <a:path w="159" h="291">
                    <a:moveTo>
                      <a:pt x="16" y="0"/>
                    </a:moveTo>
                    <a:lnTo>
                      <a:pt x="0" y="127"/>
                    </a:lnTo>
                    <a:lnTo>
                      <a:pt x="158" y="290"/>
                    </a:lnTo>
                  </a:path>
                </a:pathLst>
              </a:custGeom>
              <a:noFill/>
              <a:ln w="25400" cap="rnd">
                <a:solidFill>
                  <a:schemeClr val="tx1"/>
                </a:solidFill>
                <a:round/>
                <a:headEnd/>
                <a:tailEnd/>
              </a:ln>
            </p:spPr>
            <p:txBody>
              <a:bodyPr/>
              <a:lstStyle/>
              <a:p>
                <a:endParaRPr lang="zh-CN" altLang="en-US" sz="1350"/>
              </a:p>
            </p:txBody>
          </p:sp>
          <p:sp>
            <p:nvSpPr>
              <p:cNvPr id="9254" name="Freeform 24"/>
              <p:cNvSpPr>
                <a:spLocks/>
              </p:cNvSpPr>
              <p:nvPr/>
            </p:nvSpPr>
            <p:spPr bwMode="auto">
              <a:xfrm>
                <a:off x="1362" y="1563"/>
                <a:ext cx="129" cy="257"/>
              </a:xfrm>
              <a:custGeom>
                <a:avLst/>
                <a:gdLst>
                  <a:gd name="T0" fmla="*/ 2 w 160"/>
                  <a:gd name="T1" fmla="*/ 0 h 291"/>
                  <a:gd name="T2" fmla="*/ 0 w 160"/>
                  <a:gd name="T3" fmla="*/ 42 h 291"/>
                  <a:gd name="T4" fmla="*/ 23 w 160"/>
                  <a:gd name="T5" fmla="*/ 95 h 291"/>
                  <a:gd name="T6" fmla="*/ 0 60000 65536"/>
                  <a:gd name="T7" fmla="*/ 0 60000 65536"/>
                  <a:gd name="T8" fmla="*/ 0 60000 65536"/>
                  <a:gd name="T9" fmla="*/ 0 w 160"/>
                  <a:gd name="T10" fmla="*/ 0 h 291"/>
                  <a:gd name="T11" fmla="*/ 160 w 160"/>
                  <a:gd name="T12" fmla="*/ 291 h 291"/>
                </a:gdLst>
                <a:ahLst/>
                <a:cxnLst>
                  <a:cxn ang="T6">
                    <a:pos x="T0" y="T1"/>
                  </a:cxn>
                  <a:cxn ang="T7">
                    <a:pos x="T2" y="T3"/>
                  </a:cxn>
                  <a:cxn ang="T8">
                    <a:pos x="T4" y="T5"/>
                  </a:cxn>
                </a:cxnLst>
                <a:rect l="T9" t="T10" r="T11" b="T12"/>
                <a:pathLst>
                  <a:path w="160" h="291">
                    <a:moveTo>
                      <a:pt x="16" y="0"/>
                    </a:moveTo>
                    <a:lnTo>
                      <a:pt x="0" y="127"/>
                    </a:lnTo>
                    <a:lnTo>
                      <a:pt x="159" y="290"/>
                    </a:lnTo>
                  </a:path>
                </a:pathLst>
              </a:custGeom>
              <a:noFill/>
              <a:ln w="25400" cap="rnd">
                <a:solidFill>
                  <a:schemeClr val="tx1"/>
                </a:solidFill>
                <a:round/>
                <a:headEnd/>
                <a:tailEnd/>
              </a:ln>
            </p:spPr>
            <p:txBody>
              <a:bodyPr/>
              <a:lstStyle/>
              <a:p>
                <a:endParaRPr lang="zh-CN" altLang="en-US" sz="1350"/>
              </a:p>
            </p:txBody>
          </p:sp>
          <p:sp>
            <p:nvSpPr>
              <p:cNvPr id="9255" name="Freeform 25"/>
              <p:cNvSpPr>
                <a:spLocks/>
              </p:cNvSpPr>
              <p:nvPr/>
            </p:nvSpPr>
            <p:spPr bwMode="auto">
              <a:xfrm>
                <a:off x="1573" y="1557"/>
                <a:ext cx="26" cy="238"/>
              </a:xfrm>
              <a:custGeom>
                <a:avLst/>
                <a:gdLst>
                  <a:gd name="T0" fmla="*/ 0 w 32"/>
                  <a:gd name="T1" fmla="*/ 0 h 269"/>
                  <a:gd name="T2" fmla="*/ 5 w 32"/>
                  <a:gd name="T3" fmla="*/ 54 h 269"/>
                  <a:gd name="T4" fmla="*/ 5 w 32"/>
                  <a:gd name="T5" fmla="*/ 89 h 269"/>
                  <a:gd name="T6" fmla="*/ 0 60000 65536"/>
                  <a:gd name="T7" fmla="*/ 0 60000 65536"/>
                  <a:gd name="T8" fmla="*/ 0 60000 65536"/>
                  <a:gd name="T9" fmla="*/ 0 w 32"/>
                  <a:gd name="T10" fmla="*/ 0 h 269"/>
                  <a:gd name="T11" fmla="*/ 32 w 32"/>
                  <a:gd name="T12" fmla="*/ 269 h 269"/>
                </a:gdLst>
                <a:ahLst/>
                <a:cxnLst>
                  <a:cxn ang="T6">
                    <a:pos x="T0" y="T1"/>
                  </a:cxn>
                  <a:cxn ang="T7">
                    <a:pos x="T2" y="T3"/>
                  </a:cxn>
                  <a:cxn ang="T8">
                    <a:pos x="T4" y="T5"/>
                  </a:cxn>
                </a:cxnLst>
                <a:rect l="T9" t="T10" r="T11" b="T12"/>
                <a:pathLst>
                  <a:path w="32" h="269">
                    <a:moveTo>
                      <a:pt x="0" y="0"/>
                    </a:moveTo>
                    <a:lnTo>
                      <a:pt x="31" y="162"/>
                    </a:lnTo>
                    <a:lnTo>
                      <a:pt x="31" y="268"/>
                    </a:lnTo>
                  </a:path>
                </a:pathLst>
              </a:custGeom>
              <a:noFill/>
              <a:ln w="25400" cap="rnd">
                <a:solidFill>
                  <a:schemeClr val="tx1"/>
                </a:solidFill>
                <a:round/>
                <a:headEnd/>
                <a:tailEnd/>
              </a:ln>
            </p:spPr>
            <p:txBody>
              <a:bodyPr/>
              <a:lstStyle/>
              <a:p>
                <a:endParaRPr lang="zh-CN" altLang="en-US" sz="1350"/>
              </a:p>
            </p:txBody>
          </p:sp>
          <p:sp>
            <p:nvSpPr>
              <p:cNvPr id="9256" name="Freeform 26"/>
              <p:cNvSpPr>
                <a:spLocks/>
              </p:cNvSpPr>
              <p:nvPr/>
            </p:nvSpPr>
            <p:spPr bwMode="auto">
              <a:xfrm>
                <a:off x="1567" y="1550"/>
                <a:ext cx="25" cy="239"/>
              </a:xfrm>
              <a:custGeom>
                <a:avLst/>
                <a:gdLst>
                  <a:gd name="T0" fmla="*/ 0 w 32"/>
                  <a:gd name="T1" fmla="*/ 0 h 270"/>
                  <a:gd name="T2" fmla="*/ 3 w 32"/>
                  <a:gd name="T3" fmla="*/ 54 h 270"/>
                  <a:gd name="T4" fmla="*/ 3 w 32"/>
                  <a:gd name="T5" fmla="*/ 90 h 270"/>
                  <a:gd name="T6" fmla="*/ 0 60000 65536"/>
                  <a:gd name="T7" fmla="*/ 0 60000 65536"/>
                  <a:gd name="T8" fmla="*/ 0 60000 65536"/>
                  <a:gd name="T9" fmla="*/ 0 w 32"/>
                  <a:gd name="T10" fmla="*/ 0 h 270"/>
                  <a:gd name="T11" fmla="*/ 32 w 32"/>
                  <a:gd name="T12" fmla="*/ 270 h 270"/>
                </a:gdLst>
                <a:ahLst/>
                <a:cxnLst>
                  <a:cxn ang="T6">
                    <a:pos x="T0" y="T1"/>
                  </a:cxn>
                  <a:cxn ang="T7">
                    <a:pos x="T2" y="T3"/>
                  </a:cxn>
                  <a:cxn ang="T8">
                    <a:pos x="T4" y="T5"/>
                  </a:cxn>
                </a:cxnLst>
                <a:rect l="T9" t="T10" r="T11" b="T12"/>
                <a:pathLst>
                  <a:path w="32" h="270">
                    <a:moveTo>
                      <a:pt x="0" y="0"/>
                    </a:moveTo>
                    <a:lnTo>
                      <a:pt x="31" y="163"/>
                    </a:lnTo>
                    <a:lnTo>
                      <a:pt x="31" y="269"/>
                    </a:lnTo>
                  </a:path>
                </a:pathLst>
              </a:custGeom>
              <a:noFill/>
              <a:ln w="25400" cap="rnd">
                <a:solidFill>
                  <a:schemeClr val="tx1"/>
                </a:solidFill>
                <a:round/>
                <a:headEnd/>
                <a:tailEnd/>
              </a:ln>
            </p:spPr>
            <p:txBody>
              <a:bodyPr/>
              <a:lstStyle/>
              <a:p>
                <a:endParaRPr lang="zh-CN" altLang="en-US" sz="1350"/>
              </a:p>
            </p:txBody>
          </p:sp>
          <p:sp>
            <p:nvSpPr>
              <p:cNvPr id="9257" name="Oval 27"/>
              <p:cNvSpPr>
                <a:spLocks noChangeArrowheads="1"/>
              </p:cNvSpPr>
              <p:nvPr/>
            </p:nvSpPr>
            <p:spPr bwMode="auto">
              <a:xfrm>
                <a:off x="1432" y="1370"/>
                <a:ext cx="83" cy="161"/>
              </a:xfrm>
              <a:prstGeom prst="ellipse">
                <a:avLst/>
              </a:prstGeom>
              <a:solidFill>
                <a:srgbClr val="FFFFFF"/>
              </a:solidFill>
              <a:ln w="25400">
                <a:solidFill>
                  <a:schemeClr val="tx1"/>
                </a:solidFill>
                <a:round/>
                <a:headEnd/>
                <a:tailEnd/>
              </a:ln>
            </p:spPr>
            <p:txBody>
              <a:bodyPr wrap="none" anchor="ctr"/>
              <a:lstStyle/>
              <a:p>
                <a:endParaRPr lang="zh-CN" altLang="en-US" sz="1350"/>
              </a:p>
            </p:txBody>
          </p:sp>
          <p:sp>
            <p:nvSpPr>
              <p:cNvPr id="9258" name="Oval 28"/>
              <p:cNvSpPr>
                <a:spLocks noChangeArrowheads="1"/>
              </p:cNvSpPr>
              <p:nvPr/>
            </p:nvSpPr>
            <p:spPr bwMode="auto">
              <a:xfrm>
                <a:off x="1426" y="1363"/>
                <a:ext cx="96" cy="174"/>
              </a:xfrm>
              <a:prstGeom prst="ellipse">
                <a:avLst/>
              </a:prstGeom>
              <a:solidFill>
                <a:srgbClr val="3E1403"/>
              </a:solidFill>
              <a:ln w="25400">
                <a:solidFill>
                  <a:schemeClr val="tx1"/>
                </a:solidFill>
                <a:round/>
                <a:headEnd/>
                <a:tailEnd/>
              </a:ln>
            </p:spPr>
            <p:txBody>
              <a:bodyPr wrap="none" anchor="ctr"/>
              <a:lstStyle/>
              <a:p>
                <a:endParaRPr lang="zh-CN" altLang="en-US" sz="1350"/>
              </a:p>
            </p:txBody>
          </p:sp>
          <p:sp>
            <p:nvSpPr>
              <p:cNvPr id="9259" name="Oval 29"/>
              <p:cNvSpPr>
                <a:spLocks noChangeArrowheads="1"/>
              </p:cNvSpPr>
              <p:nvPr/>
            </p:nvSpPr>
            <p:spPr bwMode="auto">
              <a:xfrm>
                <a:off x="2269" y="1564"/>
                <a:ext cx="52" cy="223"/>
              </a:xfrm>
              <a:prstGeom prst="ellipse">
                <a:avLst/>
              </a:prstGeom>
              <a:solidFill>
                <a:srgbClr val="FFFFFF"/>
              </a:solidFill>
              <a:ln w="25400">
                <a:solidFill>
                  <a:schemeClr val="tx1"/>
                </a:solidFill>
                <a:round/>
                <a:headEnd/>
                <a:tailEnd/>
              </a:ln>
            </p:spPr>
            <p:txBody>
              <a:bodyPr wrap="none" anchor="ctr"/>
              <a:lstStyle/>
              <a:p>
                <a:endParaRPr lang="zh-CN" altLang="en-US" sz="1350"/>
              </a:p>
            </p:txBody>
          </p:sp>
          <p:sp>
            <p:nvSpPr>
              <p:cNvPr id="9260" name="Oval 30"/>
              <p:cNvSpPr>
                <a:spLocks noChangeArrowheads="1"/>
              </p:cNvSpPr>
              <p:nvPr/>
            </p:nvSpPr>
            <p:spPr bwMode="auto">
              <a:xfrm>
                <a:off x="2263" y="1557"/>
                <a:ext cx="64" cy="237"/>
              </a:xfrm>
              <a:prstGeom prst="ellipse">
                <a:avLst/>
              </a:prstGeom>
              <a:solidFill>
                <a:schemeClr val="hlink"/>
              </a:solidFill>
              <a:ln w="25400">
                <a:solidFill>
                  <a:schemeClr val="tx1"/>
                </a:solidFill>
                <a:round/>
                <a:headEnd/>
                <a:tailEnd/>
              </a:ln>
            </p:spPr>
            <p:txBody>
              <a:bodyPr wrap="none" anchor="ctr"/>
              <a:lstStyle/>
              <a:p>
                <a:endParaRPr lang="zh-CN" altLang="en-US" sz="1350"/>
              </a:p>
            </p:txBody>
          </p:sp>
          <p:sp>
            <p:nvSpPr>
              <p:cNvPr id="9261" name="Freeform 31"/>
              <p:cNvSpPr>
                <a:spLocks/>
              </p:cNvSpPr>
              <p:nvPr/>
            </p:nvSpPr>
            <p:spPr bwMode="auto">
              <a:xfrm>
                <a:off x="2218" y="1825"/>
                <a:ext cx="161" cy="271"/>
              </a:xfrm>
              <a:custGeom>
                <a:avLst/>
                <a:gdLst>
                  <a:gd name="T0" fmla="*/ 29 w 199"/>
                  <a:gd name="T1" fmla="*/ 0 h 306"/>
                  <a:gd name="T2" fmla="*/ 21 w 199"/>
                  <a:gd name="T3" fmla="*/ 51 h 306"/>
                  <a:gd name="T4" fmla="*/ 0 w 199"/>
                  <a:gd name="T5" fmla="*/ 102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sz="1350"/>
              </a:p>
            </p:txBody>
          </p:sp>
          <p:sp>
            <p:nvSpPr>
              <p:cNvPr id="9262" name="Freeform 32"/>
              <p:cNvSpPr>
                <a:spLocks/>
              </p:cNvSpPr>
              <p:nvPr/>
            </p:nvSpPr>
            <p:spPr bwMode="auto">
              <a:xfrm>
                <a:off x="2212" y="1819"/>
                <a:ext cx="160" cy="271"/>
              </a:xfrm>
              <a:custGeom>
                <a:avLst/>
                <a:gdLst>
                  <a:gd name="T0" fmla="*/ 28 w 199"/>
                  <a:gd name="T1" fmla="*/ 0 h 306"/>
                  <a:gd name="T2" fmla="*/ 20 w 199"/>
                  <a:gd name="T3" fmla="*/ 51 h 306"/>
                  <a:gd name="T4" fmla="*/ 0 w 199"/>
                  <a:gd name="T5" fmla="*/ 102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sz="1350"/>
              </a:p>
            </p:txBody>
          </p:sp>
          <p:sp>
            <p:nvSpPr>
              <p:cNvPr id="9263" name="Freeform 33"/>
              <p:cNvSpPr>
                <a:spLocks/>
              </p:cNvSpPr>
              <p:nvPr/>
            </p:nvSpPr>
            <p:spPr bwMode="auto">
              <a:xfrm>
                <a:off x="2173" y="1770"/>
                <a:ext cx="59" cy="282"/>
              </a:xfrm>
              <a:custGeom>
                <a:avLst/>
                <a:gdLst>
                  <a:gd name="T0" fmla="*/ 11 w 73"/>
                  <a:gd name="T1" fmla="*/ 0 h 319"/>
                  <a:gd name="T2" fmla="*/ 2 w 73"/>
                  <a:gd name="T3" fmla="*/ 47 h 319"/>
                  <a:gd name="T4" fmla="*/ 0 w 73"/>
                  <a:gd name="T5" fmla="*/ 104 h 319"/>
                  <a:gd name="T6" fmla="*/ 0 60000 65536"/>
                  <a:gd name="T7" fmla="*/ 0 60000 65536"/>
                  <a:gd name="T8" fmla="*/ 0 60000 65536"/>
                  <a:gd name="T9" fmla="*/ 0 w 73"/>
                  <a:gd name="T10" fmla="*/ 0 h 319"/>
                  <a:gd name="T11" fmla="*/ 73 w 73"/>
                  <a:gd name="T12" fmla="*/ 319 h 319"/>
                </a:gdLst>
                <a:ahLst/>
                <a:cxnLst>
                  <a:cxn ang="T6">
                    <a:pos x="T0" y="T1"/>
                  </a:cxn>
                  <a:cxn ang="T7">
                    <a:pos x="T2" y="T3"/>
                  </a:cxn>
                  <a:cxn ang="T8">
                    <a:pos x="T4" y="T5"/>
                  </a:cxn>
                </a:cxnLst>
                <a:rect l="T9" t="T10" r="T11" b="T12"/>
                <a:pathLst>
                  <a:path w="73" h="319">
                    <a:moveTo>
                      <a:pt x="72" y="0"/>
                    </a:moveTo>
                    <a:lnTo>
                      <a:pt x="16" y="141"/>
                    </a:lnTo>
                    <a:lnTo>
                      <a:pt x="0" y="318"/>
                    </a:lnTo>
                  </a:path>
                </a:pathLst>
              </a:custGeom>
              <a:noFill/>
              <a:ln w="25400" cap="rnd">
                <a:solidFill>
                  <a:schemeClr val="tx1"/>
                </a:solidFill>
                <a:round/>
                <a:headEnd/>
                <a:tailEnd/>
              </a:ln>
            </p:spPr>
            <p:txBody>
              <a:bodyPr/>
              <a:lstStyle/>
              <a:p>
                <a:endParaRPr lang="zh-CN" altLang="en-US" sz="1350"/>
              </a:p>
            </p:txBody>
          </p:sp>
          <p:sp>
            <p:nvSpPr>
              <p:cNvPr id="9264" name="Freeform 34"/>
              <p:cNvSpPr>
                <a:spLocks/>
              </p:cNvSpPr>
              <p:nvPr/>
            </p:nvSpPr>
            <p:spPr bwMode="auto">
              <a:xfrm>
                <a:off x="2167" y="1763"/>
                <a:ext cx="59" cy="283"/>
              </a:xfrm>
              <a:custGeom>
                <a:avLst/>
                <a:gdLst>
                  <a:gd name="T0" fmla="*/ 11 w 73"/>
                  <a:gd name="T1" fmla="*/ 0 h 319"/>
                  <a:gd name="T2" fmla="*/ 2 w 73"/>
                  <a:gd name="T3" fmla="*/ 47 h 319"/>
                  <a:gd name="T4" fmla="*/ 0 w 73"/>
                  <a:gd name="T5" fmla="*/ 108 h 319"/>
                  <a:gd name="T6" fmla="*/ 0 60000 65536"/>
                  <a:gd name="T7" fmla="*/ 0 60000 65536"/>
                  <a:gd name="T8" fmla="*/ 0 60000 65536"/>
                  <a:gd name="T9" fmla="*/ 0 w 73"/>
                  <a:gd name="T10" fmla="*/ 0 h 319"/>
                  <a:gd name="T11" fmla="*/ 73 w 73"/>
                  <a:gd name="T12" fmla="*/ 319 h 319"/>
                </a:gdLst>
                <a:ahLst/>
                <a:cxnLst>
                  <a:cxn ang="T6">
                    <a:pos x="T0" y="T1"/>
                  </a:cxn>
                  <a:cxn ang="T7">
                    <a:pos x="T2" y="T3"/>
                  </a:cxn>
                  <a:cxn ang="T8">
                    <a:pos x="T4" y="T5"/>
                  </a:cxn>
                </a:cxnLst>
                <a:rect l="T9" t="T10" r="T11" b="T12"/>
                <a:pathLst>
                  <a:path w="73" h="319">
                    <a:moveTo>
                      <a:pt x="72" y="0"/>
                    </a:moveTo>
                    <a:lnTo>
                      <a:pt x="16" y="141"/>
                    </a:lnTo>
                    <a:lnTo>
                      <a:pt x="0" y="318"/>
                    </a:lnTo>
                  </a:path>
                </a:pathLst>
              </a:custGeom>
              <a:noFill/>
              <a:ln w="25400" cap="rnd">
                <a:solidFill>
                  <a:schemeClr val="tx1"/>
                </a:solidFill>
                <a:round/>
                <a:headEnd/>
                <a:tailEnd/>
              </a:ln>
            </p:spPr>
            <p:txBody>
              <a:bodyPr/>
              <a:lstStyle/>
              <a:p>
                <a:endParaRPr lang="zh-CN" altLang="en-US" sz="1350"/>
              </a:p>
            </p:txBody>
          </p:sp>
          <p:sp>
            <p:nvSpPr>
              <p:cNvPr id="9265" name="Rectangle 36"/>
              <p:cNvSpPr>
                <a:spLocks noChangeArrowheads="1"/>
              </p:cNvSpPr>
              <p:nvPr/>
            </p:nvSpPr>
            <p:spPr bwMode="auto">
              <a:xfrm>
                <a:off x="1134" y="1162"/>
                <a:ext cx="551" cy="231"/>
              </a:xfrm>
              <a:prstGeom prst="rect">
                <a:avLst/>
              </a:prstGeom>
              <a:noFill/>
              <a:ln w="25400">
                <a:noFill/>
                <a:miter lim="800000"/>
                <a:headEnd/>
                <a:tailEnd/>
              </a:ln>
            </p:spPr>
            <p:txBody>
              <a:bodyPr wrap="none" lIns="67865" tIns="33338" rIns="67865" bIns="33338">
                <a:spAutoFit/>
              </a:bodyPr>
              <a:lstStyle/>
              <a:p>
                <a:pPr eaLnBrk="0" hangingPunct="0"/>
                <a:r>
                  <a:rPr lang="zh-CN" altLang="en-US" sz="1350" b="1"/>
                  <a:t>主持人</a:t>
                </a:r>
              </a:p>
            </p:txBody>
          </p:sp>
          <p:sp>
            <p:nvSpPr>
              <p:cNvPr id="9266" name="Rectangle 37"/>
              <p:cNvSpPr>
                <a:spLocks noChangeArrowheads="1"/>
              </p:cNvSpPr>
              <p:nvPr/>
            </p:nvSpPr>
            <p:spPr bwMode="auto">
              <a:xfrm>
                <a:off x="2354" y="1561"/>
                <a:ext cx="406" cy="231"/>
              </a:xfrm>
              <a:prstGeom prst="rect">
                <a:avLst/>
              </a:prstGeom>
              <a:noFill/>
              <a:ln w="25400">
                <a:noFill/>
                <a:miter lim="800000"/>
                <a:headEnd/>
                <a:tailEnd/>
              </a:ln>
            </p:spPr>
            <p:txBody>
              <a:bodyPr wrap="none" lIns="67865" tIns="33338" rIns="67865" bIns="33338">
                <a:spAutoFit/>
              </a:bodyPr>
              <a:lstStyle/>
              <a:p>
                <a:pPr eaLnBrk="0" hangingPunct="0"/>
                <a:r>
                  <a:rPr lang="zh-CN" altLang="en-US" sz="1350"/>
                  <a:t>作者</a:t>
                </a:r>
              </a:p>
            </p:txBody>
          </p:sp>
          <p:sp>
            <p:nvSpPr>
              <p:cNvPr id="9267" name="Rectangle 38"/>
              <p:cNvSpPr>
                <a:spLocks noChangeArrowheads="1"/>
              </p:cNvSpPr>
              <p:nvPr/>
            </p:nvSpPr>
            <p:spPr bwMode="auto">
              <a:xfrm>
                <a:off x="1194" y="2729"/>
                <a:ext cx="551" cy="231"/>
              </a:xfrm>
              <a:prstGeom prst="rect">
                <a:avLst/>
              </a:prstGeom>
              <a:noFill/>
              <a:ln w="25400">
                <a:noFill/>
                <a:miter lim="800000"/>
                <a:headEnd/>
                <a:tailEnd/>
              </a:ln>
            </p:spPr>
            <p:txBody>
              <a:bodyPr wrap="none" lIns="67865" tIns="33338" rIns="67865" bIns="33338">
                <a:spAutoFit/>
              </a:bodyPr>
              <a:lstStyle/>
              <a:p>
                <a:pPr eaLnBrk="0" hangingPunct="0"/>
                <a:r>
                  <a:rPr lang="zh-CN" altLang="en-US" sz="1350"/>
                  <a:t>记录员</a:t>
                </a:r>
              </a:p>
            </p:txBody>
          </p:sp>
          <p:sp>
            <p:nvSpPr>
              <p:cNvPr id="9268" name="Rectangle 39"/>
              <p:cNvSpPr>
                <a:spLocks noChangeArrowheads="1"/>
              </p:cNvSpPr>
              <p:nvPr/>
            </p:nvSpPr>
            <p:spPr bwMode="auto">
              <a:xfrm>
                <a:off x="2925" y="1933"/>
                <a:ext cx="697" cy="231"/>
              </a:xfrm>
              <a:prstGeom prst="rect">
                <a:avLst/>
              </a:prstGeom>
              <a:noFill/>
              <a:ln w="25400">
                <a:noFill/>
                <a:miter lim="800000"/>
                <a:headEnd/>
                <a:tailEnd/>
              </a:ln>
            </p:spPr>
            <p:txBody>
              <a:bodyPr wrap="none" lIns="67865" tIns="33338" rIns="67865" bIns="33338">
                <a:spAutoFit/>
              </a:bodyPr>
              <a:lstStyle/>
              <a:p>
                <a:pPr eaLnBrk="0" hangingPunct="0"/>
                <a:r>
                  <a:rPr lang="zh-CN" altLang="en-US" sz="1350"/>
                  <a:t>列席人员</a:t>
                </a:r>
              </a:p>
            </p:txBody>
          </p:sp>
          <p:sp>
            <p:nvSpPr>
              <p:cNvPr id="9269" name="Freeform 40"/>
              <p:cNvSpPr>
                <a:spLocks/>
              </p:cNvSpPr>
              <p:nvPr/>
            </p:nvSpPr>
            <p:spPr bwMode="auto">
              <a:xfrm>
                <a:off x="1560" y="2051"/>
                <a:ext cx="231" cy="114"/>
              </a:xfrm>
              <a:custGeom>
                <a:avLst/>
                <a:gdLst>
                  <a:gd name="T0" fmla="*/ 10 w 286"/>
                  <a:gd name="T1" fmla="*/ 42 h 129"/>
                  <a:gd name="T2" fmla="*/ 42 w 286"/>
                  <a:gd name="T3" fmla="*/ 38 h 129"/>
                  <a:gd name="T4" fmla="*/ 23 w 286"/>
                  <a:gd name="T5" fmla="*/ 0 h 129"/>
                  <a:gd name="T6" fmla="*/ 0 w 286"/>
                  <a:gd name="T7" fmla="*/ 17 h 129"/>
                  <a:gd name="T8" fmla="*/ 10 w 286"/>
                  <a:gd name="T9" fmla="*/ 42 h 129"/>
                  <a:gd name="T10" fmla="*/ 42 w 286"/>
                  <a:gd name="T11" fmla="*/ 38 h 129"/>
                  <a:gd name="T12" fmla="*/ 23 w 286"/>
                  <a:gd name="T13" fmla="*/ 0 h 129"/>
                  <a:gd name="T14" fmla="*/ 0 w 286"/>
                  <a:gd name="T15" fmla="*/ 17 h 129"/>
                  <a:gd name="T16" fmla="*/ 10 w 286"/>
                  <a:gd name="T17" fmla="*/ 42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71" y="128"/>
                    </a:moveTo>
                    <a:lnTo>
                      <a:pt x="285" y="114"/>
                    </a:lnTo>
                    <a:lnTo>
                      <a:pt x="158" y="0"/>
                    </a:lnTo>
                    <a:lnTo>
                      <a:pt x="0" y="50"/>
                    </a:lnTo>
                    <a:lnTo>
                      <a:pt x="71" y="128"/>
                    </a:lnTo>
                    <a:lnTo>
                      <a:pt x="285" y="114"/>
                    </a:lnTo>
                    <a:lnTo>
                      <a:pt x="158" y="0"/>
                    </a:lnTo>
                    <a:lnTo>
                      <a:pt x="0" y="50"/>
                    </a:lnTo>
                    <a:lnTo>
                      <a:pt x="71" y="128"/>
                    </a:lnTo>
                  </a:path>
                </a:pathLst>
              </a:custGeom>
              <a:solidFill>
                <a:schemeClr val="tx1"/>
              </a:solidFill>
              <a:ln w="12700" cap="rnd">
                <a:solidFill>
                  <a:srgbClr val="000000"/>
                </a:solidFill>
                <a:round/>
                <a:headEnd/>
                <a:tailEnd/>
              </a:ln>
            </p:spPr>
            <p:txBody>
              <a:bodyPr/>
              <a:lstStyle/>
              <a:p>
                <a:endParaRPr lang="zh-CN" altLang="en-US" sz="1350"/>
              </a:p>
            </p:txBody>
          </p:sp>
          <p:sp>
            <p:nvSpPr>
              <p:cNvPr id="9270" name="Freeform 41"/>
              <p:cNvSpPr>
                <a:spLocks/>
              </p:cNvSpPr>
              <p:nvPr/>
            </p:nvSpPr>
            <p:spPr bwMode="auto">
              <a:xfrm>
                <a:off x="2193" y="2220"/>
                <a:ext cx="231" cy="114"/>
              </a:xfrm>
              <a:custGeom>
                <a:avLst/>
                <a:gdLst>
                  <a:gd name="T0" fmla="*/ 31 w 287"/>
                  <a:gd name="T1" fmla="*/ 0 h 129"/>
                  <a:gd name="T2" fmla="*/ 0 w 287"/>
                  <a:gd name="T3" fmla="*/ 4 h 129"/>
                  <a:gd name="T4" fmla="*/ 17 w 287"/>
                  <a:gd name="T5" fmla="*/ 42 h 129"/>
                  <a:gd name="T6" fmla="*/ 41 w 287"/>
                  <a:gd name="T7" fmla="*/ 26 h 129"/>
                  <a:gd name="T8" fmla="*/ 31 w 287"/>
                  <a:gd name="T9" fmla="*/ 0 h 129"/>
                  <a:gd name="T10" fmla="*/ 0 w 287"/>
                  <a:gd name="T11" fmla="*/ 4 h 129"/>
                  <a:gd name="T12" fmla="*/ 17 w 287"/>
                  <a:gd name="T13" fmla="*/ 42 h 129"/>
                  <a:gd name="T14" fmla="*/ 41 w 287"/>
                  <a:gd name="T15" fmla="*/ 26 h 129"/>
                  <a:gd name="T16" fmla="*/ 31 w 287"/>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7"/>
                  <a:gd name="T28" fmla="*/ 0 h 129"/>
                  <a:gd name="T29" fmla="*/ 287 w 287"/>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7" h="129">
                    <a:moveTo>
                      <a:pt x="215" y="0"/>
                    </a:moveTo>
                    <a:lnTo>
                      <a:pt x="0" y="14"/>
                    </a:lnTo>
                    <a:lnTo>
                      <a:pt x="119" y="128"/>
                    </a:lnTo>
                    <a:lnTo>
                      <a:pt x="286" y="78"/>
                    </a:lnTo>
                    <a:lnTo>
                      <a:pt x="215" y="0"/>
                    </a:lnTo>
                    <a:lnTo>
                      <a:pt x="0" y="14"/>
                    </a:lnTo>
                    <a:lnTo>
                      <a:pt x="119" y="128"/>
                    </a:lnTo>
                    <a:lnTo>
                      <a:pt x="286" y="78"/>
                    </a:lnTo>
                    <a:lnTo>
                      <a:pt x="215" y="0"/>
                    </a:lnTo>
                  </a:path>
                </a:pathLst>
              </a:custGeom>
              <a:solidFill>
                <a:schemeClr val="tx1"/>
              </a:solidFill>
              <a:ln w="12700" cap="rnd">
                <a:solidFill>
                  <a:srgbClr val="000000"/>
                </a:solidFill>
                <a:round/>
                <a:headEnd/>
                <a:tailEnd/>
              </a:ln>
            </p:spPr>
            <p:txBody>
              <a:bodyPr/>
              <a:lstStyle/>
              <a:p>
                <a:endParaRPr lang="zh-CN" altLang="en-US" sz="1350"/>
              </a:p>
            </p:txBody>
          </p:sp>
          <p:sp>
            <p:nvSpPr>
              <p:cNvPr id="9271" name="Freeform 42"/>
              <p:cNvSpPr>
                <a:spLocks/>
              </p:cNvSpPr>
              <p:nvPr/>
            </p:nvSpPr>
            <p:spPr bwMode="auto">
              <a:xfrm>
                <a:off x="1963" y="2026"/>
                <a:ext cx="230" cy="115"/>
              </a:xfrm>
              <a:custGeom>
                <a:avLst/>
                <a:gdLst>
                  <a:gd name="T0" fmla="*/ 31 w 286"/>
                  <a:gd name="T1" fmla="*/ 0 h 129"/>
                  <a:gd name="T2" fmla="*/ 0 w 286"/>
                  <a:gd name="T3" fmla="*/ 4 h 129"/>
                  <a:gd name="T4" fmla="*/ 17 w 286"/>
                  <a:gd name="T5" fmla="*/ 45 h 129"/>
                  <a:gd name="T6" fmla="*/ 40 w 286"/>
                  <a:gd name="T7" fmla="*/ 28 h 129"/>
                  <a:gd name="T8" fmla="*/ 31 w 286"/>
                  <a:gd name="T9" fmla="*/ 0 h 129"/>
                  <a:gd name="T10" fmla="*/ 0 w 286"/>
                  <a:gd name="T11" fmla="*/ 4 h 129"/>
                  <a:gd name="T12" fmla="*/ 17 w 286"/>
                  <a:gd name="T13" fmla="*/ 45 h 129"/>
                  <a:gd name="T14" fmla="*/ 40 w 286"/>
                  <a:gd name="T15" fmla="*/ 28 h 129"/>
                  <a:gd name="T16" fmla="*/ 31 w 286"/>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214" y="0"/>
                    </a:moveTo>
                    <a:lnTo>
                      <a:pt x="0" y="14"/>
                    </a:lnTo>
                    <a:lnTo>
                      <a:pt x="119" y="128"/>
                    </a:lnTo>
                    <a:lnTo>
                      <a:pt x="285" y="78"/>
                    </a:lnTo>
                    <a:lnTo>
                      <a:pt x="214" y="0"/>
                    </a:lnTo>
                    <a:lnTo>
                      <a:pt x="0" y="14"/>
                    </a:lnTo>
                    <a:lnTo>
                      <a:pt x="119" y="128"/>
                    </a:lnTo>
                    <a:lnTo>
                      <a:pt x="285" y="78"/>
                    </a:lnTo>
                    <a:lnTo>
                      <a:pt x="214" y="0"/>
                    </a:lnTo>
                  </a:path>
                </a:pathLst>
              </a:custGeom>
              <a:solidFill>
                <a:schemeClr val="tx1"/>
              </a:solidFill>
              <a:ln w="12700" cap="rnd">
                <a:solidFill>
                  <a:srgbClr val="000000"/>
                </a:solidFill>
                <a:round/>
                <a:headEnd/>
                <a:tailEnd/>
              </a:ln>
            </p:spPr>
            <p:txBody>
              <a:bodyPr/>
              <a:lstStyle/>
              <a:p>
                <a:endParaRPr lang="zh-CN" altLang="en-US" sz="1350"/>
              </a:p>
            </p:txBody>
          </p:sp>
          <p:sp>
            <p:nvSpPr>
              <p:cNvPr id="9272" name="Freeform 43"/>
              <p:cNvSpPr>
                <a:spLocks/>
              </p:cNvSpPr>
              <p:nvPr/>
            </p:nvSpPr>
            <p:spPr bwMode="auto">
              <a:xfrm>
                <a:off x="1458" y="1813"/>
                <a:ext cx="230" cy="114"/>
              </a:xfrm>
              <a:custGeom>
                <a:avLst/>
                <a:gdLst>
                  <a:gd name="T0" fmla="*/ 10 w 286"/>
                  <a:gd name="T1" fmla="*/ 42 h 129"/>
                  <a:gd name="T2" fmla="*/ 40 w 286"/>
                  <a:gd name="T3" fmla="*/ 38 h 129"/>
                  <a:gd name="T4" fmla="*/ 23 w 286"/>
                  <a:gd name="T5" fmla="*/ 0 h 129"/>
                  <a:gd name="T6" fmla="*/ 0 w 286"/>
                  <a:gd name="T7" fmla="*/ 17 h 129"/>
                  <a:gd name="T8" fmla="*/ 10 w 286"/>
                  <a:gd name="T9" fmla="*/ 42 h 129"/>
                  <a:gd name="T10" fmla="*/ 40 w 286"/>
                  <a:gd name="T11" fmla="*/ 38 h 129"/>
                  <a:gd name="T12" fmla="*/ 23 w 286"/>
                  <a:gd name="T13" fmla="*/ 0 h 129"/>
                  <a:gd name="T14" fmla="*/ 0 w 286"/>
                  <a:gd name="T15" fmla="*/ 17 h 129"/>
                  <a:gd name="T16" fmla="*/ 10 w 286"/>
                  <a:gd name="T17" fmla="*/ 42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71" y="128"/>
                    </a:moveTo>
                    <a:lnTo>
                      <a:pt x="285" y="114"/>
                    </a:lnTo>
                    <a:lnTo>
                      <a:pt x="158" y="0"/>
                    </a:lnTo>
                    <a:lnTo>
                      <a:pt x="0" y="50"/>
                    </a:lnTo>
                    <a:lnTo>
                      <a:pt x="71" y="128"/>
                    </a:lnTo>
                    <a:lnTo>
                      <a:pt x="285" y="114"/>
                    </a:lnTo>
                    <a:lnTo>
                      <a:pt x="158" y="0"/>
                    </a:lnTo>
                    <a:lnTo>
                      <a:pt x="0" y="50"/>
                    </a:lnTo>
                    <a:lnTo>
                      <a:pt x="71" y="128"/>
                    </a:lnTo>
                  </a:path>
                </a:pathLst>
              </a:custGeom>
              <a:solidFill>
                <a:schemeClr val="tx1"/>
              </a:solidFill>
              <a:ln w="12700" cap="rnd">
                <a:solidFill>
                  <a:schemeClr val="tx1"/>
                </a:solidFill>
                <a:round/>
                <a:headEnd/>
                <a:tailEnd/>
              </a:ln>
            </p:spPr>
            <p:txBody>
              <a:bodyPr/>
              <a:lstStyle/>
              <a:p>
                <a:endParaRPr lang="zh-CN" altLang="en-US" sz="1350"/>
              </a:p>
            </p:txBody>
          </p:sp>
          <p:sp>
            <p:nvSpPr>
              <p:cNvPr id="9273" name="Freeform 44"/>
              <p:cNvSpPr>
                <a:spLocks/>
              </p:cNvSpPr>
              <p:nvPr/>
            </p:nvSpPr>
            <p:spPr bwMode="auto">
              <a:xfrm>
                <a:off x="1375" y="1544"/>
                <a:ext cx="180" cy="233"/>
              </a:xfrm>
              <a:custGeom>
                <a:avLst/>
                <a:gdLst>
                  <a:gd name="T0" fmla="*/ 0 w 223"/>
                  <a:gd name="T1" fmla="*/ 0 h 263"/>
                  <a:gd name="T2" fmla="*/ 32 w 223"/>
                  <a:gd name="T3" fmla="*/ 0 h 263"/>
                  <a:gd name="T4" fmla="*/ 26 w 223"/>
                  <a:gd name="T5" fmla="*/ 86 h 263"/>
                  <a:gd name="T6" fmla="*/ 10 w 223"/>
                  <a:gd name="T7" fmla="*/ 89 h 263"/>
                  <a:gd name="T8" fmla="*/ 0 w 223"/>
                  <a:gd name="T9" fmla="*/ 0 h 263"/>
                  <a:gd name="T10" fmla="*/ 0 60000 65536"/>
                  <a:gd name="T11" fmla="*/ 0 60000 65536"/>
                  <a:gd name="T12" fmla="*/ 0 60000 65536"/>
                  <a:gd name="T13" fmla="*/ 0 60000 65536"/>
                  <a:gd name="T14" fmla="*/ 0 60000 65536"/>
                  <a:gd name="T15" fmla="*/ 0 w 223"/>
                  <a:gd name="T16" fmla="*/ 0 h 263"/>
                  <a:gd name="T17" fmla="*/ 223 w 223"/>
                  <a:gd name="T18" fmla="*/ 263 h 263"/>
                </a:gdLst>
                <a:ahLst/>
                <a:cxnLst>
                  <a:cxn ang="T10">
                    <a:pos x="T0" y="T1"/>
                  </a:cxn>
                  <a:cxn ang="T11">
                    <a:pos x="T2" y="T3"/>
                  </a:cxn>
                  <a:cxn ang="T12">
                    <a:pos x="T4" y="T5"/>
                  </a:cxn>
                  <a:cxn ang="T13">
                    <a:pos x="T6" y="T7"/>
                  </a:cxn>
                  <a:cxn ang="T14">
                    <a:pos x="T8" y="T9"/>
                  </a:cxn>
                </a:cxnLst>
                <a:rect l="T15" t="T16" r="T17" b="T18"/>
                <a:pathLst>
                  <a:path w="223" h="263">
                    <a:moveTo>
                      <a:pt x="0" y="0"/>
                    </a:moveTo>
                    <a:lnTo>
                      <a:pt x="222" y="0"/>
                    </a:lnTo>
                    <a:lnTo>
                      <a:pt x="182" y="255"/>
                    </a:lnTo>
                    <a:lnTo>
                      <a:pt x="63" y="262"/>
                    </a:lnTo>
                    <a:lnTo>
                      <a:pt x="0" y="0"/>
                    </a:lnTo>
                  </a:path>
                </a:pathLst>
              </a:custGeom>
              <a:solidFill>
                <a:srgbClr val="712000"/>
              </a:solidFill>
              <a:ln w="25400" cap="rnd">
                <a:solidFill>
                  <a:schemeClr val="tx1"/>
                </a:solidFill>
                <a:round/>
                <a:headEnd/>
                <a:tailEnd/>
              </a:ln>
            </p:spPr>
            <p:txBody>
              <a:bodyPr/>
              <a:lstStyle/>
              <a:p>
                <a:endParaRPr lang="zh-CN" altLang="en-US" sz="1350"/>
              </a:p>
            </p:txBody>
          </p:sp>
          <p:sp>
            <p:nvSpPr>
              <p:cNvPr id="9274" name="Freeform 45"/>
              <p:cNvSpPr>
                <a:spLocks/>
              </p:cNvSpPr>
              <p:nvPr/>
            </p:nvSpPr>
            <p:spPr bwMode="auto">
              <a:xfrm>
                <a:off x="1896" y="1625"/>
                <a:ext cx="141" cy="270"/>
              </a:xfrm>
              <a:custGeom>
                <a:avLst/>
                <a:gdLst>
                  <a:gd name="T0" fmla="*/ 0 w 175"/>
                  <a:gd name="T1" fmla="*/ 83 h 305"/>
                  <a:gd name="T2" fmla="*/ 0 w 175"/>
                  <a:gd name="T3" fmla="*/ 0 h 305"/>
                  <a:gd name="T4" fmla="*/ 25 w 175"/>
                  <a:gd name="T5" fmla="*/ 24 h 305"/>
                  <a:gd name="T6" fmla="*/ 17 w 175"/>
                  <a:gd name="T7" fmla="*/ 102 h 305"/>
                  <a:gd name="T8" fmla="*/ 0 w 175"/>
                  <a:gd name="T9" fmla="*/ 83 h 305"/>
                  <a:gd name="T10" fmla="*/ 0 60000 65536"/>
                  <a:gd name="T11" fmla="*/ 0 60000 65536"/>
                  <a:gd name="T12" fmla="*/ 0 60000 65536"/>
                  <a:gd name="T13" fmla="*/ 0 60000 65536"/>
                  <a:gd name="T14" fmla="*/ 0 60000 65536"/>
                  <a:gd name="T15" fmla="*/ 0 w 175"/>
                  <a:gd name="T16" fmla="*/ 0 h 305"/>
                  <a:gd name="T17" fmla="*/ 175 w 175"/>
                  <a:gd name="T18" fmla="*/ 305 h 305"/>
                </a:gdLst>
                <a:ahLst/>
                <a:cxnLst>
                  <a:cxn ang="T10">
                    <a:pos x="T0" y="T1"/>
                  </a:cxn>
                  <a:cxn ang="T11">
                    <a:pos x="T2" y="T3"/>
                  </a:cxn>
                  <a:cxn ang="T12">
                    <a:pos x="T4" y="T5"/>
                  </a:cxn>
                  <a:cxn ang="T13">
                    <a:pos x="T6" y="T7"/>
                  </a:cxn>
                  <a:cxn ang="T14">
                    <a:pos x="T8" y="T9"/>
                  </a:cxn>
                </a:cxnLst>
                <a:rect l="T15" t="T16" r="T17" b="T18"/>
                <a:pathLst>
                  <a:path w="175" h="305">
                    <a:moveTo>
                      <a:pt x="0" y="247"/>
                    </a:moveTo>
                    <a:lnTo>
                      <a:pt x="0" y="0"/>
                    </a:lnTo>
                    <a:lnTo>
                      <a:pt x="174" y="71"/>
                    </a:lnTo>
                    <a:lnTo>
                      <a:pt x="119" y="304"/>
                    </a:lnTo>
                    <a:lnTo>
                      <a:pt x="0" y="247"/>
                    </a:lnTo>
                  </a:path>
                </a:pathLst>
              </a:custGeom>
              <a:solidFill>
                <a:srgbClr val="B50069"/>
              </a:solidFill>
              <a:ln w="25400" cap="rnd">
                <a:solidFill>
                  <a:schemeClr val="tx1"/>
                </a:solidFill>
                <a:round/>
                <a:headEnd/>
                <a:tailEnd/>
              </a:ln>
            </p:spPr>
            <p:txBody>
              <a:bodyPr/>
              <a:lstStyle/>
              <a:p>
                <a:endParaRPr lang="zh-CN" altLang="en-US" sz="1350"/>
              </a:p>
            </p:txBody>
          </p:sp>
          <p:sp>
            <p:nvSpPr>
              <p:cNvPr id="9275" name="Oval 46"/>
              <p:cNvSpPr>
                <a:spLocks noChangeArrowheads="1"/>
              </p:cNvSpPr>
              <p:nvPr/>
            </p:nvSpPr>
            <p:spPr bwMode="auto">
              <a:xfrm>
                <a:off x="1941" y="1426"/>
                <a:ext cx="51" cy="223"/>
              </a:xfrm>
              <a:prstGeom prst="ellipse">
                <a:avLst/>
              </a:prstGeom>
              <a:solidFill>
                <a:srgbClr val="FFFFFF"/>
              </a:solidFill>
              <a:ln w="25400">
                <a:solidFill>
                  <a:schemeClr val="tx1"/>
                </a:solidFill>
                <a:round/>
                <a:headEnd/>
                <a:tailEnd/>
              </a:ln>
            </p:spPr>
            <p:txBody>
              <a:bodyPr wrap="none" anchor="ctr"/>
              <a:lstStyle/>
              <a:p>
                <a:endParaRPr lang="zh-CN" altLang="en-US" sz="1350"/>
              </a:p>
            </p:txBody>
          </p:sp>
          <p:sp>
            <p:nvSpPr>
              <p:cNvPr id="9276" name="Oval 47"/>
              <p:cNvSpPr>
                <a:spLocks noChangeArrowheads="1"/>
              </p:cNvSpPr>
              <p:nvPr/>
            </p:nvSpPr>
            <p:spPr bwMode="auto">
              <a:xfrm>
                <a:off x="1934" y="1419"/>
                <a:ext cx="65" cy="236"/>
              </a:xfrm>
              <a:prstGeom prst="ellipse">
                <a:avLst/>
              </a:prstGeom>
              <a:solidFill>
                <a:srgbClr val="B50069"/>
              </a:solidFill>
              <a:ln w="25400">
                <a:solidFill>
                  <a:schemeClr val="tx1"/>
                </a:solidFill>
                <a:round/>
                <a:headEnd/>
                <a:tailEnd/>
              </a:ln>
            </p:spPr>
            <p:txBody>
              <a:bodyPr wrap="none" anchor="ctr"/>
              <a:lstStyle/>
              <a:p>
                <a:endParaRPr lang="zh-CN" altLang="en-US" sz="1350"/>
              </a:p>
            </p:txBody>
          </p:sp>
          <p:sp>
            <p:nvSpPr>
              <p:cNvPr id="9277" name="Freeform 48"/>
              <p:cNvSpPr>
                <a:spLocks/>
              </p:cNvSpPr>
              <p:nvPr/>
            </p:nvSpPr>
            <p:spPr bwMode="auto">
              <a:xfrm>
                <a:off x="1890" y="1688"/>
                <a:ext cx="160" cy="270"/>
              </a:xfrm>
              <a:custGeom>
                <a:avLst/>
                <a:gdLst>
                  <a:gd name="T0" fmla="*/ 28 w 199"/>
                  <a:gd name="T1" fmla="*/ 0 h 305"/>
                  <a:gd name="T2" fmla="*/ 20 w 199"/>
                  <a:gd name="T3" fmla="*/ 51 h 305"/>
                  <a:gd name="T4" fmla="*/ 0 w 199"/>
                  <a:gd name="T5" fmla="*/ 102 h 305"/>
                  <a:gd name="T6" fmla="*/ 0 60000 65536"/>
                  <a:gd name="T7" fmla="*/ 0 60000 65536"/>
                  <a:gd name="T8" fmla="*/ 0 60000 65536"/>
                  <a:gd name="T9" fmla="*/ 0 w 199"/>
                  <a:gd name="T10" fmla="*/ 0 h 305"/>
                  <a:gd name="T11" fmla="*/ 199 w 199"/>
                  <a:gd name="T12" fmla="*/ 305 h 305"/>
                </a:gdLst>
                <a:ahLst/>
                <a:cxnLst>
                  <a:cxn ang="T6">
                    <a:pos x="T0" y="T1"/>
                  </a:cxn>
                  <a:cxn ang="T7">
                    <a:pos x="T2" y="T3"/>
                  </a:cxn>
                  <a:cxn ang="T8">
                    <a:pos x="T4" y="T5"/>
                  </a:cxn>
                </a:cxnLst>
                <a:rect l="T9" t="T10" r="T11" b="T12"/>
                <a:pathLst>
                  <a:path w="199" h="305">
                    <a:moveTo>
                      <a:pt x="198" y="0"/>
                    </a:moveTo>
                    <a:lnTo>
                      <a:pt x="143" y="156"/>
                    </a:lnTo>
                    <a:lnTo>
                      <a:pt x="0" y="304"/>
                    </a:lnTo>
                  </a:path>
                </a:pathLst>
              </a:custGeom>
              <a:noFill/>
              <a:ln w="25400" cap="rnd">
                <a:solidFill>
                  <a:schemeClr val="tx1"/>
                </a:solidFill>
                <a:round/>
                <a:headEnd/>
                <a:tailEnd/>
              </a:ln>
            </p:spPr>
            <p:txBody>
              <a:bodyPr/>
              <a:lstStyle/>
              <a:p>
                <a:endParaRPr lang="zh-CN" altLang="en-US" sz="1350"/>
              </a:p>
            </p:txBody>
          </p:sp>
          <p:sp>
            <p:nvSpPr>
              <p:cNvPr id="9278" name="Freeform 49"/>
              <p:cNvSpPr>
                <a:spLocks/>
              </p:cNvSpPr>
              <p:nvPr/>
            </p:nvSpPr>
            <p:spPr bwMode="auto">
              <a:xfrm>
                <a:off x="1883" y="1681"/>
                <a:ext cx="161" cy="270"/>
              </a:xfrm>
              <a:custGeom>
                <a:avLst/>
                <a:gdLst>
                  <a:gd name="T0" fmla="*/ 29 w 199"/>
                  <a:gd name="T1" fmla="*/ 0 h 306"/>
                  <a:gd name="T2" fmla="*/ 21 w 199"/>
                  <a:gd name="T3" fmla="*/ 50 h 306"/>
                  <a:gd name="T4" fmla="*/ 0 w 199"/>
                  <a:gd name="T5" fmla="*/ 98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sz="1350"/>
              </a:p>
            </p:txBody>
          </p:sp>
          <p:sp>
            <p:nvSpPr>
              <p:cNvPr id="9279" name="Freeform 50"/>
              <p:cNvSpPr>
                <a:spLocks/>
              </p:cNvSpPr>
              <p:nvPr/>
            </p:nvSpPr>
            <p:spPr bwMode="auto">
              <a:xfrm>
                <a:off x="1845" y="1631"/>
                <a:ext cx="58" cy="283"/>
              </a:xfrm>
              <a:custGeom>
                <a:avLst/>
                <a:gdLst>
                  <a:gd name="T0" fmla="*/ 9 w 73"/>
                  <a:gd name="T1" fmla="*/ 0 h 320"/>
                  <a:gd name="T2" fmla="*/ 2 w 73"/>
                  <a:gd name="T3" fmla="*/ 47 h 320"/>
                  <a:gd name="T4" fmla="*/ 0 w 73"/>
                  <a:gd name="T5" fmla="*/ 105 h 320"/>
                  <a:gd name="T6" fmla="*/ 0 60000 65536"/>
                  <a:gd name="T7" fmla="*/ 0 60000 65536"/>
                  <a:gd name="T8" fmla="*/ 0 60000 65536"/>
                  <a:gd name="T9" fmla="*/ 0 w 73"/>
                  <a:gd name="T10" fmla="*/ 0 h 320"/>
                  <a:gd name="T11" fmla="*/ 73 w 73"/>
                  <a:gd name="T12" fmla="*/ 320 h 320"/>
                </a:gdLst>
                <a:ahLst/>
                <a:cxnLst>
                  <a:cxn ang="T6">
                    <a:pos x="T0" y="T1"/>
                  </a:cxn>
                  <a:cxn ang="T7">
                    <a:pos x="T2" y="T3"/>
                  </a:cxn>
                  <a:cxn ang="T8">
                    <a:pos x="T4" y="T5"/>
                  </a:cxn>
                </a:cxnLst>
                <a:rect l="T9" t="T10" r="T11" b="T12"/>
                <a:pathLst>
                  <a:path w="73" h="320">
                    <a:moveTo>
                      <a:pt x="72" y="0"/>
                    </a:moveTo>
                    <a:lnTo>
                      <a:pt x="16" y="142"/>
                    </a:lnTo>
                    <a:lnTo>
                      <a:pt x="0" y="319"/>
                    </a:lnTo>
                  </a:path>
                </a:pathLst>
              </a:custGeom>
              <a:noFill/>
              <a:ln w="25400" cap="rnd">
                <a:solidFill>
                  <a:schemeClr val="tx1"/>
                </a:solidFill>
                <a:round/>
                <a:headEnd/>
                <a:tailEnd/>
              </a:ln>
            </p:spPr>
            <p:txBody>
              <a:bodyPr/>
              <a:lstStyle/>
              <a:p>
                <a:endParaRPr lang="zh-CN" altLang="en-US" sz="1350"/>
              </a:p>
            </p:txBody>
          </p:sp>
          <p:sp>
            <p:nvSpPr>
              <p:cNvPr id="9280" name="Freeform 51"/>
              <p:cNvSpPr>
                <a:spLocks/>
              </p:cNvSpPr>
              <p:nvPr/>
            </p:nvSpPr>
            <p:spPr bwMode="auto">
              <a:xfrm>
                <a:off x="1838" y="1625"/>
                <a:ext cx="59" cy="283"/>
              </a:xfrm>
              <a:custGeom>
                <a:avLst/>
                <a:gdLst>
                  <a:gd name="T0" fmla="*/ 11 w 73"/>
                  <a:gd name="T1" fmla="*/ 0 h 320"/>
                  <a:gd name="T2" fmla="*/ 2 w 73"/>
                  <a:gd name="T3" fmla="*/ 47 h 320"/>
                  <a:gd name="T4" fmla="*/ 0 w 73"/>
                  <a:gd name="T5" fmla="*/ 105 h 320"/>
                  <a:gd name="T6" fmla="*/ 0 60000 65536"/>
                  <a:gd name="T7" fmla="*/ 0 60000 65536"/>
                  <a:gd name="T8" fmla="*/ 0 60000 65536"/>
                  <a:gd name="T9" fmla="*/ 0 w 73"/>
                  <a:gd name="T10" fmla="*/ 0 h 320"/>
                  <a:gd name="T11" fmla="*/ 73 w 73"/>
                  <a:gd name="T12" fmla="*/ 320 h 320"/>
                </a:gdLst>
                <a:ahLst/>
                <a:cxnLst>
                  <a:cxn ang="T6">
                    <a:pos x="T0" y="T1"/>
                  </a:cxn>
                  <a:cxn ang="T7">
                    <a:pos x="T2" y="T3"/>
                  </a:cxn>
                  <a:cxn ang="T8">
                    <a:pos x="T4" y="T5"/>
                  </a:cxn>
                </a:cxnLst>
                <a:rect l="T9" t="T10" r="T11" b="T12"/>
                <a:pathLst>
                  <a:path w="73" h="320">
                    <a:moveTo>
                      <a:pt x="72" y="0"/>
                    </a:moveTo>
                    <a:lnTo>
                      <a:pt x="16" y="142"/>
                    </a:lnTo>
                    <a:lnTo>
                      <a:pt x="0" y="319"/>
                    </a:lnTo>
                  </a:path>
                </a:pathLst>
              </a:custGeom>
              <a:noFill/>
              <a:ln w="25400" cap="rnd">
                <a:solidFill>
                  <a:schemeClr val="tx1"/>
                </a:solidFill>
                <a:round/>
                <a:headEnd/>
                <a:tailEnd/>
              </a:ln>
            </p:spPr>
            <p:txBody>
              <a:bodyPr/>
              <a:lstStyle/>
              <a:p>
                <a:endParaRPr lang="zh-CN" altLang="en-US" sz="1350"/>
              </a:p>
            </p:txBody>
          </p:sp>
          <p:grpSp>
            <p:nvGrpSpPr>
              <p:cNvPr id="9281" name="Group 52"/>
              <p:cNvGrpSpPr>
                <a:grpSpLocks/>
              </p:cNvGrpSpPr>
              <p:nvPr/>
            </p:nvGrpSpPr>
            <p:grpSpPr bwMode="auto">
              <a:xfrm>
                <a:off x="925" y="1494"/>
                <a:ext cx="397" cy="813"/>
                <a:chOff x="1577" y="1468"/>
                <a:chExt cx="492" cy="1035"/>
              </a:xfrm>
            </p:grpSpPr>
            <p:sp>
              <p:nvSpPr>
                <p:cNvPr id="9295" name="Freeform 53"/>
                <p:cNvSpPr>
                  <a:spLocks/>
                </p:cNvSpPr>
                <p:nvPr/>
              </p:nvSpPr>
              <p:spPr bwMode="auto">
                <a:xfrm>
                  <a:off x="1651" y="2152"/>
                  <a:ext cx="225" cy="280"/>
                </a:xfrm>
                <a:custGeom>
                  <a:avLst/>
                  <a:gdLst>
                    <a:gd name="T0" fmla="*/ 0 w 225"/>
                    <a:gd name="T1" fmla="*/ 115 h 249"/>
                    <a:gd name="T2" fmla="*/ 168 w 225"/>
                    <a:gd name="T3" fmla="*/ 0 h 249"/>
                    <a:gd name="T4" fmla="*/ 137 w 225"/>
                    <a:gd name="T5" fmla="*/ 713 h 249"/>
                    <a:gd name="T6" fmla="*/ 224 w 225"/>
                    <a:gd name="T7" fmla="*/ 630 h 249"/>
                    <a:gd name="T8" fmla="*/ 0 60000 65536"/>
                    <a:gd name="T9" fmla="*/ 0 60000 65536"/>
                    <a:gd name="T10" fmla="*/ 0 60000 65536"/>
                    <a:gd name="T11" fmla="*/ 0 60000 65536"/>
                    <a:gd name="T12" fmla="*/ 0 w 225"/>
                    <a:gd name="T13" fmla="*/ 0 h 249"/>
                    <a:gd name="T14" fmla="*/ 225 w 225"/>
                    <a:gd name="T15" fmla="*/ 249 h 249"/>
                  </a:gdLst>
                  <a:ahLst/>
                  <a:cxnLst>
                    <a:cxn ang="T8">
                      <a:pos x="T0" y="T1"/>
                    </a:cxn>
                    <a:cxn ang="T9">
                      <a:pos x="T2" y="T3"/>
                    </a:cxn>
                    <a:cxn ang="T10">
                      <a:pos x="T4" y="T5"/>
                    </a:cxn>
                    <a:cxn ang="T11">
                      <a:pos x="T6" y="T7"/>
                    </a:cxn>
                  </a:cxnLst>
                  <a:rect l="T12" t="T13" r="T14" b="T15"/>
                  <a:pathLst>
                    <a:path w="225" h="249">
                      <a:moveTo>
                        <a:pt x="0" y="40"/>
                      </a:moveTo>
                      <a:lnTo>
                        <a:pt x="168" y="0"/>
                      </a:lnTo>
                      <a:lnTo>
                        <a:pt x="137" y="248"/>
                      </a:lnTo>
                      <a:lnTo>
                        <a:pt x="224" y="219"/>
                      </a:lnTo>
                    </a:path>
                  </a:pathLst>
                </a:custGeom>
                <a:noFill/>
                <a:ln w="25400" cap="rnd">
                  <a:solidFill>
                    <a:schemeClr val="tx1"/>
                  </a:solidFill>
                  <a:round/>
                  <a:headEnd/>
                  <a:tailEnd/>
                </a:ln>
              </p:spPr>
              <p:txBody>
                <a:bodyPr/>
                <a:lstStyle/>
                <a:p>
                  <a:endParaRPr lang="zh-CN" altLang="en-US" sz="1350"/>
                </a:p>
              </p:txBody>
            </p:sp>
            <p:sp>
              <p:nvSpPr>
                <p:cNvPr id="9296" name="Freeform 54"/>
                <p:cNvSpPr>
                  <a:spLocks/>
                </p:cNvSpPr>
                <p:nvPr/>
              </p:nvSpPr>
              <p:spPr bwMode="auto">
                <a:xfrm>
                  <a:off x="1645" y="2146"/>
                  <a:ext cx="225" cy="281"/>
                </a:xfrm>
                <a:custGeom>
                  <a:avLst/>
                  <a:gdLst>
                    <a:gd name="T0" fmla="*/ 0 w 225"/>
                    <a:gd name="T1" fmla="*/ 118 h 249"/>
                    <a:gd name="T2" fmla="*/ 168 w 225"/>
                    <a:gd name="T3" fmla="*/ 0 h 249"/>
                    <a:gd name="T4" fmla="*/ 137 w 225"/>
                    <a:gd name="T5" fmla="*/ 737 h 249"/>
                    <a:gd name="T6" fmla="*/ 224 w 225"/>
                    <a:gd name="T7" fmla="*/ 651 h 249"/>
                    <a:gd name="T8" fmla="*/ 0 60000 65536"/>
                    <a:gd name="T9" fmla="*/ 0 60000 65536"/>
                    <a:gd name="T10" fmla="*/ 0 60000 65536"/>
                    <a:gd name="T11" fmla="*/ 0 60000 65536"/>
                    <a:gd name="T12" fmla="*/ 0 w 225"/>
                    <a:gd name="T13" fmla="*/ 0 h 249"/>
                    <a:gd name="T14" fmla="*/ 225 w 225"/>
                    <a:gd name="T15" fmla="*/ 249 h 249"/>
                  </a:gdLst>
                  <a:ahLst/>
                  <a:cxnLst>
                    <a:cxn ang="T8">
                      <a:pos x="T0" y="T1"/>
                    </a:cxn>
                    <a:cxn ang="T9">
                      <a:pos x="T2" y="T3"/>
                    </a:cxn>
                    <a:cxn ang="T10">
                      <a:pos x="T4" y="T5"/>
                    </a:cxn>
                    <a:cxn ang="T11">
                      <a:pos x="T6" y="T7"/>
                    </a:cxn>
                  </a:cxnLst>
                  <a:rect l="T12" t="T13" r="T14" b="T15"/>
                  <a:pathLst>
                    <a:path w="225" h="249">
                      <a:moveTo>
                        <a:pt x="0" y="40"/>
                      </a:moveTo>
                      <a:lnTo>
                        <a:pt x="168" y="0"/>
                      </a:lnTo>
                      <a:lnTo>
                        <a:pt x="137" y="248"/>
                      </a:lnTo>
                      <a:lnTo>
                        <a:pt x="224" y="219"/>
                      </a:lnTo>
                    </a:path>
                  </a:pathLst>
                </a:custGeom>
                <a:noFill/>
                <a:ln w="25400" cap="rnd">
                  <a:solidFill>
                    <a:schemeClr val="tx1"/>
                  </a:solidFill>
                  <a:round/>
                  <a:headEnd/>
                  <a:tailEnd/>
                </a:ln>
              </p:spPr>
              <p:txBody>
                <a:bodyPr/>
                <a:lstStyle/>
                <a:p>
                  <a:endParaRPr lang="zh-CN" altLang="en-US" sz="1350"/>
                </a:p>
              </p:txBody>
            </p:sp>
            <p:sp>
              <p:nvSpPr>
                <p:cNvPr id="9297" name="Freeform 55"/>
                <p:cNvSpPr>
                  <a:spLocks/>
                </p:cNvSpPr>
                <p:nvPr/>
              </p:nvSpPr>
              <p:spPr bwMode="auto">
                <a:xfrm>
                  <a:off x="1732" y="2224"/>
                  <a:ext cx="225" cy="279"/>
                </a:xfrm>
                <a:custGeom>
                  <a:avLst/>
                  <a:gdLst>
                    <a:gd name="T0" fmla="*/ 0 w 225"/>
                    <a:gd name="T1" fmla="*/ 115 h 248"/>
                    <a:gd name="T2" fmla="*/ 168 w 225"/>
                    <a:gd name="T3" fmla="*/ 0 h 248"/>
                    <a:gd name="T4" fmla="*/ 143 w 225"/>
                    <a:gd name="T5" fmla="*/ 716 h 248"/>
                    <a:gd name="T6" fmla="*/ 224 w 225"/>
                    <a:gd name="T7" fmla="*/ 630 h 248"/>
                    <a:gd name="T8" fmla="*/ 0 60000 65536"/>
                    <a:gd name="T9" fmla="*/ 0 60000 65536"/>
                    <a:gd name="T10" fmla="*/ 0 60000 65536"/>
                    <a:gd name="T11" fmla="*/ 0 60000 65536"/>
                    <a:gd name="T12" fmla="*/ 0 w 225"/>
                    <a:gd name="T13" fmla="*/ 0 h 248"/>
                    <a:gd name="T14" fmla="*/ 225 w 225"/>
                    <a:gd name="T15" fmla="*/ 248 h 248"/>
                  </a:gdLst>
                  <a:ahLst/>
                  <a:cxnLst>
                    <a:cxn ang="T8">
                      <a:pos x="T0" y="T1"/>
                    </a:cxn>
                    <a:cxn ang="T9">
                      <a:pos x="T2" y="T3"/>
                    </a:cxn>
                    <a:cxn ang="T10">
                      <a:pos x="T4" y="T5"/>
                    </a:cxn>
                    <a:cxn ang="T11">
                      <a:pos x="T6" y="T7"/>
                    </a:cxn>
                  </a:cxnLst>
                  <a:rect l="T12" t="T13" r="T14" b="T15"/>
                  <a:pathLst>
                    <a:path w="225" h="248">
                      <a:moveTo>
                        <a:pt x="0" y="40"/>
                      </a:moveTo>
                      <a:lnTo>
                        <a:pt x="168" y="0"/>
                      </a:lnTo>
                      <a:lnTo>
                        <a:pt x="143" y="247"/>
                      </a:lnTo>
                      <a:lnTo>
                        <a:pt x="224" y="218"/>
                      </a:lnTo>
                    </a:path>
                  </a:pathLst>
                </a:custGeom>
                <a:noFill/>
                <a:ln w="25400" cap="rnd">
                  <a:solidFill>
                    <a:schemeClr val="tx1"/>
                  </a:solidFill>
                  <a:round/>
                  <a:headEnd/>
                  <a:tailEnd/>
                </a:ln>
              </p:spPr>
              <p:txBody>
                <a:bodyPr/>
                <a:lstStyle/>
                <a:p>
                  <a:endParaRPr lang="zh-CN" altLang="en-US" sz="1350"/>
                </a:p>
              </p:txBody>
            </p:sp>
            <p:sp>
              <p:nvSpPr>
                <p:cNvPr id="9298" name="Freeform 56"/>
                <p:cNvSpPr>
                  <a:spLocks/>
                </p:cNvSpPr>
                <p:nvPr/>
              </p:nvSpPr>
              <p:spPr bwMode="auto">
                <a:xfrm>
                  <a:off x="1726" y="2217"/>
                  <a:ext cx="225" cy="279"/>
                </a:xfrm>
                <a:custGeom>
                  <a:avLst/>
                  <a:gdLst>
                    <a:gd name="T0" fmla="*/ 0 w 225"/>
                    <a:gd name="T1" fmla="*/ 115 h 248"/>
                    <a:gd name="T2" fmla="*/ 168 w 225"/>
                    <a:gd name="T3" fmla="*/ 0 h 248"/>
                    <a:gd name="T4" fmla="*/ 143 w 225"/>
                    <a:gd name="T5" fmla="*/ 716 h 248"/>
                    <a:gd name="T6" fmla="*/ 224 w 225"/>
                    <a:gd name="T7" fmla="*/ 630 h 248"/>
                    <a:gd name="T8" fmla="*/ 0 60000 65536"/>
                    <a:gd name="T9" fmla="*/ 0 60000 65536"/>
                    <a:gd name="T10" fmla="*/ 0 60000 65536"/>
                    <a:gd name="T11" fmla="*/ 0 60000 65536"/>
                    <a:gd name="T12" fmla="*/ 0 w 225"/>
                    <a:gd name="T13" fmla="*/ 0 h 248"/>
                    <a:gd name="T14" fmla="*/ 225 w 225"/>
                    <a:gd name="T15" fmla="*/ 248 h 248"/>
                  </a:gdLst>
                  <a:ahLst/>
                  <a:cxnLst>
                    <a:cxn ang="T8">
                      <a:pos x="T0" y="T1"/>
                    </a:cxn>
                    <a:cxn ang="T9">
                      <a:pos x="T2" y="T3"/>
                    </a:cxn>
                    <a:cxn ang="T10">
                      <a:pos x="T4" y="T5"/>
                    </a:cxn>
                    <a:cxn ang="T11">
                      <a:pos x="T6" y="T7"/>
                    </a:cxn>
                  </a:cxnLst>
                  <a:rect l="T12" t="T13" r="T14" b="T15"/>
                  <a:pathLst>
                    <a:path w="225" h="248">
                      <a:moveTo>
                        <a:pt x="0" y="40"/>
                      </a:moveTo>
                      <a:lnTo>
                        <a:pt x="168" y="0"/>
                      </a:lnTo>
                      <a:lnTo>
                        <a:pt x="143" y="247"/>
                      </a:lnTo>
                      <a:lnTo>
                        <a:pt x="224" y="218"/>
                      </a:lnTo>
                    </a:path>
                  </a:pathLst>
                </a:custGeom>
                <a:noFill/>
                <a:ln w="25400" cap="rnd">
                  <a:solidFill>
                    <a:schemeClr val="tx1"/>
                  </a:solidFill>
                  <a:round/>
                  <a:headEnd/>
                  <a:tailEnd/>
                </a:ln>
              </p:spPr>
              <p:txBody>
                <a:bodyPr/>
                <a:lstStyle/>
                <a:p>
                  <a:endParaRPr lang="zh-CN" altLang="en-US" sz="1350"/>
                </a:p>
              </p:txBody>
            </p:sp>
            <p:sp>
              <p:nvSpPr>
                <p:cNvPr id="9299" name="Freeform 57"/>
                <p:cNvSpPr>
                  <a:spLocks/>
                </p:cNvSpPr>
                <p:nvPr/>
              </p:nvSpPr>
              <p:spPr bwMode="auto">
                <a:xfrm>
                  <a:off x="1583" y="1699"/>
                  <a:ext cx="206" cy="584"/>
                </a:xfrm>
                <a:custGeom>
                  <a:avLst/>
                  <a:gdLst>
                    <a:gd name="T0" fmla="*/ 56 w 206"/>
                    <a:gd name="T1" fmla="*/ 1232 h 519"/>
                    <a:gd name="T2" fmla="*/ 0 w 206"/>
                    <a:gd name="T3" fmla="*/ 0 h 519"/>
                    <a:gd name="T4" fmla="*/ 205 w 206"/>
                    <a:gd name="T5" fmla="*/ 304 h 519"/>
                    <a:gd name="T6" fmla="*/ 168 w 206"/>
                    <a:gd name="T7" fmla="*/ 1498 h 519"/>
                    <a:gd name="T8" fmla="*/ 56 w 206"/>
                    <a:gd name="T9" fmla="*/ 1232 h 519"/>
                    <a:gd name="T10" fmla="*/ 0 60000 65536"/>
                    <a:gd name="T11" fmla="*/ 0 60000 65536"/>
                    <a:gd name="T12" fmla="*/ 0 60000 65536"/>
                    <a:gd name="T13" fmla="*/ 0 60000 65536"/>
                    <a:gd name="T14" fmla="*/ 0 60000 65536"/>
                    <a:gd name="T15" fmla="*/ 0 w 206"/>
                    <a:gd name="T16" fmla="*/ 0 h 519"/>
                    <a:gd name="T17" fmla="*/ 206 w 206"/>
                    <a:gd name="T18" fmla="*/ 519 h 519"/>
                  </a:gdLst>
                  <a:ahLst/>
                  <a:cxnLst>
                    <a:cxn ang="T10">
                      <a:pos x="T0" y="T1"/>
                    </a:cxn>
                    <a:cxn ang="T11">
                      <a:pos x="T2" y="T3"/>
                    </a:cxn>
                    <a:cxn ang="T12">
                      <a:pos x="T4" y="T5"/>
                    </a:cxn>
                    <a:cxn ang="T13">
                      <a:pos x="T6" y="T7"/>
                    </a:cxn>
                    <a:cxn ang="T14">
                      <a:pos x="T8" y="T9"/>
                    </a:cxn>
                  </a:cxnLst>
                  <a:rect l="T15" t="T16" r="T17" b="T18"/>
                  <a:pathLst>
                    <a:path w="206" h="519">
                      <a:moveTo>
                        <a:pt x="56" y="426"/>
                      </a:moveTo>
                      <a:lnTo>
                        <a:pt x="0" y="0"/>
                      </a:lnTo>
                      <a:lnTo>
                        <a:pt x="205" y="104"/>
                      </a:lnTo>
                      <a:lnTo>
                        <a:pt x="168" y="518"/>
                      </a:lnTo>
                      <a:lnTo>
                        <a:pt x="56" y="426"/>
                      </a:lnTo>
                    </a:path>
                  </a:pathLst>
                </a:custGeom>
                <a:solidFill>
                  <a:srgbClr val="B50069"/>
                </a:solidFill>
                <a:ln w="25400" cap="rnd">
                  <a:solidFill>
                    <a:schemeClr val="tx1"/>
                  </a:solidFill>
                  <a:round/>
                  <a:headEnd/>
                  <a:tailEnd/>
                </a:ln>
              </p:spPr>
              <p:txBody>
                <a:bodyPr/>
                <a:lstStyle/>
                <a:p>
                  <a:endParaRPr lang="zh-CN" altLang="en-US" sz="1350"/>
                </a:p>
              </p:txBody>
            </p:sp>
            <p:sp>
              <p:nvSpPr>
                <p:cNvPr id="9300" name="Freeform 58"/>
                <p:cNvSpPr>
                  <a:spLocks/>
                </p:cNvSpPr>
                <p:nvPr/>
              </p:nvSpPr>
              <p:spPr bwMode="auto">
                <a:xfrm>
                  <a:off x="1577" y="1692"/>
                  <a:ext cx="206" cy="584"/>
                </a:xfrm>
                <a:custGeom>
                  <a:avLst/>
                  <a:gdLst>
                    <a:gd name="T0" fmla="*/ 56 w 206"/>
                    <a:gd name="T1" fmla="*/ 1232 h 519"/>
                    <a:gd name="T2" fmla="*/ 0 w 206"/>
                    <a:gd name="T3" fmla="*/ 0 h 519"/>
                    <a:gd name="T4" fmla="*/ 205 w 206"/>
                    <a:gd name="T5" fmla="*/ 304 h 519"/>
                    <a:gd name="T6" fmla="*/ 168 w 206"/>
                    <a:gd name="T7" fmla="*/ 1498 h 519"/>
                    <a:gd name="T8" fmla="*/ 56 w 206"/>
                    <a:gd name="T9" fmla="*/ 1232 h 519"/>
                    <a:gd name="T10" fmla="*/ 0 60000 65536"/>
                    <a:gd name="T11" fmla="*/ 0 60000 65536"/>
                    <a:gd name="T12" fmla="*/ 0 60000 65536"/>
                    <a:gd name="T13" fmla="*/ 0 60000 65536"/>
                    <a:gd name="T14" fmla="*/ 0 60000 65536"/>
                    <a:gd name="T15" fmla="*/ 0 w 206"/>
                    <a:gd name="T16" fmla="*/ 0 h 519"/>
                    <a:gd name="T17" fmla="*/ 206 w 206"/>
                    <a:gd name="T18" fmla="*/ 519 h 519"/>
                  </a:gdLst>
                  <a:ahLst/>
                  <a:cxnLst>
                    <a:cxn ang="T10">
                      <a:pos x="T0" y="T1"/>
                    </a:cxn>
                    <a:cxn ang="T11">
                      <a:pos x="T2" y="T3"/>
                    </a:cxn>
                    <a:cxn ang="T12">
                      <a:pos x="T4" y="T5"/>
                    </a:cxn>
                    <a:cxn ang="T13">
                      <a:pos x="T6" y="T7"/>
                    </a:cxn>
                    <a:cxn ang="T14">
                      <a:pos x="T8" y="T9"/>
                    </a:cxn>
                  </a:cxnLst>
                  <a:rect l="T15" t="T16" r="T17" b="T18"/>
                  <a:pathLst>
                    <a:path w="206" h="519">
                      <a:moveTo>
                        <a:pt x="56" y="426"/>
                      </a:moveTo>
                      <a:lnTo>
                        <a:pt x="0" y="0"/>
                      </a:lnTo>
                      <a:lnTo>
                        <a:pt x="205" y="104"/>
                      </a:lnTo>
                      <a:lnTo>
                        <a:pt x="168" y="518"/>
                      </a:lnTo>
                      <a:lnTo>
                        <a:pt x="56" y="426"/>
                      </a:lnTo>
                    </a:path>
                  </a:pathLst>
                </a:custGeom>
                <a:noFill/>
                <a:ln w="25400" cap="rnd">
                  <a:solidFill>
                    <a:schemeClr val="tx1"/>
                  </a:solidFill>
                  <a:round/>
                  <a:headEnd/>
                  <a:tailEnd/>
                </a:ln>
              </p:spPr>
              <p:txBody>
                <a:bodyPr/>
                <a:lstStyle/>
                <a:p>
                  <a:endParaRPr lang="zh-CN" altLang="en-US" sz="1350"/>
                </a:p>
              </p:txBody>
            </p:sp>
            <p:sp>
              <p:nvSpPr>
                <p:cNvPr id="9301" name="Oval 59"/>
                <p:cNvSpPr>
                  <a:spLocks noChangeArrowheads="1"/>
                </p:cNvSpPr>
                <p:nvPr/>
              </p:nvSpPr>
              <p:spPr bwMode="auto">
                <a:xfrm>
                  <a:off x="1647" y="1475"/>
                  <a:ext cx="77" cy="254"/>
                </a:xfrm>
                <a:prstGeom prst="ellipse">
                  <a:avLst/>
                </a:prstGeom>
                <a:solidFill>
                  <a:srgbClr val="B50069"/>
                </a:solidFill>
                <a:ln w="25400">
                  <a:solidFill>
                    <a:schemeClr val="tx1"/>
                  </a:solidFill>
                  <a:round/>
                  <a:headEnd/>
                  <a:tailEnd/>
                </a:ln>
              </p:spPr>
              <p:txBody>
                <a:bodyPr wrap="none" anchor="ctr"/>
                <a:lstStyle/>
                <a:p>
                  <a:endParaRPr lang="zh-CN" altLang="en-US" sz="1350"/>
                </a:p>
              </p:txBody>
            </p:sp>
            <p:sp>
              <p:nvSpPr>
                <p:cNvPr id="9302" name="Oval 60"/>
                <p:cNvSpPr>
                  <a:spLocks noChangeArrowheads="1"/>
                </p:cNvSpPr>
                <p:nvPr/>
              </p:nvSpPr>
              <p:spPr bwMode="auto">
                <a:xfrm>
                  <a:off x="1641" y="1468"/>
                  <a:ext cx="89" cy="267"/>
                </a:xfrm>
                <a:prstGeom prst="ellipse">
                  <a:avLst/>
                </a:prstGeom>
                <a:noFill/>
                <a:ln w="25400">
                  <a:solidFill>
                    <a:schemeClr val="tx1"/>
                  </a:solidFill>
                  <a:round/>
                  <a:headEnd/>
                  <a:tailEnd/>
                </a:ln>
              </p:spPr>
              <p:txBody>
                <a:bodyPr wrap="none" anchor="ctr"/>
                <a:lstStyle/>
                <a:p>
                  <a:endParaRPr lang="zh-CN" altLang="en-US" sz="1350"/>
                </a:p>
              </p:txBody>
            </p:sp>
            <p:sp>
              <p:nvSpPr>
                <p:cNvPr id="9303" name="Freeform 61"/>
                <p:cNvSpPr>
                  <a:spLocks/>
                </p:cNvSpPr>
                <p:nvPr/>
              </p:nvSpPr>
              <p:spPr bwMode="auto">
                <a:xfrm>
                  <a:off x="1788" y="1828"/>
                  <a:ext cx="281" cy="254"/>
                </a:xfrm>
                <a:custGeom>
                  <a:avLst/>
                  <a:gdLst>
                    <a:gd name="T0" fmla="*/ 0 w 281"/>
                    <a:gd name="T1" fmla="*/ 0 h 226"/>
                    <a:gd name="T2" fmla="*/ 75 w 281"/>
                    <a:gd name="T3" fmla="*/ 530 h 226"/>
                    <a:gd name="T4" fmla="*/ 280 w 281"/>
                    <a:gd name="T5" fmla="*/ 643 h 226"/>
                    <a:gd name="T6" fmla="*/ 0 60000 65536"/>
                    <a:gd name="T7" fmla="*/ 0 60000 65536"/>
                    <a:gd name="T8" fmla="*/ 0 60000 65536"/>
                    <a:gd name="T9" fmla="*/ 0 w 281"/>
                    <a:gd name="T10" fmla="*/ 0 h 226"/>
                    <a:gd name="T11" fmla="*/ 281 w 281"/>
                    <a:gd name="T12" fmla="*/ 226 h 226"/>
                  </a:gdLst>
                  <a:ahLst/>
                  <a:cxnLst>
                    <a:cxn ang="T6">
                      <a:pos x="T0" y="T1"/>
                    </a:cxn>
                    <a:cxn ang="T7">
                      <a:pos x="T2" y="T3"/>
                    </a:cxn>
                    <a:cxn ang="T8">
                      <a:pos x="T4" y="T5"/>
                    </a:cxn>
                  </a:cxnLst>
                  <a:rect l="T9" t="T10" r="T11" b="T12"/>
                  <a:pathLst>
                    <a:path w="281" h="226">
                      <a:moveTo>
                        <a:pt x="0" y="0"/>
                      </a:moveTo>
                      <a:lnTo>
                        <a:pt x="75" y="185"/>
                      </a:lnTo>
                      <a:lnTo>
                        <a:pt x="280" y="225"/>
                      </a:lnTo>
                    </a:path>
                  </a:pathLst>
                </a:custGeom>
                <a:noFill/>
                <a:ln w="25400" cap="rnd">
                  <a:solidFill>
                    <a:schemeClr val="tx1"/>
                  </a:solidFill>
                  <a:round/>
                  <a:headEnd/>
                  <a:tailEnd/>
                </a:ln>
              </p:spPr>
              <p:txBody>
                <a:bodyPr/>
                <a:lstStyle/>
                <a:p>
                  <a:endParaRPr lang="zh-CN" altLang="en-US" sz="1350"/>
                </a:p>
              </p:txBody>
            </p:sp>
            <p:sp>
              <p:nvSpPr>
                <p:cNvPr id="9304" name="Freeform 62"/>
                <p:cNvSpPr>
                  <a:spLocks/>
                </p:cNvSpPr>
                <p:nvPr/>
              </p:nvSpPr>
              <p:spPr bwMode="auto">
                <a:xfrm>
                  <a:off x="1782" y="1822"/>
                  <a:ext cx="281" cy="254"/>
                </a:xfrm>
                <a:custGeom>
                  <a:avLst/>
                  <a:gdLst>
                    <a:gd name="T0" fmla="*/ 0 w 281"/>
                    <a:gd name="T1" fmla="*/ 0 h 225"/>
                    <a:gd name="T2" fmla="*/ 75 w 281"/>
                    <a:gd name="T3" fmla="*/ 550 h 225"/>
                    <a:gd name="T4" fmla="*/ 280 w 281"/>
                    <a:gd name="T5" fmla="*/ 669 h 225"/>
                    <a:gd name="T6" fmla="*/ 0 60000 65536"/>
                    <a:gd name="T7" fmla="*/ 0 60000 65536"/>
                    <a:gd name="T8" fmla="*/ 0 60000 65536"/>
                    <a:gd name="T9" fmla="*/ 0 w 281"/>
                    <a:gd name="T10" fmla="*/ 0 h 225"/>
                    <a:gd name="T11" fmla="*/ 281 w 281"/>
                    <a:gd name="T12" fmla="*/ 225 h 225"/>
                  </a:gdLst>
                  <a:ahLst/>
                  <a:cxnLst>
                    <a:cxn ang="T6">
                      <a:pos x="T0" y="T1"/>
                    </a:cxn>
                    <a:cxn ang="T7">
                      <a:pos x="T2" y="T3"/>
                    </a:cxn>
                    <a:cxn ang="T8">
                      <a:pos x="T4" y="T5"/>
                    </a:cxn>
                  </a:cxnLst>
                  <a:rect l="T9" t="T10" r="T11" b="T12"/>
                  <a:pathLst>
                    <a:path w="281" h="225">
                      <a:moveTo>
                        <a:pt x="0" y="0"/>
                      </a:moveTo>
                      <a:lnTo>
                        <a:pt x="75" y="184"/>
                      </a:lnTo>
                      <a:lnTo>
                        <a:pt x="280" y="224"/>
                      </a:lnTo>
                    </a:path>
                  </a:pathLst>
                </a:custGeom>
                <a:noFill/>
                <a:ln w="25400" cap="rnd">
                  <a:solidFill>
                    <a:schemeClr val="tx1"/>
                  </a:solidFill>
                  <a:round/>
                  <a:headEnd/>
                  <a:tailEnd/>
                </a:ln>
              </p:spPr>
              <p:txBody>
                <a:bodyPr/>
                <a:lstStyle/>
                <a:p>
                  <a:endParaRPr lang="zh-CN" altLang="en-US" sz="1350"/>
                </a:p>
              </p:txBody>
            </p:sp>
          </p:grpSp>
          <p:sp>
            <p:nvSpPr>
              <p:cNvPr id="9282" name="Rectangle 63"/>
              <p:cNvSpPr>
                <a:spLocks noChangeArrowheads="1"/>
              </p:cNvSpPr>
              <p:nvPr/>
            </p:nvSpPr>
            <p:spPr bwMode="auto">
              <a:xfrm>
                <a:off x="1746" y="1230"/>
                <a:ext cx="551" cy="231"/>
              </a:xfrm>
              <a:prstGeom prst="rect">
                <a:avLst/>
              </a:prstGeom>
              <a:noFill/>
              <a:ln w="25400">
                <a:noFill/>
                <a:miter lim="800000"/>
                <a:headEnd/>
                <a:tailEnd/>
              </a:ln>
            </p:spPr>
            <p:txBody>
              <a:bodyPr wrap="none" lIns="67865" tIns="33338" rIns="67865" bIns="33338">
                <a:spAutoFit/>
              </a:bodyPr>
              <a:lstStyle/>
              <a:p>
                <a:pPr eaLnBrk="0" hangingPunct="0"/>
                <a:r>
                  <a:rPr lang="zh-CN" altLang="en-US" sz="1350" b="1"/>
                  <a:t>内审员</a:t>
                </a:r>
              </a:p>
            </p:txBody>
          </p:sp>
          <p:sp>
            <p:nvSpPr>
              <p:cNvPr id="9283" name="Rectangle 64"/>
              <p:cNvSpPr>
                <a:spLocks noChangeArrowheads="1"/>
              </p:cNvSpPr>
              <p:nvPr/>
            </p:nvSpPr>
            <p:spPr bwMode="auto">
              <a:xfrm>
                <a:off x="358" y="2320"/>
                <a:ext cx="988" cy="193"/>
              </a:xfrm>
              <a:prstGeom prst="rect">
                <a:avLst/>
              </a:prstGeom>
              <a:noFill/>
              <a:ln w="25400">
                <a:noFill/>
                <a:miter lim="800000"/>
                <a:headEnd/>
                <a:tailEnd/>
              </a:ln>
            </p:spPr>
            <p:txBody>
              <a:bodyPr wrap="none" lIns="67865" tIns="33338" rIns="67865" bIns="33338">
                <a:spAutoFit/>
              </a:bodyPr>
              <a:lstStyle/>
              <a:p>
                <a:pPr algn="ctr" eaLnBrk="0" hangingPunct="0">
                  <a:lnSpc>
                    <a:spcPct val="75000"/>
                  </a:lnSpc>
                </a:pPr>
                <a:r>
                  <a:rPr lang="zh-CN" altLang="en-US" sz="1350"/>
                  <a:t>技术专业人员</a:t>
                </a:r>
              </a:p>
            </p:txBody>
          </p:sp>
          <p:grpSp>
            <p:nvGrpSpPr>
              <p:cNvPr id="9284" name="Group 65"/>
              <p:cNvGrpSpPr>
                <a:grpSpLocks/>
              </p:cNvGrpSpPr>
              <p:nvPr/>
            </p:nvGrpSpPr>
            <p:grpSpPr bwMode="auto">
              <a:xfrm>
                <a:off x="1928" y="1927"/>
                <a:ext cx="505" cy="1002"/>
                <a:chOff x="2821" y="2019"/>
                <a:chExt cx="627" cy="1275"/>
              </a:xfrm>
            </p:grpSpPr>
            <p:sp>
              <p:nvSpPr>
                <p:cNvPr id="9285" name="Freeform 66"/>
                <p:cNvSpPr>
                  <a:spLocks/>
                </p:cNvSpPr>
                <p:nvPr/>
              </p:nvSpPr>
              <p:spPr bwMode="auto">
                <a:xfrm>
                  <a:off x="2908" y="2863"/>
                  <a:ext cx="286" cy="335"/>
                </a:xfrm>
                <a:custGeom>
                  <a:avLst/>
                  <a:gdLst>
                    <a:gd name="T0" fmla="*/ 0 w 286"/>
                    <a:gd name="T1" fmla="*/ 119 h 298"/>
                    <a:gd name="T2" fmla="*/ 214 w 286"/>
                    <a:gd name="T3" fmla="*/ 0 h 298"/>
                    <a:gd name="T4" fmla="*/ 174 w 286"/>
                    <a:gd name="T5" fmla="*/ 851 h 298"/>
                    <a:gd name="T6" fmla="*/ 285 w 286"/>
                    <a:gd name="T7" fmla="*/ 768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0" y="42"/>
                      </a:moveTo>
                      <a:lnTo>
                        <a:pt x="214" y="0"/>
                      </a:lnTo>
                      <a:lnTo>
                        <a:pt x="174" y="297"/>
                      </a:lnTo>
                      <a:lnTo>
                        <a:pt x="285" y="269"/>
                      </a:lnTo>
                    </a:path>
                  </a:pathLst>
                </a:custGeom>
                <a:noFill/>
                <a:ln w="25400" cap="rnd">
                  <a:solidFill>
                    <a:schemeClr val="tx1"/>
                  </a:solidFill>
                  <a:round/>
                  <a:headEnd/>
                  <a:tailEnd/>
                </a:ln>
              </p:spPr>
              <p:txBody>
                <a:bodyPr/>
                <a:lstStyle/>
                <a:p>
                  <a:endParaRPr lang="zh-CN" altLang="en-US" sz="1350"/>
                </a:p>
              </p:txBody>
            </p:sp>
            <p:sp>
              <p:nvSpPr>
                <p:cNvPr id="9286" name="Freeform 67"/>
                <p:cNvSpPr>
                  <a:spLocks/>
                </p:cNvSpPr>
                <p:nvPr/>
              </p:nvSpPr>
              <p:spPr bwMode="auto">
                <a:xfrm>
                  <a:off x="2916" y="2855"/>
                  <a:ext cx="286" cy="335"/>
                </a:xfrm>
                <a:custGeom>
                  <a:avLst/>
                  <a:gdLst>
                    <a:gd name="T0" fmla="*/ 0 w 286"/>
                    <a:gd name="T1" fmla="*/ 119 h 298"/>
                    <a:gd name="T2" fmla="*/ 214 w 286"/>
                    <a:gd name="T3" fmla="*/ 0 h 298"/>
                    <a:gd name="T4" fmla="*/ 174 w 286"/>
                    <a:gd name="T5" fmla="*/ 851 h 298"/>
                    <a:gd name="T6" fmla="*/ 285 w 286"/>
                    <a:gd name="T7" fmla="*/ 768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0" y="42"/>
                      </a:moveTo>
                      <a:lnTo>
                        <a:pt x="214" y="0"/>
                      </a:lnTo>
                      <a:lnTo>
                        <a:pt x="174" y="297"/>
                      </a:lnTo>
                      <a:lnTo>
                        <a:pt x="285" y="269"/>
                      </a:lnTo>
                    </a:path>
                  </a:pathLst>
                </a:custGeom>
                <a:noFill/>
                <a:ln w="25400" cap="rnd">
                  <a:solidFill>
                    <a:schemeClr val="tx1"/>
                  </a:solidFill>
                  <a:round/>
                  <a:headEnd/>
                  <a:tailEnd/>
                </a:ln>
              </p:spPr>
              <p:txBody>
                <a:bodyPr/>
                <a:lstStyle/>
                <a:p>
                  <a:endParaRPr lang="zh-CN" altLang="en-US" sz="1350"/>
                </a:p>
              </p:txBody>
            </p:sp>
            <p:sp>
              <p:nvSpPr>
                <p:cNvPr id="9287" name="Freeform 68"/>
                <p:cNvSpPr>
                  <a:spLocks/>
                </p:cNvSpPr>
                <p:nvPr/>
              </p:nvSpPr>
              <p:spPr bwMode="auto">
                <a:xfrm>
                  <a:off x="3011" y="2950"/>
                  <a:ext cx="286" cy="344"/>
                </a:xfrm>
                <a:custGeom>
                  <a:avLst/>
                  <a:gdLst>
                    <a:gd name="T0" fmla="*/ 0 w 286"/>
                    <a:gd name="T1" fmla="*/ 144 h 306"/>
                    <a:gd name="T2" fmla="*/ 214 w 286"/>
                    <a:gd name="T3" fmla="*/ 0 h 306"/>
                    <a:gd name="T4" fmla="*/ 182 w 286"/>
                    <a:gd name="T5" fmla="*/ 877 h 306"/>
                    <a:gd name="T6" fmla="*/ 285 w 286"/>
                    <a:gd name="T7" fmla="*/ 776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0" y="50"/>
                      </a:moveTo>
                      <a:lnTo>
                        <a:pt x="214" y="0"/>
                      </a:lnTo>
                      <a:lnTo>
                        <a:pt x="182" y="305"/>
                      </a:lnTo>
                      <a:lnTo>
                        <a:pt x="285" y="270"/>
                      </a:lnTo>
                    </a:path>
                  </a:pathLst>
                </a:custGeom>
                <a:noFill/>
                <a:ln w="25400" cap="rnd">
                  <a:solidFill>
                    <a:schemeClr val="tx1"/>
                  </a:solidFill>
                  <a:round/>
                  <a:headEnd/>
                  <a:tailEnd/>
                </a:ln>
              </p:spPr>
              <p:txBody>
                <a:bodyPr/>
                <a:lstStyle/>
                <a:p>
                  <a:endParaRPr lang="zh-CN" altLang="en-US" sz="1350"/>
                </a:p>
              </p:txBody>
            </p:sp>
            <p:sp>
              <p:nvSpPr>
                <p:cNvPr id="9288" name="Freeform 69"/>
                <p:cNvSpPr>
                  <a:spLocks/>
                </p:cNvSpPr>
                <p:nvPr/>
              </p:nvSpPr>
              <p:spPr bwMode="auto">
                <a:xfrm>
                  <a:off x="3019" y="2942"/>
                  <a:ext cx="286" cy="344"/>
                </a:xfrm>
                <a:custGeom>
                  <a:avLst/>
                  <a:gdLst>
                    <a:gd name="T0" fmla="*/ 0 w 286"/>
                    <a:gd name="T1" fmla="*/ 144 h 306"/>
                    <a:gd name="T2" fmla="*/ 214 w 286"/>
                    <a:gd name="T3" fmla="*/ 0 h 306"/>
                    <a:gd name="T4" fmla="*/ 182 w 286"/>
                    <a:gd name="T5" fmla="*/ 877 h 306"/>
                    <a:gd name="T6" fmla="*/ 285 w 286"/>
                    <a:gd name="T7" fmla="*/ 776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0" y="50"/>
                      </a:moveTo>
                      <a:lnTo>
                        <a:pt x="214" y="0"/>
                      </a:lnTo>
                      <a:lnTo>
                        <a:pt x="182" y="305"/>
                      </a:lnTo>
                      <a:lnTo>
                        <a:pt x="285" y="270"/>
                      </a:lnTo>
                    </a:path>
                  </a:pathLst>
                </a:custGeom>
                <a:noFill/>
                <a:ln w="25400" cap="rnd">
                  <a:solidFill>
                    <a:schemeClr val="tx1"/>
                  </a:solidFill>
                  <a:round/>
                  <a:headEnd/>
                  <a:tailEnd/>
                </a:ln>
              </p:spPr>
              <p:txBody>
                <a:bodyPr/>
                <a:lstStyle/>
                <a:p>
                  <a:endParaRPr lang="zh-CN" altLang="en-US" sz="1350"/>
                </a:p>
              </p:txBody>
            </p:sp>
            <p:sp>
              <p:nvSpPr>
                <p:cNvPr id="9289" name="Freeform 70"/>
                <p:cNvSpPr>
                  <a:spLocks/>
                </p:cNvSpPr>
                <p:nvPr/>
              </p:nvSpPr>
              <p:spPr bwMode="auto">
                <a:xfrm>
                  <a:off x="2821" y="2305"/>
                  <a:ext cx="262" cy="718"/>
                </a:xfrm>
                <a:custGeom>
                  <a:avLst/>
                  <a:gdLst>
                    <a:gd name="T0" fmla="*/ 71 w 262"/>
                    <a:gd name="T1" fmla="*/ 1518 h 638"/>
                    <a:gd name="T2" fmla="*/ 0 w 262"/>
                    <a:gd name="T3" fmla="*/ 0 h 638"/>
                    <a:gd name="T4" fmla="*/ 261 w 262"/>
                    <a:gd name="T5" fmla="*/ 368 h 638"/>
                    <a:gd name="T6" fmla="*/ 214 w 262"/>
                    <a:gd name="T7" fmla="*/ 1845 h 638"/>
                    <a:gd name="T8" fmla="*/ 71 w 262"/>
                    <a:gd name="T9" fmla="*/ 1518 h 638"/>
                    <a:gd name="T10" fmla="*/ 0 60000 65536"/>
                    <a:gd name="T11" fmla="*/ 0 60000 65536"/>
                    <a:gd name="T12" fmla="*/ 0 60000 65536"/>
                    <a:gd name="T13" fmla="*/ 0 60000 65536"/>
                    <a:gd name="T14" fmla="*/ 0 60000 65536"/>
                    <a:gd name="T15" fmla="*/ 0 w 262"/>
                    <a:gd name="T16" fmla="*/ 0 h 638"/>
                    <a:gd name="T17" fmla="*/ 262 w 262"/>
                    <a:gd name="T18" fmla="*/ 638 h 638"/>
                  </a:gdLst>
                  <a:ahLst/>
                  <a:cxnLst>
                    <a:cxn ang="T10">
                      <a:pos x="T0" y="T1"/>
                    </a:cxn>
                    <a:cxn ang="T11">
                      <a:pos x="T2" y="T3"/>
                    </a:cxn>
                    <a:cxn ang="T12">
                      <a:pos x="T4" y="T5"/>
                    </a:cxn>
                    <a:cxn ang="T13">
                      <a:pos x="T6" y="T7"/>
                    </a:cxn>
                    <a:cxn ang="T14">
                      <a:pos x="T8" y="T9"/>
                    </a:cxn>
                  </a:cxnLst>
                  <a:rect l="T15" t="T16" r="T17" b="T18"/>
                  <a:pathLst>
                    <a:path w="262" h="638">
                      <a:moveTo>
                        <a:pt x="71" y="524"/>
                      </a:moveTo>
                      <a:lnTo>
                        <a:pt x="0" y="0"/>
                      </a:lnTo>
                      <a:lnTo>
                        <a:pt x="261" y="127"/>
                      </a:lnTo>
                      <a:lnTo>
                        <a:pt x="214" y="637"/>
                      </a:lnTo>
                      <a:lnTo>
                        <a:pt x="71" y="524"/>
                      </a:lnTo>
                    </a:path>
                  </a:pathLst>
                </a:custGeom>
                <a:solidFill>
                  <a:srgbClr val="B50069"/>
                </a:solidFill>
                <a:ln w="25400" cap="rnd">
                  <a:solidFill>
                    <a:schemeClr val="tx1"/>
                  </a:solidFill>
                  <a:round/>
                  <a:headEnd/>
                  <a:tailEnd/>
                </a:ln>
              </p:spPr>
              <p:txBody>
                <a:bodyPr/>
                <a:lstStyle/>
                <a:p>
                  <a:endParaRPr lang="zh-CN" altLang="en-US" sz="1350"/>
                </a:p>
              </p:txBody>
            </p:sp>
            <p:sp>
              <p:nvSpPr>
                <p:cNvPr id="9290" name="Freeform 71"/>
                <p:cNvSpPr>
                  <a:spLocks/>
                </p:cNvSpPr>
                <p:nvPr/>
              </p:nvSpPr>
              <p:spPr bwMode="auto">
                <a:xfrm>
                  <a:off x="2828" y="2297"/>
                  <a:ext cx="263" cy="718"/>
                </a:xfrm>
                <a:custGeom>
                  <a:avLst/>
                  <a:gdLst>
                    <a:gd name="T0" fmla="*/ 71 w 263"/>
                    <a:gd name="T1" fmla="*/ 1518 h 638"/>
                    <a:gd name="T2" fmla="*/ 0 w 263"/>
                    <a:gd name="T3" fmla="*/ 0 h 638"/>
                    <a:gd name="T4" fmla="*/ 262 w 263"/>
                    <a:gd name="T5" fmla="*/ 368 h 638"/>
                    <a:gd name="T6" fmla="*/ 214 w 263"/>
                    <a:gd name="T7" fmla="*/ 1845 h 638"/>
                    <a:gd name="T8" fmla="*/ 71 w 263"/>
                    <a:gd name="T9" fmla="*/ 1518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71" y="524"/>
                      </a:moveTo>
                      <a:lnTo>
                        <a:pt x="0" y="0"/>
                      </a:lnTo>
                      <a:lnTo>
                        <a:pt x="262" y="127"/>
                      </a:lnTo>
                      <a:lnTo>
                        <a:pt x="214" y="637"/>
                      </a:lnTo>
                      <a:lnTo>
                        <a:pt x="71" y="524"/>
                      </a:lnTo>
                    </a:path>
                  </a:pathLst>
                </a:custGeom>
                <a:noFill/>
                <a:ln w="25400" cap="rnd">
                  <a:solidFill>
                    <a:schemeClr val="tx1"/>
                  </a:solidFill>
                  <a:round/>
                  <a:headEnd/>
                  <a:tailEnd/>
                </a:ln>
              </p:spPr>
              <p:txBody>
                <a:bodyPr/>
                <a:lstStyle/>
                <a:p>
                  <a:endParaRPr lang="zh-CN" altLang="en-US" sz="1350"/>
                </a:p>
              </p:txBody>
            </p:sp>
            <p:sp>
              <p:nvSpPr>
                <p:cNvPr id="9291" name="Oval 72"/>
                <p:cNvSpPr>
                  <a:spLocks noChangeArrowheads="1"/>
                </p:cNvSpPr>
                <p:nvPr/>
              </p:nvSpPr>
              <p:spPr bwMode="auto">
                <a:xfrm>
                  <a:off x="2940" y="2027"/>
                  <a:ext cx="103" cy="317"/>
                </a:xfrm>
                <a:prstGeom prst="ellipse">
                  <a:avLst/>
                </a:prstGeom>
                <a:solidFill>
                  <a:srgbClr val="B50069"/>
                </a:solidFill>
                <a:ln w="25400">
                  <a:solidFill>
                    <a:schemeClr val="tx1"/>
                  </a:solidFill>
                  <a:round/>
                  <a:headEnd/>
                  <a:tailEnd/>
                </a:ln>
              </p:spPr>
              <p:txBody>
                <a:bodyPr wrap="none" anchor="ctr"/>
                <a:lstStyle/>
                <a:p>
                  <a:endParaRPr lang="zh-CN" altLang="en-US" sz="1350"/>
                </a:p>
              </p:txBody>
            </p:sp>
            <p:sp>
              <p:nvSpPr>
                <p:cNvPr id="9292" name="Oval 73"/>
                <p:cNvSpPr>
                  <a:spLocks noChangeArrowheads="1"/>
                </p:cNvSpPr>
                <p:nvPr/>
              </p:nvSpPr>
              <p:spPr bwMode="auto">
                <a:xfrm>
                  <a:off x="2932" y="2019"/>
                  <a:ext cx="119" cy="333"/>
                </a:xfrm>
                <a:prstGeom prst="ellipse">
                  <a:avLst/>
                </a:prstGeom>
                <a:noFill/>
                <a:ln w="25400">
                  <a:solidFill>
                    <a:schemeClr val="tx1"/>
                  </a:solidFill>
                  <a:round/>
                  <a:headEnd/>
                  <a:tailEnd/>
                </a:ln>
              </p:spPr>
              <p:txBody>
                <a:bodyPr wrap="none" anchor="ctr"/>
                <a:lstStyle/>
                <a:p>
                  <a:endParaRPr lang="zh-CN" altLang="en-US" sz="1350"/>
                </a:p>
              </p:txBody>
            </p:sp>
            <p:sp>
              <p:nvSpPr>
                <p:cNvPr id="9293" name="Freeform 74"/>
                <p:cNvSpPr>
                  <a:spLocks/>
                </p:cNvSpPr>
                <p:nvPr/>
              </p:nvSpPr>
              <p:spPr bwMode="auto">
                <a:xfrm>
                  <a:off x="3082" y="2464"/>
                  <a:ext cx="358" cy="304"/>
                </a:xfrm>
                <a:custGeom>
                  <a:avLst/>
                  <a:gdLst>
                    <a:gd name="T0" fmla="*/ 0 w 358"/>
                    <a:gd name="T1" fmla="*/ 0 h 271"/>
                    <a:gd name="T2" fmla="*/ 95 w 358"/>
                    <a:gd name="T3" fmla="*/ 639 h 271"/>
                    <a:gd name="T4" fmla="*/ 357 w 358"/>
                    <a:gd name="T5" fmla="*/ 757 h 271"/>
                    <a:gd name="T6" fmla="*/ 0 60000 65536"/>
                    <a:gd name="T7" fmla="*/ 0 60000 65536"/>
                    <a:gd name="T8" fmla="*/ 0 60000 65536"/>
                    <a:gd name="T9" fmla="*/ 0 w 358"/>
                    <a:gd name="T10" fmla="*/ 0 h 271"/>
                    <a:gd name="T11" fmla="*/ 358 w 358"/>
                    <a:gd name="T12" fmla="*/ 271 h 271"/>
                  </a:gdLst>
                  <a:ahLst/>
                  <a:cxnLst>
                    <a:cxn ang="T6">
                      <a:pos x="T0" y="T1"/>
                    </a:cxn>
                    <a:cxn ang="T7">
                      <a:pos x="T2" y="T3"/>
                    </a:cxn>
                    <a:cxn ang="T8">
                      <a:pos x="T4" y="T5"/>
                    </a:cxn>
                  </a:cxnLst>
                  <a:rect l="T9" t="T10" r="T11" b="T12"/>
                  <a:pathLst>
                    <a:path w="358" h="271">
                      <a:moveTo>
                        <a:pt x="0" y="0"/>
                      </a:moveTo>
                      <a:lnTo>
                        <a:pt x="95" y="227"/>
                      </a:lnTo>
                      <a:lnTo>
                        <a:pt x="357" y="270"/>
                      </a:lnTo>
                    </a:path>
                  </a:pathLst>
                </a:custGeom>
                <a:noFill/>
                <a:ln w="25400" cap="rnd">
                  <a:solidFill>
                    <a:schemeClr val="tx1"/>
                  </a:solidFill>
                  <a:round/>
                  <a:headEnd/>
                  <a:tailEnd/>
                </a:ln>
              </p:spPr>
              <p:txBody>
                <a:bodyPr/>
                <a:lstStyle/>
                <a:p>
                  <a:endParaRPr lang="zh-CN" altLang="en-US" sz="1350"/>
                </a:p>
              </p:txBody>
            </p:sp>
            <p:sp>
              <p:nvSpPr>
                <p:cNvPr id="9294" name="Freeform 75"/>
                <p:cNvSpPr>
                  <a:spLocks/>
                </p:cNvSpPr>
                <p:nvPr/>
              </p:nvSpPr>
              <p:spPr bwMode="auto">
                <a:xfrm>
                  <a:off x="3090" y="2456"/>
                  <a:ext cx="358" cy="303"/>
                </a:xfrm>
                <a:custGeom>
                  <a:avLst/>
                  <a:gdLst>
                    <a:gd name="T0" fmla="*/ 0 w 358"/>
                    <a:gd name="T1" fmla="*/ 0 h 270"/>
                    <a:gd name="T2" fmla="*/ 95 w 358"/>
                    <a:gd name="T3" fmla="*/ 640 h 270"/>
                    <a:gd name="T4" fmla="*/ 357 w 358"/>
                    <a:gd name="T5" fmla="*/ 759 h 270"/>
                    <a:gd name="T6" fmla="*/ 0 60000 65536"/>
                    <a:gd name="T7" fmla="*/ 0 60000 65536"/>
                    <a:gd name="T8" fmla="*/ 0 60000 65536"/>
                    <a:gd name="T9" fmla="*/ 0 w 358"/>
                    <a:gd name="T10" fmla="*/ 0 h 270"/>
                    <a:gd name="T11" fmla="*/ 358 w 358"/>
                    <a:gd name="T12" fmla="*/ 270 h 270"/>
                  </a:gdLst>
                  <a:ahLst/>
                  <a:cxnLst>
                    <a:cxn ang="T6">
                      <a:pos x="T0" y="T1"/>
                    </a:cxn>
                    <a:cxn ang="T7">
                      <a:pos x="T2" y="T3"/>
                    </a:cxn>
                    <a:cxn ang="T8">
                      <a:pos x="T4" y="T5"/>
                    </a:cxn>
                  </a:cxnLst>
                  <a:rect l="T9" t="T10" r="T11" b="T12"/>
                  <a:pathLst>
                    <a:path w="358" h="270">
                      <a:moveTo>
                        <a:pt x="0" y="0"/>
                      </a:moveTo>
                      <a:lnTo>
                        <a:pt x="95" y="227"/>
                      </a:lnTo>
                      <a:lnTo>
                        <a:pt x="357" y="269"/>
                      </a:lnTo>
                    </a:path>
                  </a:pathLst>
                </a:custGeom>
                <a:noFill/>
                <a:ln w="25400" cap="rnd">
                  <a:solidFill>
                    <a:schemeClr val="tx1"/>
                  </a:solidFill>
                  <a:round/>
                  <a:headEnd/>
                  <a:tailEnd/>
                </a:ln>
              </p:spPr>
              <p:txBody>
                <a:bodyPr/>
                <a:lstStyle/>
                <a:p>
                  <a:endParaRPr lang="zh-CN" altLang="en-US" sz="1350"/>
                </a:p>
              </p:txBody>
            </p:sp>
          </p:grpSp>
        </p:grpSp>
        <p:sp>
          <p:nvSpPr>
            <p:cNvPr id="9232" name="Rectangle 77"/>
            <p:cNvSpPr>
              <a:spLocks noChangeArrowheads="1"/>
            </p:cNvSpPr>
            <p:nvPr/>
          </p:nvSpPr>
          <p:spPr bwMode="auto">
            <a:xfrm>
              <a:off x="1859" y="2931"/>
              <a:ext cx="632" cy="212"/>
            </a:xfrm>
            <a:prstGeom prst="rect">
              <a:avLst/>
            </a:prstGeom>
            <a:noFill/>
            <a:ln w="25400">
              <a:noFill/>
              <a:miter lim="800000"/>
              <a:headEnd/>
              <a:tailEnd/>
            </a:ln>
          </p:spPr>
          <p:txBody>
            <a:bodyPr wrap="none" lIns="67865" tIns="33338" rIns="67865" bIns="33338">
              <a:spAutoFit/>
            </a:bodyPr>
            <a:lstStyle/>
            <a:p>
              <a:pPr eaLnBrk="0" hangingPunct="0"/>
              <a:r>
                <a:rPr lang="zh-CN" altLang="en-US" sz="1200"/>
                <a:t>用户代表</a:t>
              </a:r>
            </a:p>
          </p:txBody>
        </p:sp>
      </p:grpSp>
      <p:sp>
        <p:nvSpPr>
          <p:cNvPr id="5" name="Rectangle 3">
            <a:extLst>
              <a:ext uri="{FF2B5EF4-FFF2-40B4-BE49-F238E27FC236}">
                <a16:creationId xmlns:a16="http://schemas.microsoft.com/office/drawing/2014/main" id="{5F2B1DED-BD43-91DF-79E6-1D7FE4CA2104}"/>
              </a:ext>
            </a:extLst>
          </p:cNvPr>
          <p:cNvSpPr>
            <a:spLocks noGrp="1" noChangeArrowheads="1"/>
          </p:cNvSpPr>
          <p:nvPr>
            <p:ph type="title"/>
          </p:nvPr>
        </p:nvSpPr>
        <p:spPr/>
        <p:txBody>
          <a:bodyPr>
            <a:noAutofit/>
          </a:bodyPr>
          <a:lstStyle/>
          <a:p>
            <a:pPr>
              <a:lnSpc>
                <a:spcPct val="120000"/>
              </a:lnSpc>
            </a:pPr>
            <a:r>
              <a:rPr lang="zh-CN" altLang="en-US" dirty="0">
                <a:latin typeface="微软雅黑" panose="020B0503020204020204" pitchFamily="34" charset="-122"/>
                <a:ea typeface="微软雅黑" panose="020B0503020204020204" pitchFamily="34" charset="-122"/>
              </a:rPr>
              <a:t>静态测试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动态测试</a:t>
            </a:r>
          </a:p>
        </p:txBody>
      </p:sp>
      <p:pic>
        <p:nvPicPr>
          <p:cNvPr id="9" name="图片 8">
            <a:extLst>
              <a:ext uri="{FF2B5EF4-FFF2-40B4-BE49-F238E27FC236}">
                <a16:creationId xmlns:a16="http://schemas.microsoft.com/office/drawing/2014/main" id="{7EA9D3DC-8446-C970-2C65-519CAA152B0A}"/>
              </a:ext>
            </a:extLst>
          </p:cNvPr>
          <p:cNvPicPr>
            <a:picLocks noChangeAspect="1"/>
          </p:cNvPicPr>
          <p:nvPr/>
        </p:nvPicPr>
        <p:blipFill>
          <a:blip r:embed="rId3"/>
          <a:stretch>
            <a:fillRect/>
          </a:stretch>
        </p:blipFill>
        <p:spPr>
          <a:xfrm>
            <a:off x="6232468" y="1401189"/>
            <a:ext cx="2540000" cy="2273300"/>
          </a:xfrm>
          <a:prstGeom prst="rect">
            <a:avLst/>
          </a:prstGeom>
        </p:spPr>
      </p:pic>
      <p:sp>
        <p:nvSpPr>
          <p:cNvPr id="11" name="文本框 10">
            <a:extLst>
              <a:ext uri="{FF2B5EF4-FFF2-40B4-BE49-F238E27FC236}">
                <a16:creationId xmlns:a16="http://schemas.microsoft.com/office/drawing/2014/main" id="{0A808503-44E9-D63F-7A7D-70EC40616157}"/>
              </a:ext>
            </a:extLst>
          </p:cNvPr>
          <p:cNvSpPr txBox="1"/>
          <p:nvPr/>
        </p:nvSpPr>
        <p:spPr>
          <a:xfrm>
            <a:off x="6350262" y="3947072"/>
            <a:ext cx="2593778" cy="369332"/>
          </a:xfrm>
          <a:prstGeom prst="rect">
            <a:avLst/>
          </a:prstGeom>
          <a:noFill/>
        </p:spPr>
        <p:txBody>
          <a:bodyPr wrap="square">
            <a:spAutoFit/>
          </a:bodyPr>
          <a:lstStyle/>
          <a:p>
            <a:r>
              <a:rPr lang="zh-CN" altLang="en-US" sz="1800" dirty="0">
                <a:solidFill>
                  <a:srgbClr val="435CC8"/>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通过运行程序发现错误</a:t>
            </a:r>
            <a:endParaRPr lang="zh-CN" altLang="en-US" dirty="0">
              <a:solidFill>
                <a:srgbClr val="435CC8"/>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6F21186C-EDF5-6650-2B10-EC96FFF0AE41}"/>
              </a:ext>
            </a:extLst>
          </p:cNvPr>
          <p:cNvSpPr txBox="1"/>
          <p:nvPr/>
        </p:nvSpPr>
        <p:spPr>
          <a:xfrm>
            <a:off x="562868" y="3849976"/>
            <a:ext cx="3564992" cy="646331"/>
          </a:xfrm>
          <a:prstGeom prst="rect">
            <a:avLst/>
          </a:prstGeom>
          <a:noFill/>
        </p:spPr>
        <p:txBody>
          <a:bodyPr wrap="square">
            <a:spAutoFit/>
          </a:bodyPr>
          <a:lstStyle/>
          <a:p>
            <a:r>
              <a:rPr lang="zh-CN" altLang="en-US" sz="1800" dirty="0">
                <a:solidFill>
                  <a:srgbClr val="435CC8"/>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不执行程序，而是通过人工评审、代码扫描</a:t>
            </a:r>
            <a:r>
              <a:rPr lang="en-US" altLang="zh-CN" sz="1800" dirty="0">
                <a:solidFill>
                  <a:srgbClr val="435CC8"/>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a:t>
            </a:r>
            <a:r>
              <a:rPr lang="zh-CN" altLang="en-US" sz="1800" dirty="0">
                <a:solidFill>
                  <a:srgbClr val="435CC8"/>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静态分析发现错误</a:t>
            </a:r>
            <a:endParaRPr lang="zh-CN" altLang="en-US" dirty="0">
              <a:solidFill>
                <a:srgbClr val="435CC8"/>
              </a:solidFill>
              <a:latin typeface="Microsoft YaHei" panose="020B0503020204020204" pitchFamily="34" charset="-122"/>
              <a:ea typeface="Microsoft YaHei" panose="020B0503020204020204" pitchFamily="34" charset="-122"/>
            </a:endParaRPr>
          </a:p>
        </p:txBody>
      </p:sp>
      <p:pic>
        <p:nvPicPr>
          <p:cNvPr id="13" name="Picture 6" descr="查看源图像">
            <a:extLst>
              <a:ext uri="{FF2B5EF4-FFF2-40B4-BE49-F238E27FC236}">
                <a16:creationId xmlns:a16="http://schemas.microsoft.com/office/drawing/2014/main" id="{2FD8ACD3-B9A9-0D8D-768E-1BE5DB5BA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342" y="1404285"/>
            <a:ext cx="1998637" cy="252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83217"/>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38316" y="276554"/>
            <a:ext cx="4482498" cy="571500"/>
          </a:xfrm>
        </p:spPr>
        <p:txBody>
          <a:bodyPr/>
          <a:lstStyle/>
          <a:p>
            <a:r>
              <a:rPr lang="zh-CN" altLang="en-US" dirty="0">
                <a:latin typeface="微软雅黑" panose="020B0503020204020204" pitchFamily="34" charset="-122"/>
                <a:ea typeface="微软雅黑" panose="020B0503020204020204" pitchFamily="34" charset="-122"/>
              </a:rPr>
              <a:t>主动测试 </a:t>
            </a:r>
            <a:r>
              <a:rPr lang="en"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被动测试</a:t>
            </a:r>
          </a:p>
        </p:txBody>
      </p:sp>
      <p:pic>
        <p:nvPicPr>
          <p:cNvPr id="5" name="Picture 4" descr="3-11.gif"/>
          <p:cNvPicPr>
            <a:picLocks noChangeAspect="1"/>
          </p:cNvPicPr>
          <p:nvPr/>
        </p:nvPicPr>
        <p:blipFill rotWithShape="1">
          <a:blip r:embed="rId3" cstate="print"/>
          <a:srcRect r="60627" b="32017"/>
          <a:stretch/>
        </p:blipFill>
        <p:spPr bwMode="auto">
          <a:xfrm>
            <a:off x="754094" y="1551530"/>
            <a:ext cx="2758679" cy="2182270"/>
          </a:xfrm>
          <a:prstGeom prst="rect">
            <a:avLst/>
          </a:prstGeom>
          <a:noFill/>
          <a:ln w="9525">
            <a:noFill/>
            <a:miter lim="800000"/>
            <a:headEnd/>
            <a:tailEnd/>
          </a:ln>
        </p:spPr>
      </p:pic>
      <p:pic>
        <p:nvPicPr>
          <p:cNvPr id="2" name="Picture 6" descr="查看源图像">
            <a:extLst>
              <a:ext uri="{FF2B5EF4-FFF2-40B4-BE49-F238E27FC236}">
                <a16:creationId xmlns:a16="http://schemas.microsoft.com/office/drawing/2014/main" id="{6680F67E-F55E-8CB8-6D3C-DF8451711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303" y="1653250"/>
            <a:ext cx="1646570" cy="2080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3-11.gif">
            <a:extLst>
              <a:ext uri="{FF2B5EF4-FFF2-40B4-BE49-F238E27FC236}">
                <a16:creationId xmlns:a16="http://schemas.microsoft.com/office/drawing/2014/main" id="{FC4C4889-2318-0633-73F8-736DF1FED774}"/>
              </a:ext>
            </a:extLst>
          </p:cNvPr>
          <p:cNvPicPr>
            <a:picLocks noChangeAspect="1"/>
          </p:cNvPicPr>
          <p:nvPr/>
        </p:nvPicPr>
        <p:blipFill rotWithShape="1">
          <a:blip r:embed="rId3" cstate="print"/>
          <a:srcRect l="62304" b="12647"/>
          <a:stretch/>
        </p:blipFill>
        <p:spPr bwMode="auto">
          <a:xfrm>
            <a:off x="6118271" y="1527733"/>
            <a:ext cx="2196169" cy="2331584"/>
          </a:xfrm>
          <a:prstGeom prst="rect">
            <a:avLst/>
          </a:prstGeom>
          <a:noFill/>
          <a:ln w="9525">
            <a:noFill/>
            <a:miter lim="800000"/>
            <a:headEnd/>
            <a:tailEnd/>
          </a:ln>
        </p:spPr>
      </p:pic>
      <p:sp>
        <p:nvSpPr>
          <p:cNvPr id="9" name="文本框 8">
            <a:extLst>
              <a:ext uri="{FF2B5EF4-FFF2-40B4-BE49-F238E27FC236}">
                <a16:creationId xmlns:a16="http://schemas.microsoft.com/office/drawing/2014/main" id="{07B407F1-3F79-C4D8-38BB-A21F1DE38399}"/>
              </a:ext>
            </a:extLst>
          </p:cNvPr>
          <p:cNvSpPr txBox="1"/>
          <p:nvPr/>
        </p:nvSpPr>
        <p:spPr>
          <a:xfrm>
            <a:off x="1227841" y="4169664"/>
            <a:ext cx="1355103" cy="369332"/>
          </a:xfrm>
          <a:prstGeom prst="rect">
            <a:avLst/>
          </a:prstGeom>
          <a:noFill/>
        </p:spPr>
        <p:txBody>
          <a:bodyPr wrap="square">
            <a:spAutoFit/>
          </a:bodyPr>
          <a:lstStyle>
            <a:defPPr>
              <a:defRPr lang="en-US"/>
            </a:defPPr>
            <a:lvl1pPr>
              <a:defRPr>
                <a:latin typeface="Microsoft YaHei" panose="020B0503020204020204" pitchFamily="34" charset="-122"/>
                <a:ea typeface="Microsoft YaHei" panose="020B0503020204020204" pitchFamily="34" charset="-122"/>
              </a:defRPr>
            </a:lvl1pPr>
          </a:lstStyle>
          <a:p>
            <a:r>
              <a:rPr lang="zh-CN" altLang="en-US" dirty="0">
                <a:solidFill>
                  <a:srgbClr val="00B0F0"/>
                </a:solidFill>
              </a:rPr>
              <a:t>主动测试</a:t>
            </a:r>
          </a:p>
        </p:txBody>
      </p:sp>
      <p:sp>
        <p:nvSpPr>
          <p:cNvPr id="11" name="文本框 10">
            <a:extLst>
              <a:ext uri="{FF2B5EF4-FFF2-40B4-BE49-F238E27FC236}">
                <a16:creationId xmlns:a16="http://schemas.microsoft.com/office/drawing/2014/main" id="{B1BB46DE-826C-5CA7-967A-B8777D31EADA}"/>
              </a:ext>
            </a:extLst>
          </p:cNvPr>
          <p:cNvSpPr txBox="1"/>
          <p:nvPr/>
        </p:nvSpPr>
        <p:spPr>
          <a:xfrm>
            <a:off x="6561058" y="4169664"/>
            <a:ext cx="1185420" cy="369332"/>
          </a:xfrm>
          <a:prstGeom prst="rect">
            <a:avLst/>
          </a:prstGeom>
          <a:noFill/>
        </p:spPr>
        <p:txBody>
          <a:bodyPr wrap="square">
            <a:spAutoFit/>
          </a:bodyPr>
          <a:lstStyle/>
          <a:p>
            <a:r>
              <a:rPr lang="zh-CN" altLang="en-US" dirty="0">
                <a:solidFill>
                  <a:srgbClr val="00B0F0"/>
                </a:solidFill>
                <a:latin typeface="Microsoft YaHei" panose="020B0503020204020204" pitchFamily="34" charset="-122"/>
                <a:ea typeface="Microsoft YaHei" panose="020B0503020204020204" pitchFamily="34" charset="-122"/>
              </a:rPr>
              <a:t>被动测试</a:t>
            </a:r>
          </a:p>
        </p:txBody>
      </p:sp>
    </p:spTree>
    <p:extLst>
      <p:ext uri="{BB962C8B-B14F-4D97-AF65-F5344CB8AC3E}">
        <p14:creationId xmlns:p14="http://schemas.microsoft.com/office/powerpoint/2010/main" val="1427226607"/>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28889" y="190928"/>
            <a:ext cx="4482498" cy="571500"/>
          </a:xfrm>
        </p:spPr>
        <p:txBody>
          <a:bodyPr/>
          <a:lstStyle/>
          <a:p>
            <a:r>
              <a:rPr lang="zh-CN" altLang="en-US" dirty="0">
                <a:latin typeface="微软雅黑" panose="020B0503020204020204" pitchFamily="34" charset="-122"/>
                <a:ea typeface="微软雅黑" panose="020B0503020204020204" pitchFamily="34" charset="-122"/>
              </a:rPr>
              <a:t>手工</a:t>
            </a:r>
            <a:r>
              <a:rPr lang="zh-CN" altLang="zh-CN" dirty="0">
                <a:latin typeface="微软雅黑" panose="020B0503020204020204" pitchFamily="34" charset="-122"/>
                <a:ea typeface="微软雅黑" panose="020B0503020204020204" pitchFamily="34" charset="-122"/>
              </a:rPr>
              <a:t>测试</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自动化</a:t>
            </a:r>
            <a:r>
              <a:rPr lang="zh-CN" altLang="zh-CN" dirty="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p:txBody>
      </p:sp>
      <p:pic>
        <p:nvPicPr>
          <p:cNvPr id="4098" name="Picture 2" descr="查看源图像">
            <a:extLst>
              <a:ext uri="{FF2B5EF4-FFF2-40B4-BE49-F238E27FC236}">
                <a16:creationId xmlns:a16="http://schemas.microsoft.com/office/drawing/2014/main" id="{99B3C022-D0AD-BCA4-DAAA-BF94E34366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040" t="12088" b="6456"/>
          <a:stretch/>
        </p:blipFill>
        <p:spPr bwMode="auto">
          <a:xfrm>
            <a:off x="5270115" y="1488033"/>
            <a:ext cx="4045454" cy="314379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994DB60B-C41F-9BFE-60F0-246D9F93EDA5}"/>
              </a:ext>
            </a:extLst>
          </p:cNvPr>
          <p:cNvPicPr>
            <a:picLocks noChangeAspect="1"/>
          </p:cNvPicPr>
          <p:nvPr/>
        </p:nvPicPr>
        <p:blipFill>
          <a:blip r:embed="rId4"/>
          <a:stretch>
            <a:fillRect/>
          </a:stretch>
        </p:blipFill>
        <p:spPr>
          <a:xfrm>
            <a:off x="0" y="1839323"/>
            <a:ext cx="3365369" cy="2441215"/>
          </a:xfrm>
          <a:prstGeom prst="rect">
            <a:avLst/>
          </a:prstGeom>
        </p:spPr>
      </p:pic>
      <p:pic>
        <p:nvPicPr>
          <p:cNvPr id="4102" name="Picture 6" descr="查看源图像">
            <a:extLst>
              <a:ext uri="{FF2B5EF4-FFF2-40B4-BE49-F238E27FC236}">
                <a16:creationId xmlns:a16="http://schemas.microsoft.com/office/drawing/2014/main" id="{D218C9BF-AAD4-EF91-B713-D260F5F26E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0374" y="1628412"/>
            <a:ext cx="2212495" cy="2795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963317"/>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D39C9F8-23C2-2AC9-C038-2326B8D2EBB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75000"/>
                    </a14:imgEffect>
                  </a14:imgLayer>
                </a14:imgProps>
              </a:ext>
            </a:extLst>
          </a:blip>
          <a:stretch>
            <a:fillRect/>
          </a:stretch>
        </p:blipFill>
        <p:spPr>
          <a:xfrm>
            <a:off x="0" y="0"/>
            <a:ext cx="9144000" cy="4255008"/>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2.1</a:t>
            </a:r>
            <a:r>
              <a:rPr lang="zh-CN" altLang="en-US" sz="4800" b="1" dirty="0">
                <a:solidFill>
                  <a:schemeClr val="accent2">
                    <a:lumMod val="75000"/>
                  </a:schemeClr>
                </a:solidFill>
              </a:rPr>
              <a:t> 软件缺陷</a:t>
            </a: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28889" y="190928"/>
            <a:ext cx="4973980" cy="571500"/>
          </a:xfrm>
        </p:spPr>
        <p:txBody>
          <a:bodyPr>
            <a:normAutofit fontScale="90000"/>
          </a:bodyPr>
          <a:lstStyle/>
          <a:p>
            <a:r>
              <a:rPr lang="zh-CN" altLang="en-US" dirty="0">
                <a:latin typeface="微软雅黑" panose="020B0503020204020204" pitchFamily="34" charset="-122"/>
                <a:ea typeface="微软雅黑" panose="020B0503020204020204" pitchFamily="34" charset="-122"/>
              </a:rPr>
              <a:t>基于脚本的</a:t>
            </a:r>
            <a:r>
              <a:rPr lang="zh-CN" altLang="zh-CN" dirty="0">
                <a:latin typeface="微软雅黑" panose="020B0503020204020204" pitchFamily="34" charset="-122"/>
                <a:ea typeface="微软雅黑" panose="020B0503020204020204" pitchFamily="34" charset="-122"/>
              </a:rPr>
              <a:t>测试</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探索式</a:t>
            </a:r>
            <a:r>
              <a:rPr lang="zh-CN" altLang="zh-CN" dirty="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p:txBody>
      </p:sp>
      <p:pic>
        <p:nvPicPr>
          <p:cNvPr id="4102" name="Picture 6" descr="查看源图像">
            <a:extLst>
              <a:ext uri="{FF2B5EF4-FFF2-40B4-BE49-F238E27FC236}">
                <a16:creationId xmlns:a16="http://schemas.microsoft.com/office/drawing/2014/main" id="{D218C9BF-AAD4-EF91-B713-D260F5F26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374" y="1628412"/>
            <a:ext cx="2212495" cy="279563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8F1F90F9-5813-4650-BC62-4BC10390636F}"/>
              </a:ext>
            </a:extLst>
          </p:cNvPr>
          <p:cNvGrpSpPr/>
          <p:nvPr/>
        </p:nvGrpSpPr>
        <p:grpSpPr>
          <a:xfrm>
            <a:off x="5694486" y="1486254"/>
            <a:ext cx="3205675" cy="2937791"/>
            <a:chOff x="5459354" y="1486254"/>
            <a:chExt cx="3592279" cy="3292001"/>
          </a:xfrm>
        </p:grpSpPr>
        <p:sp>
          <p:nvSpPr>
            <p:cNvPr id="3" name="同心圆 2">
              <a:extLst>
                <a:ext uri="{FF2B5EF4-FFF2-40B4-BE49-F238E27FC236}">
                  <a16:creationId xmlns:a16="http://schemas.microsoft.com/office/drawing/2014/main" id="{44546D70-867D-1F0E-F779-4CF225051CD2}"/>
                </a:ext>
              </a:extLst>
            </p:cNvPr>
            <p:cNvSpPr/>
            <p:nvPr/>
          </p:nvSpPr>
          <p:spPr>
            <a:xfrm>
              <a:off x="6156176" y="1947105"/>
              <a:ext cx="2088232" cy="2062523"/>
            </a:xfrm>
            <a:prstGeom prst="donut">
              <a:avLst>
                <a:gd name="adj" fmla="val 29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框 3">
              <a:extLst>
                <a:ext uri="{FF2B5EF4-FFF2-40B4-BE49-F238E27FC236}">
                  <a16:creationId xmlns:a16="http://schemas.microsoft.com/office/drawing/2014/main" id="{9E821742-3E7C-5F03-FD4F-BF07D4C10071}"/>
                </a:ext>
              </a:extLst>
            </p:cNvPr>
            <p:cNvSpPr txBox="1"/>
            <p:nvPr/>
          </p:nvSpPr>
          <p:spPr>
            <a:xfrm>
              <a:off x="8259545" y="2579920"/>
              <a:ext cx="792088" cy="707886"/>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测试设计</a:t>
              </a:r>
            </a:p>
          </p:txBody>
        </p:sp>
        <p:sp>
          <p:nvSpPr>
            <p:cNvPr id="5" name="文本框 4">
              <a:extLst>
                <a:ext uri="{FF2B5EF4-FFF2-40B4-BE49-F238E27FC236}">
                  <a16:creationId xmlns:a16="http://schemas.microsoft.com/office/drawing/2014/main" id="{B0EE63D6-C7B7-F4A9-2735-E075FDBF811D}"/>
                </a:ext>
              </a:extLst>
            </p:cNvPr>
            <p:cNvSpPr txBox="1"/>
            <p:nvPr/>
          </p:nvSpPr>
          <p:spPr>
            <a:xfrm>
              <a:off x="6919292" y="4070369"/>
              <a:ext cx="792088" cy="707886"/>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测试执行</a:t>
              </a:r>
            </a:p>
          </p:txBody>
        </p:sp>
        <p:sp>
          <p:nvSpPr>
            <p:cNvPr id="7" name="文本框 6">
              <a:extLst>
                <a:ext uri="{FF2B5EF4-FFF2-40B4-BE49-F238E27FC236}">
                  <a16:creationId xmlns:a16="http://schemas.microsoft.com/office/drawing/2014/main" id="{A1B646FC-D2BA-D902-D764-F65626193818}"/>
                </a:ext>
              </a:extLst>
            </p:cNvPr>
            <p:cNvSpPr txBox="1"/>
            <p:nvPr/>
          </p:nvSpPr>
          <p:spPr>
            <a:xfrm>
              <a:off x="5459354" y="2807134"/>
              <a:ext cx="792088" cy="400110"/>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分析</a:t>
              </a:r>
            </a:p>
          </p:txBody>
        </p:sp>
        <p:sp>
          <p:nvSpPr>
            <p:cNvPr id="8" name="文本框 7">
              <a:extLst>
                <a:ext uri="{FF2B5EF4-FFF2-40B4-BE49-F238E27FC236}">
                  <a16:creationId xmlns:a16="http://schemas.microsoft.com/office/drawing/2014/main" id="{EF2A8A40-BB24-0D5D-A4CB-1D099B1F37AB}"/>
                </a:ext>
              </a:extLst>
            </p:cNvPr>
            <p:cNvSpPr txBox="1"/>
            <p:nvPr/>
          </p:nvSpPr>
          <p:spPr>
            <a:xfrm>
              <a:off x="6919292" y="1486254"/>
              <a:ext cx="792088" cy="400110"/>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学习</a:t>
              </a:r>
              <a:endParaRPr kumimoji="1" lang="en-US" altLang="zh-CN" sz="2000" i="0" dirty="0">
                <a:solidFill>
                  <a:srgbClr val="00B0F0"/>
                </a:solidFill>
                <a:latin typeface="Yuanti SC" panose="02010600040101010101" pitchFamily="2" charset="-122"/>
                <a:ea typeface="Yuanti SC" panose="02010600040101010101" pitchFamily="2" charset="-122"/>
              </a:endParaRPr>
            </a:p>
          </p:txBody>
        </p:sp>
        <p:sp>
          <p:nvSpPr>
            <p:cNvPr id="9" name="矩形 8">
              <a:extLst>
                <a:ext uri="{FF2B5EF4-FFF2-40B4-BE49-F238E27FC236}">
                  <a16:creationId xmlns:a16="http://schemas.microsoft.com/office/drawing/2014/main" id="{88467EED-24F0-F909-6838-F2314C6C4985}"/>
                </a:ext>
              </a:extLst>
            </p:cNvPr>
            <p:cNvSpPr/>
            <p:nvPr/>
          </p:nvSpPr>
          <p:spPr>
            <a:xfrm>
              <a:off x="6612092" y="2520964"/>
              <a:ext cx="1258889" cy="931190"/>
            </a:xfrm>
            <a:prstGeom prst="rect">
              <a:avLst/>
            </a:prstGeom>
          </p:spPr>
          <p:txBody>
            <a:bodyPr wrap="square">
              <a:spAutoFit/>
            </a:bodyPr>
            <a:lstStyle/>
            <a:p>
              <a:pPr algn="ctr"/>
              <a:r>
                <a:rPr lang="zh-CN" altLang="en-US" sz="2400" b="1" i="0" dirty="0">
                  <a:solidFill>
                    <a:srgbClr val="0070C0"/>
                  </a:solidFill>
                  <a:latin typeface="Yuanti SC" charset="-122"/>
                  <a:ea typeface="Yuanti SC" charset="-122"/>
                  <a:cs typeface="Yuanti SC" charset="-122"/>
                </a:rPr>
                <a:t>探索式测试</a:t>
              </a:r>
              <a:endParaRPr lang="zh-CN" altLang="en-US" sz="2400" dirty="0">
                <a:solidFill>
                  <a:srgbClr val="0070C0"/>
                </a:solidFill>
              </a:endParaRPr>
            </a:p>
          </p:txBody>
        </p:sp>
        <p:sp>
          <p:nvSpPr>
            <p:cNvPr id="10" name="三角形 9">
              <a:extLst>
                <a:ext uri="{FF2B5EF4-FFF2-40B4-BE49-F238E27FC236}">
                  <a16:creationId xmlns:a16="http://schemas.microsoft.com/office/drawing/2014/main" id="{4B0E92FF-7B8E-59A8-1F1C-1A556D367309}"/>
                </a:ext>
              </a:extLst>
            </p:cNvPr>
            <p:cNvSpPr/>
            <p:nvPr/>
          </p:nvSpPr>
          <p:spPr>
            <a:xfrm rot="10800000">
              <a:off x="8064211" y="2826294"/>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三角形 10">
              <a:extLst>
                <a:ext uri="{FF2B5EF4-FFF2-40B4-BE49-F238E27FC236}">
                  <a16:creationId xmlns:a16="http://schemas.microsoft.com/office/drawing/2014/main" id="{96682FFB-BD20-3402-601A-A8FFFA9DAEEB}"/>
                </a:ext>
              </a:extLst>
            </p:cNvPr>
            <p:cNvSpPr/>
            <p:nvPr/>
          </p:nvSpPr>
          <p:spPr>
            <a:xfrm rot="15912620">
              <a:off x="7028751" y="3847192"/>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三角形 11">
              <a:extLst>
                <a:ext uri="{FF2B5EF4-FFF2-40B4-BE49-F238E27FC236}">
                  <a16:creationId xmlns:a16="http://schemas.microsoft.com/office/drawing/2014/main" id="{B5D20954-C3B5-B1DD-FFBC-2D57A1260265}"/>
                </a:ext>
              </a:extLst>
            </p:cNvPr>
            <p:cNvSpPr/>
            <p:nvPr/>
          </p:nvSpPr>
          <p:spPr>
            <a:xfrm rot="5400000">
              <a:off x="7086818" y="1831078"/>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三角形 12">
              <a:extLst>
                <a:ext uri="{FF2B5EF4-FFF2-40B4-BE49-F238E27FC236}">
                  <a16:creationId xmlns:a16="http://schemas.microsoft.com/office/drawing/2014/main" id="{61C95451-BFB3-5D99-7D3C-4CFF419C4FCE}"/>
                </a:ext>
              </a:extLst>
            </p:cNvPr>
            <p:cNvSpPr/>
            <p:nvPr/>
          </p:nvSpPr>
          <p:spPr>
            <a:xfrm rot="21449277">
              <a:off x="6052123" y="2800433"/>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合 14">
            <a:extLst>
              <a:ext uri="{FF2B5EF4-FFF2-40B4-BE49-F238E27FC236}">
                <a16:creationId xmlns:a16="http://schemas.microsoft.com/office/drawing/2014/main" id="{0A8D60B0-2074-6AC8-DAA2-B3D21FD4EE2D}"/>
              </a:ext>
            </a:extLst>
          </p:cNvPr>
          <p:cNvGrpSpPr/>
          <p:nvPr/>
        </p:nvGrpSpPr>
        <p:grpSpPr>
          <a:xfrm>
            <a:off x="277091" y="2025881"/>
            <a:ext cx="2659862" cy="2085411"/>
            <a:chOff x="277091" y="2025881"/>
            <a:chExt cx="2659862" cy="2085411"/>
          </a:xfrm>
        </p:grpSpPr>
        <p:pic>
          <p:nvPicPr>
            <p:cNvPr id="7170" name="Picture 2" descr="&quot;scripted testing&quot; 的图像结果">
              <a:extLst>
                <a:ext uri="{FF2B5EF4-FFF2-40B4-BE49-F238E27FC236}">
                  <a16:creationId xmlns:a16="http://schemas.microsoft.com/office/drawing/2014/main" id="{BE8FF373-98F7-BB1F-8473-CA6A7E3A0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872" y="2025881"/>
              <a:ext cx="2656081" cy="208541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D89CCDE2-BF7E-F4E6-11D0-2832414E1ECE}"/>
                </a:ext>
              </a:extLst>
            </p:cNvPr>
            <p:cNvSpPr txBox="1"/>
            <p:nvPr/>
          </p:nvSpPr>
          <p:spPr>
            <a:xfrm>
              <a:off x="277091" y="2296676"/>
              <a:ext cx="1210588" cy="707886"/>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Scripted</a:t>
              </a:r>
            </a:p>
            <a:p>
              <a:r>
                <a:rPr kumimoji="1" lang="en-US" altLang="zh-CN" sz="2000" b="1" dirty="0">
                  <a:latin typeface="Arial" panose="020B0604020202020204" pitchFamily="34" charset="0"/>
                  <a:cs typeface="Arial" panose="020B0604020202020204" pitchFamily="34" charset="0"/>
                </a:rPr>
                <a:t>Testing</a:t>
              </a:r>
              <a:endParaRPr kumimoji="1" lang="zh-CN" altLang="en-US" sz="20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91221519"/>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393331D-80E7-6DD1-811C-F767E8E7C22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75000"/>
                    </a14:imgEffect>
                  </a14:imgLayer>
                </a14:imgProps>
              </a:ext>
            </a:extLst>
          </a:blip>
          <a:stretch>
            <a:fillRect/>
          </a:stretch>
        </p:blipFill>
        <p:spPr>
          <a:xfrm>
            <a:off x="0" y="0"/>
            <a:ext cx="9144000" cy="4255008"/>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2.3</a:t>
            </a:r>
            <a:r>
              <a:rPr lang="zh-CN" altLang="en-US" sz="4800" b="1" dirty="0">
                <a:solidFill>
                  <a:schemeClr val="accent2">
                    <a:lumMod val="75000"/>
                  </a:schemeClr>
                </a:solidFill>
              </a:rPr>
              <a:t> 静态测试和动态测试</a:t>
            </a:r>
          </a:p>
        </p:txBody>
      </p:sp>
    </p:spTree>
    <p:extLst>
      <p:ext uri="{BB962C8B-B14F-4D97-AF65-F5344CB8AC3E}">
        <p14:creationId xmlns:p14="http://schemas.microsoft.com/office/powerpoint/2010/main" val="1580205057"/>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563724" y="188532"/>
            <a:ext cx="4698522" cy="571500"/>
          </a:xfrm>
        </p:spPr>
        <p:txBody>
          <a:bodyPr/>
          <a:lstStyle/>
          <a:p>
            <a:r>
              <a:rPr lang="zh-CN" altLang="zh-CN" dirty="0">
                <a:latin typeface="微软雅黑" panose="020B0503020204020204" pitchFamily="34" charset="-122"/>
                <a:ea typeface="微软雅黑" panose="020B0503020204020204" pitchFamily="34" charset="-122"/>
              </a:rPr>
              <a:t>静态测试</a:t>
            </a:r>
            <a:endParaRPr lang="zh-CN" altLang="en-US" dirty="0">
              <a:latin typeface="微软雅黑" panose="020B0503020204020204" pitchFamily="34" charset="-122"/>
              <a:ea typeface="微软雅黑" panose="020B0503020204020204" pitchFamily="34" charset="-122"/>
            </a:endParaRPr>
          </a:p>
        </p:txBody>
      </p:sp>
      <p:sp>
        <p:nvSpPr>
          <p:cNvPr id="69635" name="Rectangle 3"/>
          <p:cNvSpPr>
            <a:spLocks noGrp="1" noChangeArrowheads="1"/>
          </p:cNvSpPr>
          <p:nvPr>
            <p:ph type="body" idx="1"/>
          </p:nvPr>
        </p:nvSpPr>
        <p:spPr>
          <a:xfrm>
            <a:off x="716841" y="1193720"/>
            <a:ext cx="7521467" cy="2681594"/>
          </a:xfrm>
        </p:spPr>
        <p:txBody>
          <a:bodyPr>
            <a:normAutofit/>
          </a:bodyPr>
          <a:lstStyle/>
          <a:p>
            <a:pPr marL="266700" indent="-266700" eaLnBrk="0" hangingPunct="0">
              <a:lnSpc>
                <a:spcPct val="150000"/>
              </a:lnSpc>
              <a:spcBef>
                <a:spcPct val="0"/>
              </a:spcBef>
              <a:buClr>
                <a:srgbClr val="91AC4E"/>
              </a:buClr>
              <a:buSzPct val="80000"/>
              <a:buFont typeface="Wingdings" pitchFamily="2" charset="2"/>
              <a:buChar char="p"/>
              <a:defRPr/>
            </a:pPr>
            <a:r>
              <a:rPr lang="zh-CN" altLang="en-US" sz="1800" b="1" u="sng" dirty="0">
                <a:effectLst>
                  <a:outerShdw blurRad="38100" dist="38100" dir="2700000" algn="tl">
                    <a:srgbClr val="FFFFFF"/>
                  </a:outerShdw>
                </a:effectLst>
                <a:latin typeface="宋体"/>
                <a:ea typeface="宋体"/>
                <a:cs typeface="宋体"/>
              </a:rPr>
              <a:t>静态测试</a:t>
            </a:r>
            <a:r>
              <a:rPr lang="zh-CN" altLang="en-US" sz="1800" dirty="0">
                <a:effectLst>
                  <a:outerShdw blurRad="38100" dist="38100" dir="2700000" algn="tl">
                    <a:srgbClr val="FFFFFF"/>
                  </a:outerShdw>
                </a:effectLst>
                <a:latin typeface="宋体"/>
                <a:ea typeface="宋体"/>
                <a:cs typeface="宋体"/>
              </a:rPr>
              <a:t>包括对软件产品的需求和设计文档、代码的评审（技术评审、文档评审等），以及对代码的静态分析等；</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管理评审、流程评审不属于静态测试，而是属于质量保证（</a:t>
            </a:r>
            <a:r>
              <a:rPr lang="en-US" altLang="zh-CN" sz="1800" dirty="0">
                <a:effectLst>
                  <a:outerShdw blurRad="38100" dist="38100" dir="2700000" algn="tl">
                    <a:srgbClr val="FFFFFF"/>
                  </a:outerShdw>
                </a:effectLst>
                <a:latin typeface="宋体"/>
                <a:ea typeface="宋体"/>
                <a:cs typeface="宋体"/>
              </a:rPr>
              <a:t>QA</a:t>
            </a:r>
            <a:r>
              <a:rPr lang="zh-CN" altLang="en-US" sz="1800" dirty="0">
                <a:effectLst>
                  <a:outerShdw blurRad="38100" dist="38100" dir="2700000" algn="tl">
                    <a:srgbClr val="FFFFFF"/>
                  </a:outerShdw>
                </a:effectLst>
                <a:latin typeface="宋体"/>
                <a:ea typeface="宋体"/>
                <a:cs typeface="宋体"/>
              </a:rPr>
              <a:t>）；</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评审的主要形式：</a:t>
            </a:r>
            <a:r>
              <a:rPr lang="zh-CN" altLang="en-US" sz="1800" dirty="0">
                <a:ea typeface="楷体"/>
                <a:cs typeface="楷体"/>
              </a:rPr>
              <a:t>互为评审 </a:t>
            </a:r>
            <a:r>
              <a:rPr lang="en-US" altLang="zh-CN" sz="1600" dirty="0">
                <a:solidFill>
                  <a:schemeClr val="tx1">
                    <a:lumMod val="50000"/>
                    <a:lumOff val="50000"/>
                  </a:schemeClr>
                </a:solidFill>
                <a:ea typeface="楷体"/>
                <a:cs typeface="楷体"/>
              </a:rPr>
              <a:t>(Peer review)</a:t>
            </a:r>
            <a:r>
              <a:rPr lang="zh-CN" altLang="en-US" sz="1800" dirty="0">
                <a:ea typeface="楷体"/>
                <a:cs typeface="楷体"/>
              </a:rPr>
              <a:t>、走查 </a:t>
            </a:r>
            <a:r>
              <a:rPr lang="en-US" altLang="zh-CN" sz="1600" dirty="0">
                <a:solidFill>
                  <a:schemeClr val="tx1">
                    <a:lumMod val="50000"/>
                    <a:lumOff val="50000"/>
                  </a:schemeClr>
                </a:solidFill>
                <a:ea typeface="楷体"/>
              </a:rPr>
              <a:t>(walk-through)</a:t>
            </a:r>
            <a:r>
              <a:rPr lang="zh-CN" altLang="en-US" sz="1800" dirty="0">
                <a:ea typeface="楷体"/>
                <a:cs typeface="楷体"/>
              </a:rPr>
              <a:t>、会议评审 </a:t>
            </a:r>
            <a:r>
              <a:rPr lang="en-US" altLang="zh-CN" sz="1600" dirty="0">
                <a:solidFill>
                  <a:schemeClr val="tx1">
                    <a:lumMod val="50000"/>
                    <a:lumOff val="50000"/>
                  </a:schemeClr>
                </a:solidFill>
                <a:ea typeface="楷体"/>
              </a:rPr>
              <a:t>(Inspection)</a:t>
            </a:r>
            <a:r>
              <a:rPr lang="zh-CN" altLang="en-US" sz="1600" dirty="0">
                <a:solidFill>
                  <a:schemeClr val="tx1">
                    <a:lumMod val="50000"/>
                    <a:lumOff val="50000"/>
                  </a:schemeClr>
                </a:solidFill>
                <a:ea typeface="楷体"/>
              </a:rPr>
              <a:t>；</a:t>
            </a: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代码的静态分析主要采用工具进行，但人工的代码评审也不可或缺。</a:t>
            </a:r>
            <a:endParaRPr lang="en-US" altLang="zh-CN" sz="1800" dirty="0">
              <a:effectLst>
                <a:outerShdw blurRad="38100" dist="38100" dir="2700000" algn="tl">
                  <a:srgbClr val="FFFFFF"/>
                </a:outerShdw>
              </a:effectLst>
              <a:latin typeface="宋体"/>
              <a:ea typeface="宋体"/>
              <a:cs typeface="宋体"/>
            </a:endParaRPr>
          </a:p>
        </p:txBody>
      </p:sp>
    </p:spTree>
    <p:extLst>
      <p:ext uri="{BB962C8B-B14F-4D97-AF65-F5344CB8AC3E}">
        <p14:creationId xmlns:p14="http://schemas.microsoft.com/office/powerpoint/2010/main" val="649082745"/>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0233" y="183220"/>
            <a:ext cx="5508612" cy="691585"/>
          </a:xfrm>
        </p:spPr>
        <p:txBody>
          <a:bodyPr>
            <a:normAutofit/>
          </a:bodyPr>
          <a:lstStyle/>
          <a:p>
            <a:pPr>
              <a:defRPr/>
            </a:pPr>
            <a:r>
              <a:rPr lang="en-US" altLang="zh-CN" dirty="0">
                <a:latin typeface="微软雅黑" panose="020B0503020204020204" pitchFamily="34" charset="-122"/>
                <a:ea typeface="微软雅黑" panose="020B0503020204020204" pitchFamily="34" charset="-122"/>
              </a:rPr>
              <a:t>2.3.1</a:t>
            </a:r>
            <a:r>
              <a:rPr lang="zh-CN" altLang="en-US" dirty="0">
                <a:latin typeface="微软雅黑" panose="020B0503020204020204" pitchFamily="34" charset="-122"/>
                <a:ea typeface="微软雅黑" panose="020B0503020204020204" pitchFamily="34" charset="-122"/>
              </a:rPr>
              <a:t> 产品评审</a:t>
            </a:r>
          </a:p>
        </p:txBody>
      </p:sp>
      <p:sp>
        <p:nvSpPr>
          <p:cNvPr id="3" name="内容占位符 2"/>
          <p:cNvSpPr>
            <a:spLocks noGrp="1"/>
          </p:cNvSpPr>
          <p:nvPr>
            <p:ph idx="1"/>
          </p:nvPr>
        </p:nvSpPr>
        <p:spPr>
          <a:xfrm>
            <a:off x="738845" y="806509"/>
            <a:ext cx="5508612" cy="589137"/>
          </a:xfrm>
        </p:spPr>
        <p:txBody>
          <a:bodyPr>
            <a:normAutofit/>
          </a:bodyPr>
          <a:lstStyle/>
          <a:p>
            <a:pPr marL="0" indent="0">
              <a:lnSpc>
                <a:spcPct val="120000"/>
              </a:lnSpc>
              <a:spcBef>
                <a:spcPct val="30000"/>
              </a:spcBef>
              <a:buClr>
                <a:srgbClr val="91AC4E"/>
              </a:buClr>
              <a:buSzPct val="80000"/>
              <a:buNone/>
            </a:pPr>
            <a:r>
              <a:rPr lang="zh-CN" altLang="en-US" sz="2000" dirty="0">
                <a:solidFill>
                  <a:schemeClr val="accent5">
                    <a:lumMod val="75000"/>
                  </a:schemeClr>
                </a:solidFill>
                <a:latin typeface="楷体"/>
                <a:ea typeface="楷体"/>
              </a:rPr>
              <a:t>评审的对象：需求文档、设计和代码</a:t>
            </a:r>
            <a:endParaRPr lang="en-US" altLang="zh-CN" sz="2000" dirty="0">
              <a:solidFill>
                <a:schemeClr val="accent5">
                  <a:lumMod val="75000"/>
                </a:schemeClr>
              </a:solidFill>
              <a:latin typeface="楷体"/>
              <a:ea typeface="楷体"/>
            </a:endParaRPr>
          </a:p>
        </p:txBody>
      </p:sp>
      <p:pic>
        <p:nvPicPr>
          <p:cNvPr id="3074" name="Picture 2" descr="Google Product Reviews Update Goes Live in Search Results">
            <a:extLst>
              <a:ext uri="{FF2B5EF4-FFF2-40B4-BE49-F238E27FC236}">
                <a16:creationId xmlns:a16="http://schemas.microsoft.com/office/drawing/2014/main" id="{13EBED1A-FBD2-EE7C-3185-4E351EDBAD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8" r="4204"/>
          <a:stretch/>
        </p:blipFill>
        <p:spPr bwMode="auto">
          <a:xfrm>
            <a:off x="5179662" y="1724337"/>
            <a:ext cx="3964338" cy="229142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C5C92247-2511-63D1-74C7-C3D5F4A8E817}"/>
              </a:ext>
            </a:extLst>
          </p:cNvPr>
          <p:cNvSpPr txBox="1">
            <a:spLocks/>
          </p:cNvSpPr>
          <p:nvPr/>
        </p:nvSpPr>
        <p:spPr>
          <a:xfrm>
            <a:off x="522820" y="1395646"/>
            <a:ext cx="4727909" cy="27003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5913" indent="-315913" eaLnBrk="0" hangingPunct="0">
              <a:lnSpc>
                <a:spcPct val="130000"/>
              </a:lnSpc>
              <a:buClr>
                <a:schemeClr val="accent1">
                  <a:lumMod val="50000"/>
                </a:schemeClr>
              </a:buClr>
              <a:buSzPct val="90000"/>
              <a:buFont typeface="Wingdings" charset="2"/>
              <a:buChar char="p"/>
            </a:pPr>
            <a:r>
              <a:rPr lang="zh-CN" altLang="en-US" sz="1800" dirty="0">
                <a:latin typeface="楷体"/>
                <a:ea typeface="楷体"/>
                <a:cs typeface="楷体"/>
              </a:rPr>
              <a:t>通过软件评审，可以更早地发现需求工程、软件设计等各个方面的问题，大大减少大量的后期返工，将质量成本从昂贵的后期返工转化为前期的缺陷发现。</a:t>
            </a:r>
            <a:endParaRPr lang="en-US" altLang="zh-CN" sz="1800" dirty="0">
              <a:latin typeface="楷体"/>
              <a:ea typeface="楷体"/>
              <a:cs typeface="楷体"/>
            </a:endParaRPr>
          </a:p>
          <a:p>
            <a:pPr marL="315913" indent="-315913" eaLnBrk="0" hangingPunct="0">
              <a:lnSpc>
                <a:spcPct val="130000"/>
              </a:lnSpc>
              <a:buClr>
                <a:schemeClr val="accent1">
                  <a:lumMod val="50000"/>
                </a:schemeClr>
              </a:buClr>
              <a:buSzPct val="90000"/>
              <a:buFont typeface="Wingdings" charset="2"/>
              <a:buChar char="p"/>
            </a:pPr>
            <a:r>
              <a:rPr lang="zh-CN" altLang="en-US" sz="1800" dirty="0">
                <a:latin typeface="楷体"/>
                <a:ea typeface="楷体"/>
                <a:cs typeface="楷体"/>
              </a:rPr>
              <a:t>评审是对软件元素或者项目状态的一种评估手段，以确定其是否与期望的结果保持一致，并使其得到改进。</a:t>
            </a:r>
          </a:p>
        </p:txBody>
      </p:sp>
    </p:spTree>
    <p:extLst>
      <p:ext uri="{BB962C8B-B14F-4D97-AF65-F5344CB8AC3E}">
        <p14:creationId xmlns:p14="http://schemas.microsoft.com/office/powerpoint/2010/main" val="1057355094"/>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0233" y="183220"/>
            <a:ext cx="5508612" cy="691585"/>
          </a:xfrm>
        </p:spPr>
        <p:txBody>
          <a:bodyPr/>
          <a:lstStyle/>
          <a:p>
            <a:pPr>
              <a:defRPr/>
            </a:pPr>
            <a:r>
              <a:rPr lang="zh-CN" altLang="en-US" dirty="0">
                <a:latin typeface="微软雅黑" panose="020B0503020204020204" pitchFamily="34" charset="-122"/>
                <a:ea typeface="微软雅黑" panose="020B0503020204020204" pitchFamily="34" charset="-122"/>
              </a:rPr>
              <a:t>需求评审解决的问题</a:t>
            </a:r>
          </a:p>
        </p:txBody>
      </p:sp>
      <p:sp>
        <p:nvSpPr>
          <p:cNvPr id="3" name="内容占位符 2"/>
          <p:cNvSpPr>
            <a:spLocks noGrp="1"/>
          </p:cNvSpPr>
          <p:nvPr>
            <p:ph idx="1"/>
          </p:nvPr>
        </p:nvSpPr>
        <p:spPr>
          <a:xfrm>
            <a:off x="755860" y="1393309"/>
            <a:ext cx="3816140" cy="2356882"/>
          </a:xfrm>
        </p:spPr>
        <p:txBody>
          <a:bodyPr>
            <a:normAutofit/>
          </a:bodyPr>
          <a:lstStyle/>
          <a:p>
            <a:pPr marL="312738" indent="-312738">
              <a:lnSpc>
                <a:spcPct val="120000"/>
              </a:lnSpc>
              <a:spcBef>
                <a:spcPct val="30000"/>
              </a:spcBef>
              <a:buClr>
                <a:srgbClr val="91AC4E"/>
              </a:buClr>
              <a:buSzPct val="80000"/>
              <a:buFont typeface="Wingdings" pitchFamily="2" charset="2"/>
              <a:buChar char="p"/>
            </a:pPr>
            <a:r>
              <a:rPr lang="zh-CN" altLang="en-US" sz="2000" dirty="0">
                <a:latin typeface="楷体"/>
                <a:ea typeface="楷体"/>
                <a:cs typeface="楷体"/>
              </a:rPr>
              <a:t>不正确的需求认识</a:t>
            </a:r>
            <a:endParaRPr lang="en-US" altLang="zh-CN" sz="2000" dirty="0">
              <a:latin typeface="楷体"/>
              <a:ea typeface="楷体"/>
              <a:cs typeface="楷体"/>
            </a:endParaRPr>
          </a:p>
          <a:p>
            <a:pPr marL="312738" indent="-312738">
              <a:lnSpc>
                <a:spcPct val="120000"/>
              </a:lnSpc>
              <a:spcBef>
                <a:spcPct val="30000"/>
              </a:spcBef>
              <a:buClr>
                <a:srgbClr val="91AC4E"/>
              </a:buClr>
              <a:buSzPct val="80000"/>
              <a:buFont typeface="Wingdings" pitchFamily="2" charset="2"/>
              <a:buChar char="p"/>
            </a:pPr>
            <a:r>
              <a:rPr lang="zh-CN" altLang="en-US" sz="2000" dirty="0">
                <a:latin typeface="楷体"/>
                <a:ea typeface="楷体"/>
                <a:cs typeface="楷体"/>
              </a:rPr>
              <a:t>丢掉的需求点</a:t>
            </a:r>
            <a:endParaRPr lang="en-US" altLang="zh-CN" sz="2000" dirty="0">
              <a:latin typeface="楷体"/>
              <a:ea typeface="楷体"/>
              <a:cs typeface="楷体"/>
            </a:endParaRPr>
          </a:p>
          <a:p>
            <a:pPr marL="312738" indent="-312738">
              <a:lnSpc>
                <a:spcPct val="120000"/>
              </a:lnSpc>
              <a:spcBef>
                <a:spcPct val="30000"/>
              </a:spcBef>
              <a:buClr>
                <a:srgbClr val="91AC4E"/>
              </a:buClr>
              <a:buSzPct val="80000"/>
              <a:buFont typeface="Wingdings" pitchFamily="2" charset="2"/>
              <a:buChar char="p"/>
            </a:pPr>
            <a:r>
              <a:rPr lang="zh-CN" altLang="en-US" sz="2000" dirty="0">
                <a:latin typeface="楷体"/>
                <a:ea typeface="楷体"/>
                <a:cs typeface="楷体"/>
              </a:rPr>
              <a:t>模糊的描述</a:t>
            </a:r>
            <a:endParaRPr lang="en-US" altLang="zh-CN" sz="2000" dirty="0">
              <a:latin typeface="楷体"/>
              <a:ea typeface="楷体"/>
              <a:cs typeface="楷体"/>
            </a:endParaRPr>
          </a:p>
          <a:p>
            <a:pPr marL="312738" indent="-312738">
              <a:lnSpc>
                <a:spcPct val="120000"/>
              </a:lnSpc>
              <a:spcBef>
                <a:spcPct val="30000"/>
              </a:spcBef>
              <a:buClr>
                <a:srgbClr val="91AC4E"/>
              </a:buClr>
              <a:buSzPct val="80000"/>
              <a:buFont typeface="Wingdings" pitchFamily="2" charset="2"/>
              <a:buChar char="p"/>
            </a:pPr>
            <a:r>
              <a:rPr lang="zh-CN" altLang="en-US" sz="2000" dirty="0">
                <a:latin typeface="楷体"/>
                <a:ea typeface="楷体"/>
                <a:cs typeface="楷体"/>
              </a:rPr>
              <a:t>多余的或没意义的需求</a:t>
            </a:r>
            <a:endParaRPr lang="en-US" altLang="zh-CN" sz="2000" dirty="0">
              <a:latin typeface="楷体"/>
              <a:ea typeface="楷体"/>
              <a:cs typeface="楷体"/>
            </a:endParaRPr>
          </a:p>
          <a:p>
            <a:pPr marL="312738" indent="-312738">
              <a:lnSpc>
                <a:spcPct val="120000"/>
              </a:lnSpc>
              <a:spcBef>
                <a:spcPct val="30000"/>
              </a:spcBef>
              <a:buClr>
                <a:srgbClr val="91AC4E"/>
              </a:buClr>
              <a:buSzPct val="80000"/>
              <a:buFont typeface="Wingdings" pitchFamily="2" charset="2"/>
              <a:buChar char="p"/>
            </a:pPr>
            <a:r>
              <a:rPr lang="zh-CN" altLang="en-US" sz="2000" dirty="0">
                <a:latin typeface="楷体"/>
                <a:ea typeface="楷体"/>
                <a:cs typeface="楷体"/>
              </a:rPr>
              <a:t>不一致的理解</a:t>
            </a:r>
          </a:p>
        </p:txBody>
      </p:sp>
      <p:pic>
        <p:nvPicPr>
          <p:cNvPr id="2050" name="Picture 2" descr="查看源图像">
            <a:extLst>
              <a:ext uri="{FF2B5EF4-FFF2-40B4-BE49-F238E27FC236}">
                <a16:creationId xmlns:a16="http://schemas.microsoft.com/office/drawing/2014/main" id="{53DAAA33-3CCE-E275-B887-D77478D11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530" y="1278168"/>
            <a:ext cx="4532630" cy="258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625443"/>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826" name="Rectangle 2"/>
          <p:cNvSpPr>
            <a:spLocks noGrp="1" noChangeArrowheads="1"/>
          </p:cNvSpPr>
          <p:nvPr>
            <p:ph type="title"/>
          </p:nvPr>
        </p:nvSpPr>
        <p:spPr>
          <a:xfrm>
            <a:off x="498758" y="257618"/>
            <a:ext cx="5616661" cy="421482"/>
          </a:xfrm>
        </p:spPr>
        <p:txBody>
          <a:bodyPr>
            <a:noAutofit/>
          </a:bodyPr>
          <a:lstStyle/>
          <a:p>
            <a:pPr>
              <a:defRPr/>
            </a:pPr>
            <a:r>
              <a:rPr lang="zh-CN" altLang="en-US" dirty="0">
                <a:latin typeface="微软雅黑" panose="020B0503020204020204" pitchFamily="34" charset="-122"/>
                <a:ea typeface="微软雅黑" panose="020B0503020204020204" pitchFamily="34" charset="-122"/>
              </a:rPr>
              <a:t>需求评审的标准</a:t>
            </a:r>
          </a:p>
        </p:txBody>
      </p:sp>
      <p:sp>
        <p:nvSpPr>
          <p:cNvPr id="1869827" name="Rectangle 3"/>
          <p:cNvSpPr>
            <a:spLocks noGrp="1" noChangeArrowheads="1"/>
          </p:cNvSpPr>
          <p:nvPr>
            <p:ph idx="1"/>
          </p:nvPr>
        </p:nvSpPr>
        <p:spPr>
          <a:xfrm>
            <a:off x="944407" y="1140116"/>
            <a:ext cx="1879409" cy="3240360"/>
          </a:xfrm>
        </p:spPr>
        <p:txBody>
          <a:bodyPr/>
          <a:lstStyle/>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正确性</a:t>
            </a:r>
          </a:p>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完备性</a:t>
            </a:r>
          </a:p>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易理解性</a:t>
            </a:r>
          </a:p>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一致性</a:t>
            </a:r>
          </a:p>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易测试性</a:t>
            </a:r>
          </a:p>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易追溯性</a:t>
            </a:r>
          </a:p>
        </p:txBody>
      </p:sp>
      <p:pic>
        <p:nvPicPr>
          <p:cNvPr id="3074" name="Picture 2" descr="查看源图像">
            <a:extLst>
              <a:ext uri="{FF2B5EF4-FFF2-40B4-BE49-F238E27FC236}">
                <a16:creationId xmlns:a16="http://schemas.microsoft.com/office/drawing/2014/main" id="{5C68ACA5-2D22-3A2F-1341-D9EFF0F3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998" y="1140116"/>
            <a:ext cx="5872842" cy="293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8776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69827">
                                            <p:txEl>
                                              <p:pRg st="1" end="1"/>
                                            </p:txEl>
                                          </p:spTgt>
                                        </p:tgtEl>
                                        <p:attrNameLst>
                                          <p:attrName>style.visibility</p:attrName>
                                        </p:attrNameLst>
                                      </p:cBhvr>
                                      <p:to>
                                        <p:strVal val="visible"/>
                                      </p:to>
                                    </p:set>
                                    <p:anim calcmode="lin" valueType="num">
                                      <p:cBhvr additive="base">
                                        <p:cTn id="7" dur="500" fill="hold"/>
                                        <p:tgtEl>
                                          <p:spTgt spid="186982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698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69827">
                                            <p:txEl>
                                              <p:pRg st="2" end="2"/>
                                            </p:txEl>
                                          </p:spTgt>
                                        </p:tgtEl>
                                        <p:attrNameLst>
                                          <p:attrName>style.visibility</p:attrName>
                                        </p:attrNameLst>
                                      </p:cBhvr>
                                      <p:to>
                                        <p:strVal val="visible"/>
                                      </p:to>
                                    </p:set>
                                    <p:anim calcmode="lin" valueType="num">
                                      <p:cBhvr additive="base">
                                        <p:cTn id="13" dur="500" fill="hold"/>
                                        <p:tgtEl>
                                          <p:spTgt spid="186982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698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69827">
                                            <p:txEl>
                                              <p:pRg st="3" end="3"/>
                                            </p:txEl>
                                          </p:spTgt>
                                        </p:tgtEl>
                                        <p:attrNameLst>
                                          <p:attrName>style.visibility</p:attrName>
                                        </p:attrNameLst>
                                      </p:cBhvr>
                                      <p:to>
                                        <p:strVal val="visible"/>
                                      </p:to>
                                    </p:set>
                                    <p:anim calcmode="lin" valueType="num">
                                      <p:cBhvr additive="base">
                                        <p:cTn id="19" dur="500" fill="hold"/>
                                        <p:tgtEl>
                                          <p:spTgt spid="186982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698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69827">
                                            <p:txEl>
                                              <p:pRg st="4" end="4"/>
                                            </p:txEl>
                                          </p:spTgt>
                                        </p:tgtEl>
                                        <p:attrNameLst>
                                          <p:attrName>style.visibility</p:attrName>
                                        </p:attrNameLst>
                                      </p:cBhvr>
                                      <p:to>
                                        <p:strVal val="visible"/>
                                      </p:to>
                                    </p:set>
                                    <p:anim calcmode="lin" valueType="num">
                                      <p:cBhvr additive="base">
                                        <p:cTn id="25" dur="500" fill="hold"/>
                                        <p:tgtEl>
                                          <p:spTgt spid="186982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698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869827">
                                            <p:txEl>
                                              <p:pRg st="5" end="5"/>
                                            </p:txEl>
                                          </p:spTgt>
                                        </p:tgtEl>
                                        <p:attrNameLst>
                                          <p:attrName>style.visibility</p:attrName>
                                        </p:attrNameLst>
                                      </p:cBhvr>
                                      <p:to>
                                        <p:strVal val="visible"/>
                                      </p:to>
                                    </p:set>
                                    <p:anim calcmode="lin" valueType="num">
                                      <p:cBhvr additive="base">
                                        <p:cTn id="31" dur="500" fill="hold"/>
                                        <p:tgtEl>
                                          <p:spTgt spid="1869827">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86982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1874" name="Rectangle 2"/>
          <p:cNvSpPr>
            <a:spLocks noGrp="1" noChangeArrowheads="1"/>
          </p:cNvSpPr>
          <p:nvPr>
            <p:ph type="title"/>
          </p:nvPr>
        </p:nvSpPr>
        <p:spPr>
          <a:xfrm>
            <a:off x="605811" y="259955"/>
            <a:ext cx="5515577" cy="387065"/>
          </a:xfrm>
        </p:spPr>
        <p:txBody>
          <a:bodyPr>
            <a:noAutofit/>
          </a:bodyPr>
          <a:lstStyle/>
          <a:p>
            <a:pPr>
              <a:defRPr/>
            </a:pPr>
            <a:r>
              <a:rPr lang="en-US" altLang="de-DE" dirty="0">
                <a:latin typeface="微软雅黑" panose="020B0503020204020204" pitchFamily="34" charset="-122"/>
                <a:ea typeface="微软雅黑" panose="020B0503020204020204" pitchFamily="34" charset="-122"/>
              </a:rPr>
              <a:t>如何做好</a:t>
            </a:r>
            <a:r>
              <a:rPr lang="zh-CN" altLang="de-DE" dirty="0">
                <a:latin typeface="微软雅黑" panose="020B0503020204020204" pitchFamily="34" charset="-122"/>
                <a:ea typeface="微软雅黑" panose="020B0503020204020204" pitchFamily="34" charset="-122"/>
              </a:rPr>
              <a:t>需求评审</a:t>
            </a:r>
            <a:r>
              <a:rPr lang="zh-CN" altLang="en-US" dirty="0">
                <a:latin typeface="微软雅黑" panose="020B0503020204020204" pitchFamily="34" charset="-122"/>
                <a:ea typeface="微软雅黑" panose="020B0503020204020204" pitchFamily="34" charset="-122"/>
              </a:rPr>
              <a:t>？</a:t>
            </a:r>
          </a:p>
        </p:txBody>
      </p:sp>
      <p:sp>
        <p:nvSpPr>
          <p:cNvPr id="1871875" name="Rectangle 3"/>
          <p:cNvSpPr>
            <a:spLocks noChangeArrowheads="1"/>
          </p:cNvSpPr>
          <p:nvPr/>
        </p:nvSpPr>
        <p:spPr bwMode="auto">
          <a:xfrm>
            <a:off x="1659911" y="1300128"/>
            <a:ext cx="5132775" cy="3583417"/>
          </a:xfrm>
          <a:prstGeom prst="rect">
            <a:avLst/>
          </a:prstGeom>
          <a:noFill/>
          <a:ln w="9525">
            <a:noFill/>
            <a:miter lim="800000"/>
            <a:headEnd/>
            <a:tailEnd/>
          </a:ln>
          <a:effectLst/>
        </p:spPr>
        <p:txBody>
          <a:bodyPr wrap="square" lIns="0" tIns="0" rIns="0" bIns="0">
            <a:spAutoFit/>
          </a:bodyPr>
          <a:lstStyle/>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有明确的评审标准（如需求质量</a:t>
            </a:r>
            <a:r>
              <a:rPr lang="en-US" altLang="zh-CN" sz="2000" dirty="0">
                <a:latin typeface="Yuanti SC" charset="-122"/>
                <a:ea typeface="Yuanti SC" charset="-122"/>
                <a:cs typeface="Yuanti SC" charset="-122"/>
              </a:rPr>
              <a:t>checklist</a:t>
            </a:r>
            <a:r>
              <a:rPr lang="zh-CN" altLang="en-US" sz="2000" dirty="0">
                <a:latin typeface="Yuanti SC" charset="-122"/>
                <a:ea typeface="Yuanti SC" charset="-122"/>
                <a:cs typeface="Yuanti SC" charset="-122"/>
              </a:rPr>
              <a:t>）</a:t>
            </a:r>
            <a:endParaRPr lang="en-US" altLang="zh-CN" sz="2000" dirty="0">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熟悉评审内容，为评审做好准备</a:t>
            </a:r>
            <a:endParaRPr lang="en-US" altLang="zh-CN" sz="2000" dirty="0">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该参加的人都需要参加</a:t>
            </a: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针对问题阐述观点，而非针对个人</a:t>
            </a: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从客户角度想问题，多问几个为什么</a:t>
            </a:r>
            <a:endParaRPr lang="zh-CN" altLang="zh-CN" sz="2000" dirty="0">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在会前或会后提出自己建设性的意见</a:t>
            </a:r>
            <a:endParaRPr lang="en-US" altLang="zh-CN" sz="2000" dirty="0">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对发现的问题跟踪到底</a:t>
            </a: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针对需求文档等报告问题</a:t>
            </a:r>
          </a:p>
        </p:txBody>
      </p:sp>
      <p:sp>
        <p:nvSpPr>
          <p:cNvPr id="1871876" name="Rectangle 4"/>
          <p:cNvSpPr>
            <a:spLocks noChangeArrowheads="1"/>
          </p:cNvSpPr>
          <p:nvPr/>
        </p:nvSpPr>
        <p:spPr bwMode="auto">
          <a:xfrm>
            <a:off x="718135" y="823335"/>
            <a:ext cx="5221111" cy="276999"/>
          </a:xfrm>
          <a:prstGeom prst="rect">
            <a:avLst/>
          </a:prstGeom>
          <a:noFill/>
          <a:ln w="9525">
            <a:noFill/>
            <a:miter lim="800000"/>
            <a:headEnd/>
            <a:tailEnd/>
          </a:ln>
          <a:effectLst/>
        </p:spPr>
        <p:txBody>
          <a:bodyPr wrap="square" lIns="0" tIns="0" rIns="0" bIns="0">
            <a:spAutoFit/>
          </a:bodyPr>
          <a:lstStyle/>
          <a:p>
            <a:pPr>
              <a:spcBef>
                <a:spcPct val="0"/>
              </a:spcBef>
            </a:pPr>
            <a:r>
              <a:rPr lang="zh-CN" altLang="en-US" dirty="0">
                <a:solidFill>
                  <a:schemeClr val="tx1">
                    <a:lumMod val="65000"/>
                    <a:lumOff val="35000"/>
                  </a:schemeClr>
                </a:solidFill>
                <a:latin typeface="Yuanti SC" charset="-122"/>
                <a:ea typeface="Yuanti SC" charset="-122"/>
                <a:cs typeface="Yuanti SC" charset="-122"/>
              </a:rPr>
              <a:t>检查需求定义是否合理、清楚，是否具有可测试性</a:t>
            </a:r>
            <a:endParaRPr lang="en-US" altLang="zh-CN" dirty="0">
              <a:solidFill>
                <a:schemeClr val="tx1">
                  <a:lumMod val="65000"/>
                  <a:lumOff val="35000"/>
                </a:schemeClr>
              </a:solidFill>
              <a:latin typeface="Yuanti SC" charset="-122"/>
              <a:ea typeface="Yuanti SC" charset="-122"/>
              <a:cs typeface="Yuanti SC" charset="-122"/>
            </a:endParaRPr>
          </a:p>
        </p:txBody>
      </p:sp>
    </p:spTree>
    <p:extLst>
      <p:ext uri="{BB962C8B-B14F-4D97-AF65-F5344CB8AC3E}">
        <p14:creationId xmlns:p14="http://schemas.microsoft.com/office/powerpoint/2010/main" val="8969321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71875">
                                            <p:txEl>
                                              <p:pRg st="1" end="1"/>
                                            </p:txEl>
                                          </p:spTgt>
                                        </p:tgtEl>
                                        <p:attrNameLst>
                                          <p:attrName>style.visibility</p:attrName>
                                        </p:attrNameLst>
                                      </p:cBhvr>
                                      <p:to>
                                        <p:strVal val="visible"/>
                                      </p:to>
                                    </p:set>
                                    <p:anim calcmode="lin" valueType="num">
                                      <p:cBhvr additive="base">
                                        <p:cTn id="7" dur="500"/>
                                        <p:tgtEl>
                                          <p:spTgt spid="1871875">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1871875">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871875">
                                            <p:txEl>
                                              <p:pRg st="2" end="2"/>
                                            </p:txEl>
                                          </p:spTgt>
                                        </p:tgtEl>
                                        <p:attrNameLst>
                                          <p:attrName>style.visibility</p:attrName>
                                        </p:attrNameLst>
                                      </p:cBhvr>
                                      <p:to>
                                        <p:strVal val="visible"/>
                                      </p:to>
                                    </p:set>
                                    <p:anim calcmode="lin" valueType="num">
                                      <p:cBhvr additive="base">
                                        <p:cTn id="13" dur="500"/>
                                        <p:tgtEl>
                                          <p:spTgt spid="1871875">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87187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871875">
                                            <p:txEl>
                                              <p:pRg st="3" end="3"/>
                                            </p:txEl>
                                          </p:spTgt>
                                        </p:tgtEl>
                                        <p:attrNameLst>
                                          <p:attrName>style.visibility</p:attrName>
                                        </p:attrNameLst>
                                      </p:cBhvr>
                                      <p:to>
                                        <p:strVal val="visible"/>
                                      </p:to>
                                    </p:set>
                                    <p:anim calcmode="lin" valueType="num">
                                      <p:cBhvr additive="base">
                                        <p:cTn id="19" dur="500"/>
                                        <p:tgtEl>
                                          <p:spTgt spid="1871875">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87187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871875">
                                            <p:txEl>
                                              <p:pRg st="4" end="4"/>
                                            </p:txEl>
                                          </p:spTgt>
                                        </p:tgtEl>
                                        <p:attrNameLst>
                                          <p:attrName>style.visibility</p:attrName>
                                        </p:attrNameLst>
                                      </p:cBhvr>
                                      <p:to>
                                        <p:strVal val="visible"/>
                                      </p:to>
                                    </p:set>
                                    <p:anim calcmode="lin" valueType="num">
                                      <p:cBhvr additive="base">
                                        <p:cTn id="25" dur="500"/>
                                        <p:tgtEl>
                                          <p:spTgt spid="1871875">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87187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871875">
                                            <p:txEl>
                                              <p:pRg st="5" end="5"/>
                                            </p:txEl>
                                          </p:spTgt>
                                        </p:tgtEl>
                                        <p:attrNameLst>
                                          <p:attrName>style.visibility</p:attrName>
                                        </p:attrNameLst>
                                      </p:cBhvr>
                                      <p:to>
                                        <p:strVal val="visible"/>
                                      </p:to>
                                    </p:set>
                                    <p:anim calcmode="lin" valueType="num">
                                      <p:cBhvr additive="base">
                                        <p:cTn id="31" dur="500"/>
                                        <p:tgtEl>
                                          <p:spTgt spid="1871875">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18718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871875">
                                            <p:txEl>
                                              <p:pRg st="6" end="6"/>
                                            </p:txEl>
                                          </p:spTgt>
                                        </p:tgtEl>
                                        <p:attrNameLst>
                                          <p:attrName>style.visibility</p:attrName>
                                        </p:attrNameLst>
                                      </p:cBhvr>
                                      <p:to>
                                        <p:strVal val="visible"/>
                                      </p:to>
                                    </p:set>
                                    <p:anim calcmode="lin" valueType="num">
                                      <p:cBhvr additive="base">
                                        <p:cTn id="37" dur="500"/>
                                        <p:tgtEl>
                                          <p:spTgt spid="1871875">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187187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1871875">
                                            <p:txEl>
                                              <p:pRg st="7" end="7"/>
                                            </p:txEl>
                                          </p:spTgt>
                                        </p:tgtEl>
                                        <p:attrNameLst>
                                          <p:attrName>style.visibility</p:attrName>
                                        </p:attrNameLst>
                                      </p:cBhvr>
                                      <p:to>
                                        <p:strVal val="visible"/>
                                      </p:to>
                                    </p:set>
                                    <p:anim calcmode="lin" valueType="num">
                                      <p:cBhvr additive="base">
                                        <p:cTn id="43" dur="500"/>
                                        <p:tgtEl>
                                          <p:spTgt spid="1871875">
                                            <p:txEl>
                                              <p:pRg st="7" end="7"/>
                                            </p:txEl>
                                          </p:spTgt>
                                        </p:tgtEl>
                                        <p:attrNameLst>
                                          <p:attrName>ppt_y</p:attrName>
                                        </p:attrNameLst>
                                      </p:cBhvr>
                                      <p:tavLst>
                                        <p:tav tm="0">
                                          <p:val>
                                            <p:strVal val="#ppt_y+#ppt_h*1.125000"/>
                                          </p:val>
                                        </p:tav>
                                        <p:tav tm="100000">
                                          <p:val>
                                            <p:strVal val="#ppt_y"/>
                                          </p:val>
                                        </p:tav>
                                      </p:tavLst>
                                    </p:anim>
                                    <p:animEffect transition="in" filter="wipe(up)">
                                      <p:cBhvr>
                                        <p:cTn id="44" dur="500"/>
                                        <p:tgtEl>
                                          <p:spTgt spid="18718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698" name="Rectangle 2"/>
          <p:cNvSpPr>
            <a:spLocks noGrp="1" noChangeArrowheads="1"/>
          </p:cNvSpPr>
          <p:nvPr>
            <p:ph type="title"/>
          </p:nvPr>
        </p:nvSpPr>
        <p:spPr>
          <a:xfrm>
            <a:off x="589211" y="272475"/>
            <a:ext cx="5191541" cy="532517"/>
          </a:xfrm>
        </p:spPr>
        <p:txBody>
          <a:bodyPr>
            <a:normAutofit/>
          </a:bodyPr>
          <a:lstStyle/>
          <a:p>
            <a:r>
              <a:rPr lang="zh-CN" altLang="en-US" dirty="0">
                <a:latin typeface="微软雅黑" panose="020B0503020204020204" pitchFamily="34" charset="-122"/>
                <a:ea typeface="微软雅黑" panose="020B0503020204020204" pitchFamily="34" charset="-122"/>
              </a:rPr>
              <a:t>设计评审</a:t>
            </a:r>
          </a:p>
        </p:txBody>
      </p:sp>
      <p:grpSp>
        <p:nvGrpSpPr>
          <p:cNvPr id="2" name="Group 98"/>
          <p:cNvGrpSpPr>
            <a:grpSpLocks/>
          </p:cNvGrpSpPr>
          <p:nvPr/>
        </p:nvGrpSpPr>
        <p:grpSpPr bwMode="auto">
          <a:xfrm>
            <a:off x="976617" y="996932"/>
            <a:ext cx="6934370" cy="3564396"/>
            <a:chOff x="885" y="1344"/>
            <a:chExt cx="3991" cy="2470"/>
          </a:xfrm>
        </p:grpSpPr>
        <p:grpSp>
          <p:nvGrpSpPr>
            <p:cNvPr id="3" name="Group 97"/>
            <p:cNvGrpSpPr>
              <a:grpSpLocks/>
            </p:cNvGrpSpPr>
            <p:nvPr/>
          </p:nvGrpSpPr>
          <p:grpSpPr bwMode="auto">
            <a:xfrm>
              <a:off x="885" y="1344"/>
              <a:ext cx="3991" cy="2470"/>
              <a:chOff x="885" y="1344"/>
              <a:chExt cx="3991" cy="2470"/>
            </a:xfrm>
          </p:grpSpPr>
          <p:sp>
            <p:nvSpPr>
              <p:cNvPr id="14" name="Freeform 13"/>
              <p:cNvSpPr>
                <a:spLocks/>
              </p:cNvSpPr>
              <p:nvPr/>
            </p:nvSpPr>
            <p:spPr bwMode="auto">
              <a:xfrm>
                <a:off x="1473" y="1754"/>
                <a:ext cx="2816" cy="1566"/>
              </a:xfrm>
              <a:custGeom>
                <a:avLst/>
                <a:gdLst/>
                <a:ahLst/>
                <a:cxnLst>
                  <a:cxn ang="0">
                    <a:pos x="7" y="1234"/>
                  </a:cxn>
                  <a:cxn ang="0">
                    <a:pos x="807" y="408"/>
                  </a:cxn>
                  <a:cxn ang="0">
                    <a:pos x="553" y="408"/>
                  </a:cxn>
                  <a:cxn ang="0">
                    <a:pos x="1421" y="0"/>
                  </a:cxn>
                  <a:cxn ang="0">
                    <a:pos x="2289" y="408"/>
                  </a:cxn>
                  <a:cxn ang="0">
                    <a:pos x="2026" y="408"/>
                  </a:cxn>
                  <a:cxn ang="0">
                    <a:pos x="2816" y="1201"/>
                  </a:cxn>
                  <a:cxn ang="0">
                    <a:pos x="2816" y="1550"/>
                  </a:cxn>
                  <a:cxn ang="0">
                    <a:pos x="0" y="1566"/>
                  </a:cxn>
                  <a:cxn ang="0">
                    <a:pos x="7" y="1234"/>
                  </a:cxn>
                </a:cxnLst>
                <a:rect l="0" t="0" r="r" b="b"/>
                <a:pathLst>
                  <a:path w="2816" h="1566">
                    <a:moveTo>
                      <a:pt x="7" y="1234"/>
                    </a:moveTo>
                    <a:cubicBezTo>
                      <a:pt x="7" y="1234"/>
                      <a:pt x="543" y="992"/>
                      <a:pt x="807" y="408"/>
                    </a:cubicBezTo>
                    <a:lnTo>
                      <a:pt x="553" y="408"/>
                    </a:lnTo>
                    <a:lnTo>
                      <a:pt x="1421" y="0"/>
                    </a:lnTo>
                    <a:lnTo>
                      <a:pt x="2289" y="408"/>
                    </a:lnTo>
                    <a:lnTo>
                      <a:pt x="2026" y="408"/>
                    </a:lnTo>
                    <a:cubicBezTo>
                      <a:pt x="2026" y="408"/>
                      <a:pt x="1997" y="705"/>
                      <a:pt x="2816" y="1201"/>
                    </a:cubicBezTo>
                    <a:lnTo>
                      <a:pt x="2816" y="1550"/>
                    </a:lnTo>
                    <a:lnTo>
                      <a:pt x="0" y="1566"/>
                    </a:lnTo>
                    <a:lnTo>
                      <a:pt x="7" y="1234"/>
                    </a:lnTo>
                  </a:path>
                </a:pathLst>
              </a:custGeom>
              <a:gradFill rotWithShape="0">
                <a:gsLst>
                  <a:gs pos="0">
                    <a:srgbClr val="909090"/>
                  </a:gs>
                  <a:gs pos="100000">
                    <a:srgbClr val="FFFFFF"/>
                  </a:gs>
                </a:gsLst>
                <a:lin ang="5400000" scaled="1"/>
              </a:gradFill>
              <a:ln w="0">
                <a:noFill/>
                <a:prstDash val="solid"/>
                <a:round/>
                <a:headEnd/>
                <a:tailEnd/>
              </a:ln>
            </p:spPr>
            <p:txBody>
              <a:bodyPr/>
              <a:lstStyle/>
              <a:p>
                <a:endParaRPr lang="zh-CN" altLang="en-US" sz="1620"/>
              </a:p>
            </p:txBody>
          </p:sp>
          <p:grpSp>
            <p:nvGrpSpPr>
              <p:cNvPr id="4" name="Group 46"/>
              <p:cNvGrpSpPr>
                <a:grpSpLocks/>
              </p:cNvGrpSpPr>
              <p:nvPr/>
            </p:nvGrpSpPr>
            <p:grpSpPr bwMode="auto">
              <a:xfrm>
                <a:off x="1523" y="1344"/>
                <a:ext cx="2717" cy="340"/>
                <a:chOff x="1746" y="1225"/>
                <a:chExt cx="2405" cy="301"/>
              </a:xfrm>
            </p:grpSpPr>
            <p:sp>
              <p:nvSpPr>
                <p:cNvPr id="46" name="AutoShape 15"/>
                <p:cNvSpPr>
                  <a:spLocks noChangeArrowheads="1"/>
                </p:cNvSpPr>
                <p:nvPr/>
              </p:nvSpPr>
              <p:spPr bwMode="auto">
                <a:xfrm>
                  <a:off x="1746" y="1226"/>
                  <a:ext cx="2404" cy="298"/>
                </a:xfrm>
                <a:prstGeom prst="roundRect">
                  <a:avLst>
                    <a:gd name="adj" fmla="val 50000"/>
                  </a:avLst>
                </a:prstGeom>
                <a:gradFill rotWithShape="1">
                  <a:gsLst>
                    <a:gs pos="0">
                      <a:srgbClr val="6D6D6D"/>
                    </a:gs>
                    <a:gs pos="50000">
                      <a:srgbClr val="DDDDDD"/>
                    </a:gs>
                    <a:gs pos="100000">
                      <a:srgbClr val="6D6D6D"/>
                    </a:gs>
                  </a:gsLst>
                  <a:lin ang="5400000" scaled="1"/>
                </a:gradFill>
                <a:ln w="28575">
                  <a:solidFill>
                    <a:schemeClr val="bg2"/>
                  </a:solidFill>
                  <a:round/>
                  <a:headEnd/>
                  <a:tailEnd/>
                </a:ln>
                <a:effectLst/>
              </p:spPr>
              <p:txBody>
                <a:bodyPr wrap="none" anchor="ctr"/>
                <a:lstStyle/>
                <a:p>
                  <a:endParaRPr lang="zh-CN" altLang="en-US" sz="1620"/>
                </a:p>
              </p:txBody>
            </p:sp>
            <p:grpSp>
              <p:nvGrpSpPr>
                <p:cNvPr id="5" name="Group 31"/>
                <p:cNvGrpSpPr>
                  <a:grpSpLocks/>
                </p:cNvGrpSpPr>
                <p:nvPr/>
              </p:nvGrpSpPr>
              <p:grpSpPr bwMode="auto">
                <a:xfrm>
                  <a:off x="1747" y="1226"/>
                  <a:ext cx="2404" cy="298"/>
                  <a:chOff x="1746" y="1306"/>
                  <a:chExt cx="2404" cy="298"/>
                </a:xfrm>
              </p:grpSpPr>
              <p:sp>
                <p:nvSpPr>
                  <p:cNvPr id="51" name="AutoShape 18"/>
                  <p:cNvSpPr>
                    <a:spLocks noChangeArrowheads="1"/>
                  </p:cNvSpPr>
                  <p:nvPr/>
                </p:nvSpPr>
                <p:spPr bwMode="auto">
                  <a:xfrm>
                    <a:off x="1746" y="1306"/>
                    <a:ext cx="2404" cy="298"/>
                  </a:xfrm>
                  <a:prstGeom prst="roundRect">
                    <a:avLst>
                      <a:gd name="adj" fmla="val 50000"/>
                    </a:avLst>
                  </a:prstGeom>
                  <a:gradFill rotWithShape="1">
                    <a:gsLst>
                      <a:gs pos="0">
                        <a:srgbClr val="4F4F4F">
                          <a:alpha val="0"/>
                        </a:srgbClr>
                      </a:gs>
                      <a:gs pos="100000">
                        <a:srgbClr val="FFFFFF">
                          <a:alpha val="46001"/>
                        </a:srgbClr>
                      </a:gs>
                    </a:gsLst>
                    <a:lin ang="0" scaled="1"/>
                  </a:gradFill>
                  <a:ln w="9525" algn="ctr">
                    <a:noFill/>
                    <a:round/>
                    <a:headEnd/>
                    <a:tailEnd/>
                  </a:ln>
                  <a:effectLst/>
                </p:spPr>
                <p:txBody>
                  <a:bodyPr wrap="none" anchor="ctr"/>
                  <a:lstStyle/>
                  <a:p>
                    <a:pPr algn="ctr"/>
                    <a:endParaRPr lang="en-GB" altLang="zh-CN" sz="1620"/>
                  </a:p>
                </p:txBody>
              </p:sp>
              <p:sp>
                <p:nvSpPr>
                  <p:cNvPr id="52" name="AutoShape 19"/>
                  <p:cNvSpPr>
                    <a:spLocks noChangeArrowheads="1"/>
                  </p:cNvSpPr>
                  <p:nvPr/>
                </p:nvSpPr>
                <p:spPr bwMode="auto">
                  <a:xfrm>
                    <a:off x="1806" y="1321"/>
                    <a:ext cx="2284" cy="109"/>
                  </a:xfrm>
                  <a:prstGeom prst="roundRect">
                    <a:avLst>
                      <a:gd name="adj" fmla="val 50000"/>
                    </a:avLst>
                  </a:prstGeom>
                  <a:gradFill rotWithShape="1">
                    <a:gsLst>
                      <a:gs pos="0">
                        <a:srgbClr val="FFFFFF">
                          <a:alpha val="82001"/>
                        </a:srgbClr>
                      </a:gs>
                      <a:gs pos="100000">
                        <a:srgbClr val="004D9A">
                          <a:alpha val="0"/>
                        </a:srgbClr>
                      </a:gs>
                    </a:gsLst>
                    <a:lin ang="5400000" scaled="1"/>
                  </a:gradFill>
                  <a:ln w="9525" algn="ctr">
                    <a:noFill/>
                    <a:round/>
                    <a:headEnd/>
                    <a:tailEnd/>
                  </a:ln>
                  <a:effectLst/>
                </p:spPr>
                <p:txBody>
                  <a:bodyPr wrap="none" anchor="ctr"/>
                  <a:lstStyle/>
                  <a:p>
                    <a:endParaRPr lang="zh-CN" altLang="en-US" sz="1620"/>
                  </a:p>
                </p:txBody>
              </p:sp>
            </p:grpSp>
            <p:grpSp>
              <p:nvGrpSpPr>
                <p:cNvPr id="6" name="Group 30"/>
                <p:cNvGrpSpPr>
                  <a:grpSpLocks/>
                </p:cNvGrpSpPr>
                <p:nvPr/>
              </p:nvGrpSpPr>
              <p:grpSpPr bwMode="auto">
                <a:xfrm>
                  <a:off x="1747" y="1225"/>
                  <a:ext cx="2403" cy="301"/>
                  <a:chOff x="1747" y="1306"/>
                  <a:chExt cx="2403" cy="301"/>
                </a:xfrm>
              </p:grpSpPr>
              <p:sp>
                <p:nvSpPr>
                  <p:cNvPr id="49" name="Freeform 16"/>
                  <p:cNvSpPr>
                    <a:spLocks/>
                  </p:cNvSpPr>
                  <p:nvPr/>
                </p:nvSpPr>
                <p:spPr bwMode="auto">
                  <a:xfrm>
                    <a:off x="1747" y="1306"/>
                    <a:ext cx="154" cy="301"/>
                  </a:xfrm>
                  <a:custGeom>
                    <a:avLst/>
                    <a:gdLst/>
                    <a:ahLst/>
                    <a:cxnLst>
                      <a:cxn ang="0">
                        <a:pos x="0" y="742"/>
                      </a:cxn>
                      <a:cxn ang="0">
                        <a:pos x="742" y="1483"/>
                      </a:cxn>
                      <a:cxn ang="0">
                        <a:pos x="742" y="0"/>
                      </a:cxn>
                      <a:cxn ang="0">
                        <a:pos x="0" y="742"/>
                      </a:cxn>
                    </a:cxnLst>
                    <a:rect l="0" t="0" r="r" b="b"/>
                    <a:pathLst>
                      <a:path w="742" h="1483">
                        <a:moveTo>
                          <a:pt x="0" y="742"/>
                        </a:moveTo>
                        <a:cubicBezTo>
                          <a:pt x="0" y="1151"/>
                          <a:pt x="332" y="1483"/>
                          <a:pt x="742" y="1483"/>
                        </a:cubicBezTo>
                        <a:cubicBezTo>
                          <a:pt x="742" y="0"/>
                          <a:pt x="742" y="0"/>
                          <a:pt x="742" y="0"/>
                        </a:cubicBezTo>
                        <a:cubicBezTo>
                          <a:pt x="332" y="0"/>
                          <a:pt x="0" y="332"/>
                          <a:pt x="0" y="742"/>
                        </a:cubicBezTo>
                        <a:close/>
                      </a:path>
                    </a:pathLst>
                  </a:custGeom>
                  <a:gradFill rotWithShape="1">
                    <a:gsLst>
                      <a:gs pos="0">
                        <a:srgbClr val="8B8B8B"/>
                      </a:gs>
                      <a:gs pos="100000">
                        <a:srgbClr val="E7E7E7">
                          <a:alpha val="0"/>
                        </a:srgbClr>
                      </a:gs>
                    </a:gsLst>
                    <a:lin ang="0" scaled="1"/>
                  </a:gradFill>
                  <a:ln w="9525" cap="flat" cmpd="sng">
                    <a:noFill/>
                    <a:prstDash val="solid"/>
                    <a:round/>
                    <a:headEnd/>
                    <a:tailEnd/>
                  </a:ln>
                  <a:effectLst/>
                </p:spPr>
                <p:txBody>
                  <a:bodyPr wrap="none" anchor="ctr"/>
                  <a:lstStyle/>
                  <a:p>
                    <a:endParaRPr lang="zh-CN" altLang="en-US" sz="1620"/>
                  </a:p>
                </p:txBody>
              </p:sp>
              <p:sp>
                <p:nvSpPr>
                  <p:cNvPr id="50" name="Freeform 17"/>
                  <p:cNvSpPr>
                    <a:spLocks/>
                  </p:cNvSpPr>
                  <p:nvPr/>
                </p:nvSpPr>
                <p:spPr bwMode="auto">
                  <a:xfrm flipH="1">
                    <a:off x="3998" y="1306"/>
                    <a:ext cx="152" cy="301"/>
                  </a:xfrm>
                  <a:custGeom>
                    <a:avLst/>
                    <a:gdLst/>
                    <a:ahLst/>
                    <a:cxnLst>
                      <a:cxn ang="0">
                        <a:pos x="0" y="742"/>
                      </a:cxn>
                      <a:cxn ang="0">
                        <a:pos x="742" y="1483"/>
                      </a:cxn>
                      <a:cxn ang="0">
                        <a:pos x="742" y="0"/>
                      </a:cxn>
                      <a:cxn ang="0">
                        <a:pos x="0" y="742"/>
                      </a:cxn>
                    </a:cxnLst>
                    <a:rect l="0" t="0" r="r" b="b"/>
                    <a:pathLst>
                      <a:path w="742" h="1483">
                        <a:moveTo>
                          <a:pt x="0" y="742"/>
                        </a:moveTo>
                        <a:cubicBezTo>
                          <a:pt x="0" y="1151"/>
                          <a:pt x="332" y="1483"/>
                          <a:pt x="742" y="1483"/>
                        </a:cubicBezTo>
                        <a:cubicBezTo>
                          <a:pt x="742" y="0"/>
                          <a:pt x="742" y="0"/>
                          <a:pt x="742" y="0"/>
                        </a:cubicBezTo>
                        <a:cubicBezTo>
                          <a:pt x="332" y="0"/>
                          <a:pt x="0" y="332"/>
                          <a:pt x="0" y="742"/>
                        </a:cubicBezTo>
                        <a:close/>
                      </a:path>
                    </a:pathLst>
                  </a:custGeom>
                  <a:gradFill rotWithShape="1">
                    <a:gsLst>
                      <a:gs pos="0">
                        <a:srgbClr val="8B8B8B"/>
                      </a:gs>
                      <a:gs pos="100000">
                        <a:srgbClr val="E7E7E7">
                          <a:alpha val="0"/>
                        </a:srgbClr>
                      </a:gs>
                    </a:gsLst>
                    <a:lin ang="0" scaled="1"/>
                  </a:gradFill>
                  <a:ln w="9525" cap="flat" cmpd="sng">
                    <a:noFill/>
                    <a:prstDash val="solid"/>
                    <a:round/>
                    <a:headEnd/>
                    <a:tailEnd/>
                  </a:ln>
                  <a:effectLst/>
                </p:spPr>
                <p:txBody>
                  <a:bodyPr wrap="none" anchor="ctr"/>
                  <a:lstStyle/>
                  <a:p>
                    <a:endParaRPr lang="zh-CN" altLang="en-US" sz="1620"/>
                  </a:p>
                </p:txBody>
              </p:sp>
            </p:grpSp>
          </p:grpSp>
          <p:grpSp>
            <p:nvGrpSpPr>
              <p:cNvPr id="7" name="Group 96"/>
              <p:cNvGrpSpPr>
                <a:grpSpLocks/>
              </p:cNvGrpSpPr>
              <p:nvPr/>
            </p:nvGrpSpPr>
            <p:grpSpPr bwMode="auto">
              <a:xfrm>
                <a:off x="885" y="2790"/>
                <a:ext cx="3991" cy="1024"/>
                <a:chOff x="885" y="2790"/>
                <a:chExt cx="3991" cy="1024"/>
              </a:xfrm>
            </p:grpSpPr>
            <p:grpSp>
              <p:nvGrpSpPr>
                <p:cNvPr id="15" name="Group 73"/>
                <p:cNvGrpSpPr>
                  <a:grpSpLocks/>
                </p:cNvGrpSpPr>
                <p:nvPr/>
              </p:nvGrpSpPr>
              <p:grpSpPr bwMode="auto">
                <a:xfrm>
                  <a:off x="885" y="2790"/>
                  <a:ext cx="3991" cy="820"/>
                  <a:chOff x="884" y="2976"/>
                  <a:chExt cx="3991" cy="820"/>
                </a:xfrm>
              </p:grpSpPr>
              <p:sp>
                <p:nvSpPr>
                  <p:cNvPr id="42" name="Oval 58"/>
                  <p:cNvSpPr>
                    <a:spLocks noChangeArrowheads="1"/>
                  </p:cNvSpPr>
                  <p:nvPr/>
                </p:nvSpPr>
                <p:spPr bwMode="auto">
                  <a:xfrm>
                    <a:off x="884" y="2976"/>
                    <a:ext cx="820" cy="820"/>
                  </a:xfrm>
                  <a:prstGeom prst="ellipse">
                    <a:avLst/>
                  </a:prstGeom>
                  <a:solidFill>
                    <a:srgbClr val="626262"/>
                  </a:solidFill>
                  <a:ln w="38100">
                    <a:noFill/>
                    <a:round/>
                    <a:headEnd/>
                    <a:tailEnd/>
                  </a:ln>
                  <a:effectLst/>
                </p:spPr>
                <p:txBody>
                  <a:bodyPr wrap="none" anchor="ctr"/>
                  <a:lstStyle/>
                  <a:p>
                    <a:endParaRPr lang="zh-CN" altLang="en-US" sz="1620"/>
                  </a:p>
                </p:txBody>
              </p:sp>
              <p:sp>
                <p:nvSpPr>
                  <p:cNvPr id="43" name="Oval 62"/>
                  <p:cNvSpPr>
                    <a:spLocks noChangeArrowheads="1"/>
                  </p:cNvSpPr>
                  <p:nvPr/>
                </p:nvSpPr>
                <p:spPr bwMode="auto">
                  <a:xfrm>
                    <a:off x="4055" y="2976"/>
                    <a:ext cx="820" cy="820"/>
                  </a:xfrm>
                  <a:prstGeom prst="ellipse">
                    <a:avLst/>
                  </a:prstGeom>
                  <a:solidFill>
                    <a:srgbClr val="626262"/>
                  </a:solidFill>
                  <a:ln w="38100">
                    <a:noFill/>
                    <a:round/>
                    <a:headEnd/>
                    <a:tailEnd/>
                  </a:ln>
                  <a:effectLst/>
                </p:spPr>
                <p:txBody>
                  <a:bodyPr wrap="none" anchor="ctr"/>
                  <a:lstStyle/>
                  <a:p>
                    <a:endParaRPr lang="zh-CN" altLang="en-US" sz="1620"/>
                  </a:p>
                </p:txBody>
              </p:sp>
              <p:sp>
                <p:nvSpPr>
                  <p:cNvPr id="44" name="Oval 66"/>
                  <p:cNvSpPr>
                    <a:spLocks noChangeArrowheads="1"/>
                  </p:cNvSpPr>
                  <p:nvPr/>
                </p:nvSpPr>
                <p:spPr bwMode="auto">
                  <a:xfrm>
                    <a:off x="1941" y="2976"/>
                    <a:ext cx="820" cy="820"/>
                  </a:xfrm>
                  <a:prstGeom prst="ellipse">
                    <a:avLst/>
                  </a:prstGeom>
                  <a:solidFill>
                    <a:srgbClr val="626262"/>
                  </a:solidFill>
                  <a:ln w="38100">
                    <a:noFill/>
                    <a:round/>
                    <a:headEnd/>
                    <a:tailEnd/>
                  </a:ln>
                  <a:effectLst/>
                </p:spPr>
                <p:txBody>
                  <a:bodyPr wrap="none" anchor="ctr"/>
                  <a:lstStyle/>
                  <a:p>
                    <a:endParaRPr lang="zh-CN" altLang="en-US" sz="1620"/>
                  </a:p>
                </p:txBody>
              </p:sp>
              <p:sp>
                <p:nvSpPr>
                  <p:cNvPr id="45" name="Oval 70"/>
                  <p:cNvSpPr>
                    <a:spLocks noChangeArrowheads="1"/>
                  </p:cNvSpPr>
                  <p:nvPr/>
                </p:nvSpPr>
                <p:spPr bwMode="auto">
                  <a:xfrm>
                    <a:off x="2998" y="2976"/>
                    <a:ext cx="820" cy="820"/>
                  </a:xfrm>
                  <a:prstGeom prst="ellipse">
                    <a:avLst/>
                  </a:prstGeom>
                  <a:solidFill>
                    <a:srgbClr val="626262"/>
                  </a:solidFill>
                  <a:ln w="38100">
                    <a:noFill/>
                    <a:round/>
                    <a:headEnd/>
                    <a:tailEnd/>
                  </a:ln>
                  <a:effectLst/>
                </p:spPr>
                <p:txBody>
                  <a:bodyPr wrap="none" anchor="ctr"/>
                  <a:lstStyle/>
                  <a:p>
                    <a:endParaRPr lang="zh-CN" altLang="en-US" sz="1620"/>
                  </a:p>
                </p:txBody>
              </p:sp>
            </p:grpSp>
            <p:grpSp>
              <p:nvGrpSpPr>
                <p:cNvPr id="16" name="Group 92"/>
                <p:cNvGrpSpPr>
                  <a:grpSpLocks/>
                </p:cNvGrpSpPr>
                <p:nvPr/>
              </p:nvGrpSpPr>
              <p:grpSpPr bwMode="auto">
                <a:xfrm>
                  <a:off x="885" y="2879"/>
                  <a:ext cx="820" cy="935"/>
                  <a:chOff x="885" y="2879"/>
                  <a:chExt cx="820" cy="935"/>
                </a:xfrm>
              </p:grpSpPr>
              <p:sp>
                <p:nvSpPr>
                  <p:cNvPr id="37" name="Freeform 86"/>
                  <p:cNvSpPr>
                    <a:spLocks/>
                  </p:cNvSpPr>
                  <p:nvPr/>
                </p:nvSpPr>
                <p:spPr bwMode="auto">
                  <a:xfrm flipH="1">
                    <a:off x="891"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CECECE"/>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17" name="Group 51"/>
                  <p:cNvGrpSpPr>
                    <a:grpSpLocks/>
                  </p:cNvGrpSpPr>
                  <p:nvPr/>
                </p:nvGrpSpPr>
                <p:grpSpPr bwMode="auto">
                  <a:xfrm>
                    <a:off x="885" y="2879"/>
                    <a:ext cx="820" cy="820"/>
                    <a:chOff x="884" y="2975"/>
                    <a:chExt cx="820" cy="820"/>
                  </a:xfrm>
                </p:grpSpPr>
                <p:sp>
                  <p:nvSpPr>
                    <p:cNvPr id="39" name="Oval 24"/>
                    <p:cNvSpPr>
                      <a:spLocks noChangeArrowheads="1"/>
                    </p:cNvSpPr>
                    <p:nvPr/>
                  </p:nvSpPr>
                  <p:spPr bwMode="auto">
                    <a:xfrm>
                      <a:off x="884" y="2975"/>
                      <a:ext cx="820" cy="820"/>
                    </a:xfrm>
                    <a:prstGeom prst="ellipse">
                      <a:avLst/>
                    </a:prstGeom>
                    <a:gradFill rotWithShape="0">
                      <a:gsLst>
                        <a:gs pos="0">
                          <a:srgbClr val="FFFFFF"/>
                        </a:gs>
                        <a:gs pos="100000">
                          <a:srgbClr val="A4A4A4"/>
                        </a:gs>
                      </a:gsLst>
                      <a:path path="shape">
                        <a:fillToRect l="50000" t="50000" r="50000" b="50000"/>
                      </a:path>
                    </a:gradFill>
                    <a:ln w="38100">
                      <a:solidFill>
                        <a:schemeClr val="bg2"/>
                      </a:solidFill>
                      <a:round/>
                      <a:headEnd/>
                      <a:tailEnd/>
                    </a:ln>
                    <a:effectLst/>
                  </p:spPr>
                  <p:txBody>
                    <a:bodyPr wrap="none" anchor="ctr"/>
                    <a:lstStyle/>
                    <a:p>
                      <a:endParaRPr lang="zh-CN" altLang="en-US" sz="1620"/>
                    </a:p>
                  </p:txBody>
                </p:sp>
                <p:sp>
                  <p:nvSpPr>
                    <p:cNvPr id="40" name="Oval 25"/>
                    <p:cNvSpPr>
                      <a:spLocks noChangeArrowheads="1"/>
                    </p:cNvSpPr>
                    <p:nvPr/>
                  </p:nvSpPr>
                  <p:spPr bwMode="auto">
                    <a:xfrm>
                      <a:off x="911" y="3079"/>
                      <a:ext cx="311" cy="461"/>
                    </a:xfrm>
                    <a:prstGeom prst="ellipse">
                      <a:avLst/>
                    </a:prstGeom>
                    <a:gradFill rotWithShape="0">
                      <a:gsLst>
                        <a:gs pos="0">
                          <a:srgbClr val="FFFFFF">
                            <a:alpha val="63000"/>
                          </a:srgbClr>
                        </a:gs>
                        <a:gs pos="100000">
                          <a:srgbClr val="E0E0E0">
                            <a:alpha val="0"/>
                          </a:srgbClr>
                        </a:gs>
                      </a:gsLst>
                      <a:lin ang="0" scaled="1"/>
                    </a:gradFill>
                    <a:ln w="9525">
                      <a:noFill/>
                      <a:round/>
                      <a:headEnd/>
                      <a:tailEnd/>
                    </a:ln>
                    <a:effectLst/>
                  </p:spPr>
                  <p:txBody>
                    <a:bodyPr wrap="none" anchor="ctr"/>
                    <a:lstStyle/>
                    <a:p>
                      <a:endParaRPr lang="zh-CN" altLang="en-US" sz="1620"/>
                    </a:p>
                  </p:txBody>
                </p:sp>
                <p:sp>
                  <p:nvSpPr>
                    <p:cNvPr id="41" name="Oval 26"/>
                    <p:cNvSpPr>
                      <a:spLocks noChangeArrowheads="1"/>
                    </p:cNvSpPr>
                    <p:nvPr/>
                  </p:nvSpPr>
                  <p:spPr bwMode="auto">
                    <a:xfrm>
                      <a:off x="1453" y="3106"/>
                      <a:ext cx="226" cy="461"/>
                    </a:xfrm>
                    <a:prstGeom prst="ellipse">
                      <a:avLst/>
                    </a:prstGeom>
                    <a:gradFill rotWithShape="0">
                      <a:gsLst>
                        <a:gs pos="0">
                          <a:srgbClr val="E0E0E0">
                            <a:alpha val="0"/>
                          </a:srgbClr>
                        </a:gs>
                        <a:gs pos="100000">
                          <a:srgbClr val="FFFFFF">
                            <a:alpha val="57001"/>
                          </a:srgbClr>
                        </a:gs>
                      </a:gsLst>
                      <a:lin ang="0" scaled="1"/>
                    </a:gradFill>
                    <a:ln w="9525">
                      <a:noFill/>
                      <a:round/>
                      <a:headEnd/>
                      <a:tailEnd/>
                    </a:ln>
                    <a:effectLst/>
                  </p:spPr>
                  <p:txBody>
                    <a:bodyPr wrap="none" anchor="ctr"/>
                    <a:lstStyle/>
                    <a:p>
                      <a:endParaRPr lang="zh-CN" altLang="en-US" sz="1620"/>
                    </a:p>
                  </p:txBody>
                </p:sp>
              </p:grpSp>
            </p:grpSp>
            <p:grpSp>
              <p:nvGrpSpPr>
                <p:cNvPr id="18" name="Group 95"/>
                <p:cNvGrpSpPr>
                  <a:grpSpLocks/>
                </p:cNvGrpSpPr>
                <p:nvPr/>
              </p:nvGrpSpPr>
              <p:grpSpPr bwMode="auto">
                <a:xfrm>
                  <a:off x="4056" y="2823"/>
                  <a:ext cx="820" cy="991"/>
                  <a:chOff x="4056" y="2823"/>
                  <a:chExt cx="820" cy="991"/>
                </a:xfrm>
              </p:grpSpPr>
              <p:sp>
                <p:nvSpPr>
                  <p:cNvPr id="32" name="Freeform 82"/>
                  <p:cNvSpPr>
                    <a:spLocks/>
                  </p:cNvSpPr>
                  <p:nvPr/>
                </p:nvSpPr>
                <p:spPr bwMode="auto">
                  <a:xfrm flipH="1">
                    <a:off x="4063"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CECECE"/>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19" name="Group 54"/>
                  <p:cNvGrpSpPr>
                    <a:grpSpLocks/>
                  </p:cNvGrpSpPr>
                  <p:nvPr/>
                </p:nvGrpSpPr>
                <p:grpSpPr bwMode="auto">
                  <a:xfrm>
                    <a:off x="4056" y="2823"/>
                    <a:ext cx="820" cy="820"/>
                    <a:chOff x="4055" y="2919"/>
                    <a:chExt cx="820" cy="820"/>
                  </a:xfrm>
                </p:grpSpPr>
                <p:sp>
                  <p:nvSpPr>
                    <p:cNvPr id="34" name="Oval 34"/>
                    <p:cNvSpPr>
                      <a:spLocks noChangeArrowheads="1"/>
                    </p:cNvSpPr>
                    <p:nvPr/>
                  </p:nvSpPr>
                  <p:spPr bwMode="auto">
                    <a:xfrm>
                      <a:off x="4055" y="2919"/>
                      <a:ext cx="820" cy="820"/>
                    </a:xfrm>
                    <a:prstGeom prst="ellipse">
                      <a:avLst/>
                    </a:prstGeom>
                    <a:gradFill rotWithShape="0">
                      <a:gsLst>
                        <a:gs pos="0">
                          <a:srgbClr val="FFFFFF"/>
                        </a:gs>
                        <a:gs pos="100000">
                          <a:srgbClr val="A4A4A4"/>
                        </a:gs>
                      </a:gsLst>
                      <a:path path="shape">
                        <a:fillToRect l="50000" t="50000" r="50000" b="50000"/>
                      </a:path>
                    </a:gradFill>
                    <a:ln w="38100">
                      <a:solidFill>
                        <a:schemeClr val="bg2"/>
                      </a:solidFill>
                      <a:round/>
                      <a:headEnd/>
                      <a:tailEnd/>
                    </a:ln>
                    <a:effectLst/>
                  </p:spPr>
                  <p:txBody>
                    <a:bodyPr wrap="none" anchor="ctr"/>
                    <a:lstStyle/>
                    <a:p>
                      <a:endParaRPr lang="zh-CN" altLang="en-US" sz="1620"/>
                    </a:p>
                  </p:txBody>
                </p:sp>
                <p:sp>
                  <p:nvSpPr>
                    <p:cNvPr id="35" name="Oval 35"/>
                    <p:cNvSpPr>
                      <a:spLocks noChangeArrowheads="1"/>
                    </p:cNvSpPr>
                    <p:nvPr/>
                  </p:nvSpPr>
                  <p:spPr bwMode="auto">
                    <a:xfrm>
                      <a:off x="4082" y="3079"/>
                      <a:ext cx="311" cy="461"/>
                    </a:xfrm>
                    <a:prstGeom prst="ellipse">
                      <a:avLst/>
                    </a:prstGeom>
                    <a:gradFill rotWithShape="0">
                      <a:gsLst>
                        <a:gs pos="0">
                          <a:srgbClr val="FFFFFF">
                            <a:alpha val="63000"/>
                          </a:srgbClr>
                        </a:gs>
                        <a:gs pos="100000">
                          <a:srgbClr val="E0E0E0">
                            <a:alpha val="0"/>
                          </a:srgbClr>
                        </a:gs>
                      </a:gsLst>
                      <a:lin ang="0" scaled="1"/>
                    </a:gradFill>
                    <a:ln w="9525">
                      <a:noFill/>
                      <a:round/>
                      <a:headEnd/>
                      <a:tailEnd/>
                    </a:ln>
                    <a:effectLst/>
                  </p:spPr>
                  <p:txBody>
                    <a:bodyPr wrap="none" anchor="ctr"/>
                    <a:lstStyle/>
                    <a:p>
                      <a:endParaRPr lang="zh-CN" altLang="en-US" sz="1620"/>
                    </a:p>
                  </p:txBody>
                </p:sp>
                <p:sp>
                  <p:nvSpPr>
                    <p:cNvPr id="36" name="Oval 36"/>
                    <p:cNvSpPr>
                      <a:spLocks noChangeArrowheads="1"/>
                    </p:cNvSpPr>
                    <p:nvPr/>
                  </p:nvSpPr>
                  <p:spPr bwMode="auto">
                    <a:xfrm>
                      <a:off x="4624" y="3106"/>
                      <a:ext cx="226" cy="461"/>
                    </a:xfrm>
                    <a:prstGeom prst="ellipse">
                      <a:avLst/>
                    </a:prstGeom>
                    <a:gradFill rotWithShape="0">
                      <a:gsLst>
                        <a:gs pos="0">
                          <a:srgbClr val="E0E0E0">
                            <a:alpha val="0"/>
                          </a:srgbClr>
                        </a:gs>
                        <a:gs pos="100000">
                          <a:srgbClr val="FFFFFF">
                            <a:alpha val="57001"/>
                          </a:srgbClr>
                        </a:gs>
                      </a:gsLst>
                      <a:lin ang="0" scaled="1"/>
                    </a:gradFill>
                    <a:ln w="9525">
                      <a:noFill/>
                      <a:round/>
                      <a:headEnd/>
                      <a:tailEnd/>
                    </a:ln>
                    <a:effectLst/>
                  </p:spPr>
                  <p:txBody>
                    <a:bodyPr wrap="none" anchor="ctr"/>
                    <a:lstStyle/>
                    <a:p>
                      <a:endParaRPr lang="zh-CN" altLang="en-US" sz="1620"/>
                    </a:p>
                  </p:txBody>
                </p:sp>
              </p:grpSp>
            </p:grpSp>
            <p:grpSp>
              <p:nvGrpSpPr>
                <p:cNvPr id="20" name="Group 93"/>
                <p:cNvGrpSpPr>
                  <a:grpSpLocks/>
                </p:cNvGrpSpPr>
                <p:nvPr/>
              </p:nvGrpSpPr>
              <p:grpSpPr bwMode="auto">
                <a:xfrm>
                  <a:off x="1942" y="2823"/>
                  <a:ext cx="820" cy="991"/>
                  <a:chOff x="1942" y="2823"/>
                  <a:chExt cx="820" cy="991"/>
                </a:xfrm>
              </p:grpSpPr>
              <p:sp>
                <p:nvSpPr>
                  <p:cNvPr id="27" name="Freeform 85"/>
                  <p:cNvSpPr>
                    <a:spLocks/>
                  </p:cNvSpPr>
                  <p:nvPr/>
                </p:nvSpPr>
                <p:spPr bwMode="auto">
                  <a:xfrm flipH="1">
                    <a:off x="1948"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9FCEFF"/>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21" name="Group 56"/>
                  <p:cNvGrpSpPr>
                    <a:grpSpLocks/>
                  </p:cNvGrpSpPr>
                  <p:nvPr/>
                </p:nvGrpSpPr>
                <p:grpSpPr bwMode="auto">
                  <a:xfrm>
                    <a:off x="1942" y="2823"/>
                    <a:ext cx="820" cy="820"/>
                    <a:chOff x="1941" y="2919"/>
                    <a:chExt cx="820" cy="820"/>
                  </a:xfrm>
                </p:grpSpPr>
                <p:sp>
                  <p:nvSpPr>
                    <p:cNvPr id="29" name="Oval 38"/>
                    <p:cNvSpPr>
                      <a:spLocks noChangeArrowheads="1"/>
                    </p:cNvSpPr>
                    <p:nvPr/>
                  </p:nvSpPr>
                  <p:spPr bwMode="auto">
                    <a:xfrm>
                      <a:off x="1941" y="2919"/>
                      <a:ext cx="820" cy="820"/>
                    </a:xfrm>
                    <a:prstGeom prst="ellipse">
                      <a:avLst/>
                    </a:prstGeom>
                    <a:gradFill rotWithShape="0">
                      <a:gsLst>
                        <a:gs pos="0">
                          <a:srgbClr val="61B0FF"/>
                        </a:gs>
                        <a:gs pos="100000">
                          <a:srgbClr val="0072D7"/>
                        </a:gs>
                      </a:gsLst>
                      <a:path path="shape">
                        <a:fillToRect l="50000" t="50000" r="50000" b="50000"/>
                      </a:path>
                    </a:gradFill>
                    <a:ln w="38100">
                      <a:solidFill>
                        <a:schemeClr val="bg1"/>
                      </a:solidFill>
                      <a:round/>
                      <a:headEnd/>
                      <a:tailEnd/>
                    </a:ln>
                    <a:effectLst/>
                  </p:spPr>
                  <p:txBody>
                    <a:bodyPr wrap="none" anchor="ctr"/>
                    <a:lstStyle/>
                    <a:p>
                      <a:endParaRPr lang="zh-CN" altLang="en-US" sz="1620"/>
                    </a:p>
                  </p:txBody>
                </p:sp>
                <p:sp>
                  <p:nvSpPr>
                    <p:cNvPr id="30" name="Oval 39"/>
                    <p:cNvSpPr>
                      <a:spLocks noChangeArrowheads="1"/>
                    </p:cNvSpPr>
                    <p:nvPr/>
                  </p:nvSpPr>
                  <p:spPr bwMode="auto">
                    <a:xfrm>
                      <a:off x="1968" y="3079"/>
                      <a:ext cx="311" cy="461"/>
                    </a:xfrm>
                    <a:prstGeom prst="ellipse">
                      <a:avLst/>
                    </a:prstGeom>
                    <a:gradFill rotWithShape="0">
                      <a:gsLst>
                        <a:gs pos="0">
                          <a:schemeClr val="bg1">
                            <a:alpha val="67000"/>
                          </a:schemeClr>
                        </a:gs>
                        <a:gs pos="100000">
                          <a:schemeClr val="bg1">
                            <a:alpha val="0"/>
                          </a:schemeClr>
                        </a:gs>
                      </a:gsLst>
                      <a:lin ang="0" scaled="1"/>
                    </a:gradFill>
                    <a:ln w="9525">
                      <a:noFill/>
                      <a:round/>
                      <a:headEnd/>
                      <a:tailEnd/>
                    </a:ln>
                    <a:effectLst/>
                  </p:spPr>
                  <p:txBody>
                    <a:bodyPr wrap="none" anchor="ctr"/>
                    <a:lstStyle/>
                    <a:p>
                      <a:endParaRPr lang="zh-CN" altLang="en-US" sz="1620"/>
                    </a:p>
                  </p:txBody>
                </p:sp>
                <p:sp>
                  <p:nvSpPr>
                    <p:cNvPr id="31" name="Oval 40"/>
                    <p:cNvSpPr>
                      <a:spLocks noChangeArrowheads="1"/>
                    </p:cNvSpPr>
                    <p:nvPr/>
                  </p:nvSpPr>
                  <p:spPr bwMode="auto">
                    <a:xfrm>
                      <a:off x="2510" y="3106"/>
                      <a:ext cx="226" cy="461"/>
                    </a:xfrm>
                    <a:prstGeom prst="ellipse">
                      <a:avLst/>
                    </a:prstGeom>
                    <a:gradFill rotWithShape="0">
                      <a:gsLst>
                        <a:gs pos="0">
                          <a:schemeClr val="bg1">
                            <a:alpha val="0"/>
                          </a:schemeClr>
                        </a:gs>
                        <a:gs pos="100000">
                          <a:schemeClr val="bg1">
                            <a:alpha val="81000"/>
                          </a:schemeClr>
                        </a:gs>
                      </a:gsLst>
                      <a:lin ang="0" scaled="1"/>
                    </a:gradFill>
                    <a:ln w="9525">
                      <a:noFill/>
                      <a:round/>
                      <a:headEnd/>
                      <a:tailEnd/>
                    </a:ln>
                    <a:effectLst/>
                  </p:spPr>
                  <p:txBody>
                    <a:bodyPr wrap="none" anchor="ctr"/>
                    <a:lstStyle/>
                    <a:p>
                      <a:endParaRPr lang="zh-CN" altLang="en-US" sz="1620"/>
                    </a:p>
                  </p:txBody>
                </p:sp>
              </p:grpSp>
            </p:grpSp>
            <p:grpSp>
              <p:nvGrpSpPr>
                <p:cNvPr id="23" name="Group 94"/>
                <p:cNvGrpSpPr>
                  <a:grpSpLocks/>
                </p:cNvGrpSpPr>
                <p:nvPr/>
              </p:nvGrpSpPr>
              <p:grpSpPr bwMode="auto">
                <a:xfrm>
                  <a:off x="2995" y="2823"/>
                  <a:ext cx="820" cy="991"/>
                  <a:chOff x="2995" y="2823"/>
                  <a:chExt cx="820" cy="991"/>
                </a:xfrm>
              </p:grpSpPr>
              <p:sp>
                <p:nvSpPr>
                  <p:cNvPr id="22" name="Freeform 84"/>
                  <p:cNvSpPr>
                    <a:spLocks/>
                  </p:cNvSpPr>
                  <p:nvPr/>
                </p:nvSpPr>
                <p:spPr bwMode="auto">
                  <a:xfrm flipH="1">
                    <a:off x="3001"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CECECE"/>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28" name="Group 53"/>
                  <p:cNvGrpSpPr>
                    <a:grpSpLocks/>
                  </p:cNvGrpSpPr>
                  <p:nvPr/>
                </p:nvGrpSpPr>
                <p:grpSpPr bwMode="auto">
                  <a:xfrm>
                    <a:off x="2995" y="2823"/>
                    <a:ext cx="820" cy="820"/>
                    <a:chOff x="2998" y="2919"/>
                    <a:chExt cx="820" cy="820"/>
                  </a:xfrm>
                </p:grpSpPr>
                <p:sp>
                  <p:nvSpPr>
                    <p:cNvPr id="24" name="Oval 42"/>
                    <p:cNvSpPr>
                      <a:spLocks noChangeArrowheads="1"/>
                    </p:cNvSpPr>
                    <p:nvPr/>
                  </p:nvSpPr>
                  <p:spPr bwMode="auto">
                    <a:xfrm>
                      <a:off x="2998" y="2919"/>
                      <a:ext cx="820" cy="820"/>
                    </a:xfrm>
                    <a:prstGeom prst="ellipse">
                      <a:avLst/>
                    </a:prstGeom>
                    <a:gradFill rotWithShape="0">
                      <a:gsLst>
                        <a:gs pos="0">
                          <a:srgbClr val="FFFFFF"/>
                        </a:gs>
                        <a:gs pos="100000">
                          <a:srgbClr val="A4A4A4"/>
                        </a:gs>
                      </a:gsLst>
                      <a:path path="shape">
                        <a:fillToRect l="50000" t="50000" r="50000" b="50000"/>
                      </a:path>
                    </a:gradFill>
                    <a:ln w="38100">
                      <a:solidFill>
                        <a:schemeClr val="bg2"/>
                      </a:solidFill>
                      <a:round/>
                      <a:headEnd/>
                      <a:tailEnd/>
                    </a:ln>
                    <a:effectLst/>
                  </p:spPr>
                  <p:txBody>
                    <a:bodyPr wrap="none" anchor="ctr"/>
                    <a:lstStyle/>
                    <a:p>
                      <a:endParaRPr lang="zh-CN" altLang="en-US" sz="1620"/>
                    </a:p>
                  </p:txBody>
                </p:sp>
                <p:sp>
                  <p:nvSpPr>
                    <p:cNvPr id="25" name="Oval 43"/>
                    <p:cNvSpPr>
                      <a:spLocks noChangeArrowheads="1"/>
                    </p:cNvSpPr>
                    <p:nvPr/>
                  </p:nvSpPr>
                  <p:spPr bwMode="auto">
                    <a:xfrm>
                      <a:off x="3025" y="3079"/>
                      <a:ext cx="311" cy="461"/>
                    </a:xfrm>
                    <a:prstGeom prst="ellipse">
                      <a:avLst/>
                    </a:prstGeom>
                    <a:gradFill rotWithShape="0">
                      <a:gsLst>
                        <a:gs pos="0">
                          <a:srgbClr val="FFFFFF">
                            <a:alpha val="63000"/>
                          </a:srgbClr>
                        </a:gs>
                        <a:gs pos="100000">
                          <a:srgbClr val="E0E0E0">
                            <a:alpha val="0"/>
                          </a:srgbClr>
                        </a:gs>
                      </a:gsLst>
                      <a:lin ang="0" scaled="1"/>
                    </a:gradFill>
                    <a:ln w="9525">
                      <a:noFill/>
                      <a:round/>
                      <a:headEnd/>
                      <a:tailEnd/>
                    </a:ln>
                    <a:effectLst/>
                  </p:spPr>
                  <p:txBody>
                    <a:bodyPr wrap="none" anchor="ctr"/>
                    <a:lstStyle/>
                    <a:p>
                      <a:endParaRPr lang="zh-CN" altLang="en-US" sz="1620"/>
                    </a:p>
                  </p:txBody>
                </p:sp>
                <p:sp>
                  <p:nvSpPr>
                    <p:cNvPr id="26" name="Oval 44"/>
                    <p:cNvSpPr>
                      <a:spLocks noChangeArrowheads="1"/>
                    </p:cNvSpPr>
                    <p:nvPr/>
                  </p:nvSpPr>
                  <p:spPr bwMode="auto">
                    <a:xfrm>
                      <a:off x="3567" y="3106"/>
                      <a:ext cx="226" cy="461"/>
                    </a:xfrm>
                    <a:prstGeom prst="ellipse">
                      <a:avLst/>
                    </a:prstGeom>
                    <a:gradFill rotWithShape="0">
                      <a:gsLst>
                        <a:gs pos="0">
                          <a:srgbClr val="E0E0E0">
                            <a:alpha val="0"/>
                          </a:srgbClr>
                        </a:gs>
                        <a:gs pos="100000">
                          <a:srgbClr val="FFFFFF">
                            <a:alpha val="57001"/>
                          </a:srgbClr>
                        </a:gs>
                      </a:gsLst>
                      <a:lin ang="0" scaled="1"/>
                    </a:gradFill>
                    <a:ln w="9525">
                      <a:noFill/>
                      <a:round/>
                      <a:headEnd/>
                      <a:tailEnd/>
                    </a:ln>
                    <a:effectLst/>
                  </p:spPr>
                  <p:txBody>
                    <a:bodyPr wrap="none" anchor="ctr"/>
                    <a:lstStyle/>
                    <a:p>
                      <a:endParaRPr lang="zh-CN" altLang="en-US" sz="1620"/>
                    </a:p>
                  </p:txBody>
                </p:sp>
              </p:grpSp>
            </p:grpSp>
          </p:grpSp>
        </p:grpSp>
        <p:sp>
          <p:nvSpPr>
            <p:cNvPr id="8" name="Text Box 36"/>
            <p:cNvSpPr txBox="1">
              <a:spLocks noChangeArrowheads="1"/>
            </p:cNvSpPr>
            <p:nvPr/>
          </p:nvSpPr>
          <p:spPr bwMode="gray">
            <a:xfrm>
              <a:off x="2156" y="1398"/>
              <a:ext cx="1451" cy="294"/>
            </a:xfrm>
            <a:prstGeom prst="rect">
              <a:avLst/>
            </a:prstGeom>
            <a:noFill/>
            <a:ln w="9525">
              <a:noFill/>
              <a:miter lim="800000"/>
              <a:headEnd/>
              <a:tailEnd/>
            </a:ln>
          </p:spPr>
          <p:txBody>
            <a:bodyPr>
              <a:spAutoFit/>
            </a:bodyPr>
            <a:lstStyle/>
            <a:p>
              <a:pPr algn="ctr" defTabSz="721519">
                <a:spcBef>
                  <a:spcPct val="20000"/>
                </a:spcBef>
              </a:pPr>
              <a:r>
                <a:rPr lang="zh-CN" altLang="en-US" sz="2160" dirty="0">
                  <a:latin typeface="Yuanti SC" charset="-122"/>
                  <a:ea typeface="Yuanti SC" charset="-122"/>
                  <a:cs typeface="Yuanti SC" charset="-122"/>
                </a:rPr>
                <a:t>设计评审</a:t>
              </a:r>
              <a:endParaRPr lang="en-US" sz="2160" noProof="1">
                <a:latin typeface="Yuanti SC" charset="-122"/>
                <a:ea typeface="Yuanti SC" charset="-122"/>
                <a:cs typeface="Yuanti SC" charset="-122"/>
              </a:endParaRPr>
            </a:p>
          </p:txBody>
        </p:sp>
        <p:sp>
          <p:nvSpPr>
            <p:cNvPr id="9" name="Text Box 36"/>
            <p:cNvSpPr txBox="1">
              <a:spLocks noChangeArrowheads="1"/>
            </p:cNvSpPr>
            <p:nvPr/>
          </p:nvSpPr>
          <p:spPr bwMode="gray">
            <a:xfrm>
              <a:off x="1021" y="3015"/>
              <a:ext cx="544" cy="525"/>
            </a:xfrm>
            <a:prstGeom prst="rect">
              <a:avLst/>
            </a:prstGeom>
            <a:noFill/>
            <a:ln w="9525">
              <a:noFill/>
              <a:miter lim="800000"/>
              <a:headEnd/>
              <a:tailEnd/>
            </a:ln>
          </p:spPr>
          <p:txBody>
            <a:bodyPr wrap="square">
              <a:spAutoFit/>
            </a:bodyPr>
            <a:lstStyle/>
            <a:p>
              <a:pPr algn="ctr" defTabSz="721519">
                <a:spcBef>
                  <a:spcPct val="20000"/>
                </a:spcBef>
              </a:pPr>
              <a:r>
                <a:rPr lang="zh-CN" altLang="en-US" sz="2160" dirty="0">
                  <a:latin typeface="Yuanti SC" charset="-122"/>
                  <a:ea typeface="Yuanti SC" charset="-122"/>
                  <a:cs typeface="Yuanti SC" charset="-122"/>
                </a:rPr>
                <a:t>系统架构</a:t>
              </a:r>
              <a:endParaRPr lang="en-US" sz="2160" noProof="1">
                <a:latin typeface="Yuanti SC" charset="-122"/>
                <a:ea typeface="Yuanti SC" charset="-122"/>
                <a:cs typeface="Yuanti SC" charset="-122"/>
              </a:endParaRPr>
            </a:p>
          </p:txBody>
        </p:sp>
        <p:sp>
          <p:nvSpPr>
            <p:cNvPr id="10" name="Text Box 36"/>
            <p:cNvSpPr txBox="1">
              <a:spLocks noChangeArrowheads="1"/>
            </p:cNvSpPr>
            <p:nvPr/>
          </p:nvSpPr>
          <p:spPr bwMode="gray">
            <a:xfrm>
              <a:off x="2064" y="2969"/>
              <a:ext cx="544" cy="525"/>
            </a:xfrm>
            <a:prstGeom prst="rect">
              <a:avLst/>
            </a:prstGeom>
            <a:noFill/>
            <a:ln w="9525">
              <a:noFill/>
              <a:miter lim="800000"/>
              <a:headEnd/>
              <a:tailEnd/>
            </a:ln>
          </p:spPr>
          <p:txBody>
            <a:bodyPr wrap="square">
              <a:spAutoFit/>
            </a:bodyPr>
            <a:lstStyle/>
            <a:p>
              <a:pPr algn="ctr" defTabSz="721519">
                <a:spcBef>
                  <a:spcPct val="20000"/>
                </a:spcBef>
              </a:pPr>
              <a:r>
                <a:rPr lang="zh-CN" altLang="en-US" sz="2160" noProof="1">
                  <a:latin typeface="Yuanti SC" charset="-122"/>
                  <a:ea typeface="Yuanti SC" charset="-122"/>
                  <a:cs typeface="Yuanti SC" charset="-122"/>
                </a:rPr>
                <a:t>可测试性</a:t>
              </a:r>
              <a:endParaRPr lang="en-US" altLang="zh-CN" sz="2160" noProof="1">
                <a:latin typeface="Yuanti SC" charset="-122"/>
                <a:ea typeface="Yuanti SC" charset="-122"/>
                <a:cs typeface="Yuanti SC" charset="-122"/>
              </a:endParaRPr>
            </a:p>
          </p:txBody>
        </p:sp>
        <p:sp>
          <p:nvSpPr>
            <p:cNvPr id="11" name="Text Box 36"/>
            <p:cNvSpPr txBox="1">
              <a:spLocks noChangeArrowheads="1"/>
            </p:cNvSpPr>
            <p:nvPr/>
          </p:nvSpPr>
          <p:spPr bwMode="gray">
            <a:xfrm>
              <a:off x="3123" y="2991"/>
              <a:ext cx="546" cy="525"/>
            </a:xfrm>
            <a:prstGeom prst="rect">
              <a:avLst/>
            </a:prstGeom>
            <a:noFill/>
            <a:ln w="9525">
              <a:noFill/>
              <a:miter lim="800000"/>
              <a:headEnd/>
              <a:tailEnd/>
            </a:ln>
          </p:spPr>
          <p:txBody>
            <a:bodyPr wrap="square">
              <a:spAutoFit/>
            </a:bodyPr>
            <a:lstStyle/>
            <a:p>
              <a:pPr algn="ctr" defTabSz="721519">
                <a:spcBef>
                  <a:spcPct val="20000"/>
                </a:spcBef>
              </a:pPr>
              <a:r>
                <a:rPr lang="zh-CN" altLang="en-US" sz="2160" noProof="1">
                  <a:latin typeface="Yuanti SC" charset="-122"/>
                  <a:ea typeface="Yuanti SC" charset="-122"/>
                  <a:cs typeface="Yuanti SC" charset="-122"/>
                </a:rPr>
                <a:t>系统部署</a:t>
              </a:r>
              <a:endParaRPr lang="en-US" sz="2160" noProof="1">
                <a:latin typeface="Yuanti SC" charset="-122"/>
                <a:ea typeface="Yuanti SC" charset="-122"/>
                <a:cs typeface="Yuanti SC" charset="-122"/>
              </a:endParaRPr>
            </a:p>
          </p:txBody>
        </p:sp>
        <p:sp>
          <p:nvSpPr>
            <p:cNvPr id="12" name="Text Box 36"/>
            <p:cNvSpPr txBox="1">
              <a:spLocks noChangeArrowheads="1"/>
            </p:cNvSpPr>
            <p:nvPr/>
          </p:nvSpPr>
          <p:spPr bwMode="gray">
            <a:xfrm>
              <a:off x="4106" y="2969"/>
              <a:ext cx="658" cy="294"/>
            </a:xfrm>
            <a:prstGeom prst="rect">
              <a:avLst/>
            </a:prstGeom>
            <a:noFill/>
            <a:ln w="9525">
              <a:noFill/>
              <a:miter lim="800000"/>
              <a:headEnd/>
              <a:tailEnd/>
            </a:ln>
          </p:spPr>
          <p:txBody>
            <a:bodyPr>
              <a:spAutoFit/>
            </a:bodyPr>
            <a:lstStyle/>
            <a:p>
              <a:pPr algn="ctr" defTabSz="721519">
                <a:spcBef>
                  <a:spcPct val="20000"/>
                </a:spcBef>
              </a:pPr>
              <a:endParaRPr lang="en-US" sz="2160" noProof="1">
                <a:cs typeface="Arial" charset="0"/>
              </a:endParaRPr>
            </a:p>
          </p:txBody>
        </p:sp>
        <p:sp>
          <p:nvSpPr>
            <p:cNvPr id="13" name="Text Box 91"/>
            <p:cNvSpPr txBox="1">
              <a:spLocks noChangeArrowheads="1"/>
            </p:cNvSpPr>
            <p:nvPr/>
          </p:nvSpPr>
          <p:spPr bwMode="gray">
            <a:xfrm>
              <a:off x="2343" y="2008"/>
              <a:ext cx="1089" cy="832"/>
            </a:xfrm>
            <a:prstGeom prst="rect">
              <a:avLst/>
            </a:prstGeom>
            <a:noFill/>
            <a:ln w="9525" algn="ctr">
              <a:noFill/>
              <a:miter lim="800000"/>
              <a:headEnd/>
              <a:tailEnd/>
            </a:ln>
            <a:effectLst/>
          </p:spPr>
          <p:txBody>
            <a:bodyPr wrap="square">
              <a:spAutoFit/>
            </a:bodyPr>
            <a:lstStyle/>
            <a:p>
              <a:pPr algn="ctr" eaLnBrk="0" hangingPunct="0"/>
              <a:r>
                <a:rPr lang="zh-CN" altLang="en-US" sz="1440" dirty="0">
                  <a:latin typeface="Yuanti SC" charset="-122"/>
                  <a:ea typeface="Yuanti SC" charset="-122"/>
                  <a:cs typeface="Yuanti SC" charset="-122"/>
                </a:rPr>
                <a:t>保证需求能在设计中得到准确和完整的表示，即保证系统架构设计和产品功能规格说明书的质量</a:t>
              </a:r>
              <a:endParaRPr lang="en-US" altLang="zh-CN" sz="1440" dirty="0">
                <a:latin typeface="Yuanti SC" charset="-122"/>
                <a:ea typeface="Yuanti SC" charset="-122"/>
                <a:cs typeface="Yuanti SC" charset="-122"/>
              </a:endParaRPr>
            </a:p>
          </p:txBody>
        </p:sp>
      </p:grpSp>
      <p:sp>
        <p:nvSpPr>
          <p:cNvPr id="53" name="矩形 52"/>
          <p:cNvSpPr/>
          <p:nvPr/>
        </p:nvSpPr>
        <p:spPr>
          <a:xfrm>
            <a:off x="6661652" y="3429256"/>
            <a:ext cx="1101722" cy="646331"/>
          </a:xfrm>
          <a:prstGeom prst="rect">
            <a:avLst/>
          </a:prstGeom>
        </p:spPr>
        <p:txBody>
          <a:bodyPr wrap="square">
            <a:spAutoFit/>
          </a:bodyPr>
          <a:lstStyle/>
          <a:p>
            <a:pPr algn="ctr" defTabSz="721519">
              <a:spcBef>
                <a:spcPct val="20000"/>
              </a:spcBef>
            </a:pPr>
            <a:r>
              <a:rPr lang="zh-CN" altLang="en-US" noProof="1">
                <a:latin typeface="Yuanti SC" charset="-122"/>
                <a:ea typeface="Yuanti SC" charset="-122"/>
                <a:cs typeface="Yuanti SC" charset="-122"/>
              </a:rPr>
              <a:t>设计规格说明书</a:t>
            </a:r>
            <a:endParaRPr lang="en-US" altLang="zh-CN" noProof="1">
              <a:latin typeface="Yuanti SC" charset="-122"/>
              <a:ea typeface="Yuanti SC" charset="-122"/>
              <a:cs typeface="Yuanti SC" charset="-122"/>
            </a:endParaRPr>
          </a:p>
        </p:txBody>
      </p:sp>
      <p:sp>
        <p:nvSpPr>
          <p:cNvPr id="33" name="矩形 32"/>
          <p:cNvSpPr/>
          <p:nvPr/>
        </p:nvSpPr>
        <p:spPr>
          <a:xfrm>
            <a:off x="1402384" y="1731058"/>
            <a:ext cx="1059894" cy="940001"/>
          </a:xfrm>
          <a:prstGeom prst="rect">
            <a:avLst/>
          </a:prstGeom>
        </p:spPr>
        <p:txBody>
          <a:bodyPr wrap="square">
            <a:spAutoFit/>
          </a:bodyPr>
          <a:lstStyle/>
          <a:p>
            <a:pPr algn="ctr" defTabSz="721519">
              <a:spcBef>
                <a:spcPct val="20000"/>
              </a:spcBef>
            </a:pPr>
            <a:r>
              <a:rPr lang="zh-CN" altLang="en-US" sz="1620" dirty="0">
                <a:solidFill>
                  <a:srgbClr val="FFC000"/>
                </a:solidFill>
                <a:latin typeface="Yuanti SC" charset="-122"/>
                <a:ea typeface="Yuanti SC" charset="-122"/>
                <a:cs typeface="Yuanti SC" charset="-122"/>
              </a:rPr>
              <a:t>从高层</a:t>
            </a:r>
            <a:endParaRPr lang="en-US" altLang="zh-CN" sz="1620" dirty="0">
              <a:solidFill>
                <a:srgbClr val="FFC000"/>
              </a:solidFill>
              <a:latin typeface="Yuanti SC" charset="-122"/>
              <a:ea typeface="Yuanti SC" charset="-122"/>
              <a:cs typeface="Yuanti SC" charset="-122"/>
            </a:endParaRPr>
          </a:p>
          <a:p>
            <a:pPr algn="ctr" defTabSz="721519">
              <a:spcBef>
                <a:spcPct val="20000"/>
              </a:spcBef>
            </a:pPr>
            <a:r>
              <a:rPr lang="zh-CN" altLang="en-US" sz="1620" dirty="0">
                <a:solidFill>
                  <a:srgbClr val="FFC000"/>
                </a:solidFill>
                <a:latin typeface="Yuanti SC" charset="-122"/>
                <a:ea typeface="Yuanti SC" charset="-122"/>
                <a:cs typeface="Yuanti SC" charset="-122"/>
              </a:rPr>
              <a:t>到</a:t>
            </a:r>
            <a:endParaRPr lang="en-US" altLang="zh-CN" sz="1620" dirty="0">
              <a:solidFill>
                <a:srgbClr val="FFC000"/>
              </a:solidFill>
              <a:latin typeface="Yuanti SC" charset="-122"/>
              <a:ea typeface="Yuanti SC" charset="-122"/>
              <a:cs typeface="Yuanti SC" charset="-122"/>
            </a:endParaRPr>
          </a:p>
          <a:p>
            <a:pPr algn="ctr" defTabSz="721519">
              <a:spcBef>
                <a:spcPct val="20000"/>
              </a:spcBef>
            </a:pPr>
            <a:r>
              <a:rPr lang="zh-CN" altLang="en-US" sz="1620" dirty="0">
                <a:solidFill>
                  <a:srgbClr val="FFC000"/>
                </a:solidFill>
                <a:latin typeface="Yuanti SC" charset="-122"/>
                <a:ea typeface="Yuanti SC" charset="-122"/>
                <a:cs typeface="Yuanti SC" charset="-122"/>
              </a:rPr>
              <a:t>底层</a:t>
            </a:r>
            <a:endParaRPr lang="en-GB" altLang="zh-CN" sz="1620" noProof="1">
              <a:solidFill>
                <a:srgbClr val="FFC000"/>
              </a:solidFill>
              <a:latin typeface="Yuanti SC" charset="-122"/>
              <a:ea typeface="Yuanti SC" charset="-122"/>
              <a:cs typeface="Yuanti SC" charset="-122"/>
            </a:endParaRPr>
          </a:p>
        </p:txBody>
      </p:sp>
      <p:sp>
        <p:nvSpPr>
          <p:cNvPr id="38" name="矩形 37"/>
          <p:cNvSpPr/>
          <p:nvPr/>
        </p:nvSpPr>
        <p:spPr>
          <a:xfrm>
            <a:off x="3670791" y="4420007"/>
            <a:ext cx="2037737" cy="341632"/>
          </a:xfrm>
          <a:prstGeom prst="rect">
            <a:avLst/>
          </a:prstGeom>
        </p:spPr>
        <p:txBody>
          <a:bodyPr wrap="none">
            <a:spAutoFit/>
          </a:bodyPr>
          <a:lstStyle/>
          <a:p>
            <a:pPr algn="ctr" defTabSz="721519">
              <a:spcBef>
                <a:spcPct val="20000"/>
              </a:spcBef>
            </a:pPr>
            <a:r>
              <a:rPr lang="zh-CN" altLang="en-US" sz="1620" dirty="0">
                <a:solidFill>
                  <a:srgbClr val="FFC000"/>
                </a:solidFill>
                <a:latin typeface="Yuanti SC" charset="-122"/>
                <a:ea typeface="Yuanti SC" charset="-122"/>
                <a:cs typeface="Yuanti SC" charset="-122"/>
              </a:rPr>
              <a:t>借助</a:t>
            </a:r>
            <a:r>
              <a:rPr lang="en-US" altLang="zh-CN" sz="1620" dirty="0">
                <a:solidFill>
                  <a:srgbClr val="FFC000"/>
                </a:solidFill>
                <a:latin typeface="Yuanti SC" charset="-122"/>
                <a:ea typeface="Yuanti SC" charset="-122"/>
                <a:cs typeface="Yuanti SC" charset="-122"/>
              </a:rPr>
              <a:t>UML</a:t>
            </a:r>
            <a:r>
              <a:rPr lang="zh-CN" altLang="en-US" sz="1620" dirty="0">
                <a:solidFill>
                  <a:srgbClr val="FFC000"/>
                </a:solidFill>
                <a:latin typeface="Yuanti SC" charset="-122"/>
                <a:ea typeface="Yuanti SC" charset="-122"/>
                <a:cs typeface="Yuanti SC" charset="-122"/>
              </a:rPr>
              <a:t>等建模工具</a:t>
            </a:r>
            <a:endParaRPr lang="en-GB" altLang="zh-CN" noProof="1">
              <a:solidFill>
                <a:srgbClr val="FFC000"/>
              </a:solidFill>
              <a:latin typeface="Yuanti SC" charset="-122"/>
              <a:ea typeface="Yuanti SC" charset="-122"/>
              <a:cs typeface="Yuanti SC" charset="-122"/>
            </a:endParaRPr>
          </a:p>
        </p:txBody>
      </p:sp>
      <p:sp>
        <p:nvSpPr>
          <p:cNvPr id="47" name="矩形 46"/>
          <p:cNvSpPr/>
          <p:nvPr/>
        </p:nvSpPr>
        <p:spPr>
          <a:xfrm>
            <a:off x="6341137" y="1800581"/>
            <a:ext cx="1059894" cy="890115"/>
          </a:xfrm>
          <a:prstGeom prst="rect">
            <a:avLst/>
          </a:prstGeom>
        </p:spPr>
        <p:txBody>
          <a:bodyPr wrap="square">
            <a:spAutoFit/>
          </a:bodyPr>
          <a:lstStyle/>
          <a:p>
            <a:pPr algn="ctr" defTabSz="721519">
              <a:spcBef>
                <a:spcPct val="20000"/>
              </a:spcBef>
            </a:pPr>
            <a:r>
              <a:rPr lang="zh-CN" altLang="en-US" sz="1620" dirty="0">
                <a:solidFill>
                  <a:srgbClr val="FFC000"/>
                </a:solidFill>
                <a:latin typeface="Yuanti SC" charset="-122"/>
                <a:ea typeface="Yuanti SC" charset="-122"/>
                <a:cs typeface="Yuanti SC" charset="-122"/>
              </a:rPr>
              <a:t>不断从</a:t>
            </a:r>
            <a:endParaRPr lang="en-US" altLang="zh-CN" sz="1620" dirty="0">
              <a:solidFill>
                <a:srgbClr val="FFC000"/>
              </a:solidFill>
              <a:latin typeface="Yuanti SC" charset="-122"/>
              <a:ea typeface="Yuanti SC" charset="-122"/>
              <a:cs typeface="Yuanti SC" charset="-122"/>
            </a:endParaRPr>
          </a:p>
          <a:p>
            <a:pPr algn="ctr" defTabSz="721519">
              <a:spcBef>
                <a:spcPct val="20000"/>
              </a:spcBef>
            </a:pPr>
            <a:r>
              <a:rPr lang="zh-CN" altLang="en-US" sz="1620" dirty="0">
                <a:solidFill>
                  <a:srgbClr val="FFC000"/>
                </a:solidFill>
                <a:latin typeface="Yuanti SC" charset="-122"/>
                <a:ea typeface="Yuanti SC" charset="-122"/>
                <a:cs typeface="Yuanti SC" charset="-122"/>
              </a:rPr>
              <a:t>测试角度去问开发</a:t>
            </a:r>
            <a:endParaRPr lang="en-GB" altLang="zh-CN" noProof="1">
              <a:solidFill>
                <a:srgbClr val="FFC000"/>
              </a:solidFill>
              <a:latin typeface="Yuanti SC" charset="-122"/>
              <a:ea typeface="Yuanti SC" charset="-122"/>
              <a:cs typeface="Yuanti SC" charset="-122"/>
            </a:endParaRPr>
          </a:p>
        </p:txBody>
      </p:sp>
    </p:spTree>
    <p:extLst>
      <p:ext uri="{BB962C8B-B14F-4D97-AF65-F5344CB8AC3E}">
        <p14:creationId xmlns:p14="http://schemas.microsoft.com/office/powerpoint/2010/main" val="328130057"/>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5985" y="372369"/>
            <a:ext cx="3747485" cy="422894"/>
          </a:xfrm>
        </p:spPr>
        <p:txBody>
          <a:bodyPr>
            <a:noAutofit/>
          </a:bodyPr>
          <a:lstStyle/>
          <a:p>
            <a:r>
              <a:rPr lang="zh-CN" altLang="en-US" dirty="0">
                <a:latin typeface="微软雅黑" panose="020B0503020204020204" pitchFamily="34" charset="-122"/>
                <a:ea typeface="微软雅黑" panose="020B0503020204020204" pitchFamily="34" charset="-122"/>
              </a:rPr>
              <a:t>设计评审解决的问题</a:t>
            </a:r>
          </a:p>
        </p:txBody>
      </p:sp>
      <p:sp>
        <p:nvSpPr>
          <p:cNvPr id="3" name="内容占位符 2"/>
          <p:cNvSpPr>
            <a:spLocks noGrp="1"/>
          </p:cNvSpPr>
          <p:nvPr>
            <p:ph idx="1"/>
          </p:nvPr>
        </p:nvSpPr>
        <p:spPr>
          <a:xfrm>
            <a:off x="966911" y="1149824"/>
            <a:ext cx="4439293" cy="3309953"/>
          </a:xfrm>
        </p:spPr>
        <p:txBody>
          <a:bodyPr/>
          <a:lstStyle/>
          <a:p>
            <a:pPr marL="268288" indent="-268288">
              <a:lnSpc>
                <a:spcPct val="120000"/>
              </a:lnSpc>
              <a:spcBef>
                <a:spcPct val="30000"/>
              </a:spcBef>
              <a:buClr>
                <a:srgbClr val="91AC4E"/>
              </a:buClr>
              <a:buSzPct val="80000"/>
              <a:buFont typeface="Wingdings" pitchFamily="2" charset="2"/>
              <a:buChar char="p"/>
            </a:pPr>
            <a:r>
              <a:rPr lang="zh-CN" altLang="en-US" sz="2160" dirty="0">
                <a:solidFill>
                  <a:schemeClr val="tx1">
                    <a:lumMod val="85000"/>
                    <a:lumOff val="15000"/>
                  </a:schemeClr>
                </a:solidFill>
                <a:latin typeface="Yuanti SC" charset="-122"/>
                <a:ea typeface="Yuanti SC" charset="-122"/>
                <a:cs typeface="Yuanti SC" charset="-122"/>
              </a:rPr>
              <a:t> </a:t>
            </a:r>
            <a:r>
              <a:rPr lang="zh-CN" altLang="en-US" sz="2000" dirty="0">
                <a:solidFill>
                  <a:schemeClr val="tx1">
                    <a:lumMod val="85000"/>
                    <a:lumOff val="15000"/>
                  </a:schemeClr>
                </a:solidFill>
                <a:latin typeface="Yuanti SC" charset="-122"/>
                <a:ea typeface="Yuanti SC" charset="-122"/>
                <a:cs typeface="Yuanti SC" charset="-122"/>
              </a:rPr>
              <a:t>是否有设计规范？ </a:t>
            </a:r>
          </a:p>
          <a:p>
            <a:pPr marL="268288" indent="-268288">
              <a:lnSpc>
                <a:spcPct val="120000"/>
              </a:lnSpc>
              <a:spcBef>
                <a:spcPct val="30000"/>
              </a:spcBef>
              <a:buClr>
                <a:srgbClr val="91AC4E"/>
              </a:buClr>
              <a:buSzPct val="80000"/>
              <a:buFont typeface="Wingdings" pitchFamily="2" charset="2"/>
              <a:buChar char="p"/>
            </a:pPr>
            <a:r>
              <a:rPr lang="zh-CN" altLang="en-US" sz="2000" dirty="0">
                <a:solidFill>
                  <a:schemeClr val="tx1">
                    <a:lumMod val="85000"/>
                    <a:lumOff val="15000"/>
                  </a:schemeClr>
                </a:solidFill>
                <a:latin typeface="Yuanti SC" charset="-122"/>
                <a:ea typeface="Yuanti SC" charset="-122"/>
                <a:cs typeface="Yuanti SC" charset="-122"/>
              </a:rPr>
              <a:t> 系统架构设计的不合理</a:t>
            </a:r>
            <a:endParaRPr lang="en-US" altLang="zh-CN" sz="2000" dirty="0">
              <a:solidFill>
                <a:schemeClr val="tx1">
                  <a:lumMod val="85000"/>
                  <a:lumOff val="15000"/>
                </a:schemeClr>
              </a:solidFill>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zh-CN" altLang="en-US" sz="2000" dirty="0">
                <a:solidFill>
                  <a:schemeClr val="tx1">
                    <a:lumMod val="85000"/>
                    <a:lumOff val="15000"/>
                  </a:schemeClr>
                </a:solidFill>
                <a:latin typeface="Yuanti SC" charset="-122"/>
                <a:ea typeface="Yuanti SC" charset="-122"/>
                <a:cs typeface="Yuanti SC" charset="-122"/>
              </a:rPr>
              <a:t> 单点失效</a:t>
            </a:r>
            <a:endParaRPr lang="en-US" altLang="zh-CN" sz="2000" dirty="0">
              <a:solidFill>
                <a:schemeClr val="tx1">
                  <a:lumMod val="85000"/>
                  <a:lumOff val="15000"/>
                </a:schemeClr>
              </a:solidFill>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en-US" altLang="zh-CN" sz="2000" dirty="0">
                <a:solidFill>
                  <a:schemeClr val="tx1">
                    <a:lumMod val="85000"/>
                    <a:lumOff val="15000"/>
                  </a:schemeClr>
                </a:solidFill>
                <a:latin typeface="Yuanti SC" charset="-122"/>
                <a:ea typeface="Yuanti SC" charset="-122"/>
                <a:cs typeface="Yuanti SC" charset="-122"/>
              </a:rPr>
              <a:t> </a:t>
            </a:r>
            <a:r>
              <a:rPr lang="zh-CN" altLang="en-US" sz="2000" dirty="0">
                <a:solidFill>
                  <a:schemeClr val="tx1">
                    <a:lumMod val="85000"/>
                    <a:lumOff val="15000"/>
                  </a:schemeClr>
                </a:solidFill>
                <a:latin typeface="Yuanti SC" charset="-122"/>
                <a:ea typeface="Yuanti SC" charset="-122"/>
                <a:cs typeface="Yuanti SC" charset="-122"/>
              </a:rPr>
              <a:t>数据不完整性、不一致性</a:t>
            </a:r>
            <a:endParaRPr lang="en-US" altLang="zh-CN" sz="2000" dirty="0">
              <a:solidFill>
                <a:schemeClr val="tx1">
                  <a:lumMod val="85000"/>
                  <a:lumOff val="15000"/>
                </a:schemeClr>
              </a:solidFill>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en-US" altLang="zh-CN" sz="2000" dirty="0">
                <a:solidFill>
                  <a:schemeClr val="tx1">
                    <a:lumMod val="85000"/>
                    <a:lumOff val="15000"/>
                  </a:schemeClr>
                </a:solidFill>
                <a:latin typeface="Yuanti SC" charset="-122"/>
                <a:ea typeface="Yuanti SC" charset="-122"/>
                <a:cs typeface="Yuanti SC" charset="-122"/>
              </a:rPr>
              <a:t> </a:t>
            </a:r>
            <a:r>
              <a:rPr lang="zh-CN" altLang="en-US" sz="2000" dirty="0">
                <a:solidFill>
                  <a:schemeClr val="tx1">
                    <a:lumMod val="85000"/>
                    <a:lumOff val="15000"/>
                  </a:schemeClr>
                </a:solidFill>
                <a:latin typeface="Yuanti SC" charset="-122"/>
                <a:ea typeface="Yuanti SC" charset="-122"/>
                <a:cs typeface="Yuanti SC" charset="-122"/>
              </a:rPr>
              <a:t>缺乏可测试性</a:t>
            </a:r>
            <a:endParaRPr lang="en-US" altLang="zh-CN" sz="2000" dirty="0">
              <a:solidFill>
                <a:schemeClr val="tx1">
                  <a:lumMod val="85000"/>
                  <a:lumOff val="15000"/>
                </a:schemeClr>
              </a:solidFill>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en-US" altLang="zh-CN" sz="2000" dirty="0">
                <a:solidFill>
                  <a:schemeClr val="tx1">
                    <a:lumMod val="85000"/>
                    <a:lumOff val="15000"/>
                  </a:schemeClr>
                </a:solidFill>
                <a:latin typeface="Yuanti SC" charset="-122"/>
                <a:ea typeface="Yuanti SC" charset="-122"/>
                <a:cs typeface="Yuanti SC" charset="-122"/>
              </a:rPr>
              <a:t> </a:t>
            </a:r>
            <a:r>
              <a:rPr lang="zh-CN" altLang="en-US" sz="2000" dirty="0">
                <a:solidFill>
                  <a:schemeClr val="tx1">
                    <a:lumMod val="85000"/>
                    <a:lumOff val="15000"/>
                  </a:schemeClr>
                </a:solidFill>
                <a:latin typeface="Yuanti SC" charset="-122"/>
                <a:ea typeface="Yuanti SC" charset="-122"/>
                <a:cs typeface="Yuanti SC" charset="-122"/>
              </a:rPr>
              <a:t>具体功能设计的问题</a:t>
            </a:r>
            <a:endParaRPr lang="en-US" altLang="zh-CN" sz="2000" dirty="0">
              <a:solidFill>
                <a:schemeClr val="tx1">
                  <a:lumMod val="85000"/>
                  <a:lumOff val="15000"/>
                </a:schemeClr>
              </a:solidFill>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en-US" altLang="zh-CN" sz="2000" dirty="0">
                <a:solidFill>
                  <a:schemeClr val="tx1">
                    <a:lumMod val="85000"/>
                    <a:lumOff val="15000"/>
                  </a:schemeClr>
                </a:solidFill>
                <a:latin typeface="Yuanti SC" charset="-122"/>
                <a:ea typeface="Yuanti SC" charset="-122"/>
                <a:cs typeface="Yuanti SC" charset="-122"/>
              </a:rPr>
              <a:t>……</a:t>
            </a:r>
            <a:endParaRPr lang="zh-CN" altLang="en-US" sz="2000" dirty="0">
              <a:solidFill>
                <a:schemeClr val="tx1">
                  <a:lumMod val="85000"/>
                  <a:lumOff val="15000"/>
                </a:schemeClr>
              </a:solidFill>
              <a:latin typeface="Yuanti SC" charset="-122"/>
              <a:ea typeface="Yuanti SC" charset="-122"/>
              <a:cs typeface="Yuanti SC" charset="-122"/>
            </a:endParaRPr>
          </a:p>
        </p:txBody>
      </p:sp>
      <p:pic>
        <p:nvPicPr>
          <p:cNvPr id="5" name="Picture 4">
            <a:extLst>
              <a:ext uri="{FF2B5EF4-FFF2-40B4-BE49-F238E27FC236}">
                <a16:creationId xmlns:a16="http://schemas.microsoft.com/office/drawing/2014/main" id="{1B0CA1A5-4995-CBCA-D959-B5BCAD8DA8FB}"/>
              </a:ext>
            </a:extLst>
          </p:cNvPr>
          <p:cNvPicPr>
            <a:picLocks noChangeAspect="1" noChangeArrowheads="1"/>
          </p:cNvPicPr>
          <p:nvPr/>
        </p:nvPicPr>
        <p:blipFill>
          <a:blip r:embed="rId2" cstate="print"/>
          <a:srcRect/>
          <a:stretch>
            <a:fillRect/>
          </a:stretch>
        </p:blipFill>
        <p:spPr bwMode="auto">
          <a:xfrm>
            <a:off x="5406204" y="1451597"/>
            <a:ext cx="3499589" cy="2542079"/>
          </a:xfrm>
          <a:prstGeom prst="rect">
            <a:avLst/>
          </a:prstGeom>
          <a:noFill/>
          <a:ln w="9525" algn="ctr">
            <a:noFill/>
            <a:miter lim="800000"/>
            <a:headEnd/>
            <a:tailEnd/>
          </a:ln>
          <a:effectLst/>
        </p:spPr>
      </p:pic>
    </p:spTree>
    <p:extLst>
      <p:ext uri="{BB962C8B-B14F-4D97-AF65-F5344CB8AC3E}">
        <p14:creationId xmlns:p14="http://schemas.microsoft.com/office/powerpoint/2010/main" val="2383131925"/>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odeSonar Static Code Analysis Tool: SAST Analyzer | Grammatech">
            <a:extLst>
              <a:ext uri="{FF2B5EF4-FFF2-40B4-BE49-F238E27FC236}">
                <a16:creationId xmlns:a16="http://schemas.microsoft.com/office/drawing/2014/main" id="{D4FB6668-83BD-9C46-838A-ECC23CE75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5958"/>
            <a:ext cx="5830028" cy="341578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1313F53B-2B5A-4734-D587-0254BE161A91}"/>
              </a:ext>
            </a:extLst>
          </p:cNvPr>
          <p:cNvSpPr>
            <a:spLocks noGrp="1"/>
          </p:cNvSpPr>
          <p:nvPr>
            <p:ph type="title"/>
          </p:nvPr>
        </p:nvSpPr>
        <p:spPr/>
        <p:txBody>
          <a:bodyPr>
            <a:normAutofit fontScale="90000"/>
          </a:bodyPr>
          <a:lstStyle/>
          <a:p>
            <a:r>
              <a:rPr kumimoji="1" lang="en-US" altLang="zh-CN" dirty="0"/>
              <a:t>2.3.2</a:t>
            </a:r>
            <a:r>
              <a:rPr kumimoji="1" lang="zh-CN" altLang="en-US" dirty="0"/>
              <a:t> 静态分析</a:t>
            </a:r>
          </a:p>
        </p:txBody>
      </p:sp>
      <p:pic>
        <p:nvPicPr>
          <p:cNvPr id="4098" name="Picture 2" descr="A hands-on introduction to static code analysis - DeepSource">
            <a:extLst>
              <a:ext uri="{FF2B5EF4-FFF2-40B4-BE49-F238E27FC236}">
                <a16:creationId xmlns:a16="http://schemas.microsoft.com/office/drawing/2014/main" id="{D5E77852-0088-4F33-266F-DD29DBBF4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137" y="1156214"/>
            <a:ext cx="3397863" cy="3415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1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a:xfrm>
            <a:off x="647739" y="344148"/>
            <a:ext cx="4734573" cy="421481"/>
          </a:xfrm>
        </p:spPr>
        <p:txBody>
          <a:bodyPr>
            <a:noAutofit/>
          </a:bodyPr>
          <a:lstStyle/>
          <a:p>
            <a:r>
              <a:rPr lang="zh-CN" altLang="en-US" dirty="0">
                <a:latin typeface="微软雅黑" panose="020B0503020204020204" pitchFamily="34" charset="-122"/>
                <a:ea typeface="微软雅黑" panose="020B0503020204020204" pitchFamily="34" charset="-122"/>
              </a:rPr>
              <a:t>缺陷是质量的对立面</a:t>
            </a:r>
          </a:p>
        </p:txBody>
      </p:sp>
      <p:sp>
        <p:nvSpPr>
          <p:cNvPr id="7172" name="Content Placeholder 2"/>
          <p:cNvSpPr>
            <a:spLocks noGrp="1"/>
          </p:cNvSpPr>
          <p:nvPr>
            <p:ph idx="1"/>
          </p:nvPr>
        </p:nvSpPr>
        <p:spPr>
          <a:xfrm>
            <a:off x="774666" y="984513"/>
            <a:ext cx="7662324" cy="1453754"/>
          </a:xfrm>
        </p:spPr>
        <p:txBody>
          <a:bodyPr>
            <a:normAutofit/>
          </a:bodyPr>
          <a:lstStyle/>
          <a:p>
            <a:pPr marL="0" indent="470297">
              <a:lnSpc>
                <a:spcPct val="130000"/>
              </a:lnSpc>
              <a:buNone/>
            </a:pPr>
            <a:r>
              <a:rPr lang="zh-CN" altLang="en-US" sz="1800" dirty="0">
                <a:solidFill>
                  <a:schemeClr val="accent2">
                    <a:lumMod val="75000"/>
                  </a:schemeClr>
                </a:solidFill>
                <a:ea typeface="楷体"/>
                <a:cs typeface="楷体"/>
              </a:rPr>
              <a:t>要了解什么是缺陷</a:t>
            </a:r>
            <a:r>
              <a:rPr lang="en-US" altLang="zh-CN" sz="1800" dirty="0">
                <a:solidFill>
                  <a:schemeClr val="accent2">
                    <a:lumMod val="75000"/>
                  </a:schemeClr>
                </a:solidFill>
                <a:ea typeface="楷体"/>
                <a:cs typeface="楷体"/>
              </a:rPr>
              <a:t>(defect)</a:t>
            </a:r>
            <a:r>
              <a:rPr lang="zh-CN" altLang="en-US" sz="1800" dirty="0">
                <a:solidFill>
                  <a:schemeClr val="accent2">
                    <a:lumMod val="75000"/>
                  </a:schemeClr>
                </a:solidFill>
                <a:ea typeface="楷体"/>
                <a:cs typeface="楷体"/>
              </a:rPr>
              <a:t>，就必须清楚“质量</a:t>
            </a:r>
            <a:r>
              <a:rPr lang="en-US" altLang="zh-CN" sz="1800" dirty="0">
                <a:solidFill>
                  <a:schemeClr val="accent2">
                    <a:lumMod val="75000"/>
                  </a:schemeClr>
                </a:solidFill>
                <a:ea typeface="楷体"/>
                <a:cs typeface="楷体"/>
              </a:rPr>
              <a:t>(Quality)</a:t>
            </a:r>
            <a:r>
              <a:rPr lang="zh-CN" altLang="zh-CN" sz="1800" dirty="0">
                <a:solidFill>
                  <a:schemeClr val="accent2">
                    <a:lumMod val="75000"/>
                  </a:schemeClr>
                </a:solidFill>
                <a:ea typeface="楷体"/>
                <a:cs typeface="楷体"/>
              </a:rPr>
              <a:t>”</a:t>
            </a:r>
            <a:r>
              <a:rPr lang="zh-CN" altLang="en-US" sz="1800" dirty="0">
                <a:solidFill>
                  <a:schemeClr val="accent2">
                    <a:lumMod val="75000"/>
                  </a:schemeClr>
                </a:solidFill>
                <a:ea typeface="楷体"/>
                <a:cs typeface="楷体"/>
              </a:rPr>
              <a:t>概念，因为缺陷是相对质量而存在的，违背了质量、违背了客户的意愿，不能满足客户的要求，就会引起缺陷或产生缺陷</a:t>
            </a:r>
          </a:p>
        </p:txBody>
      </p:sp>
      <p:grpSp>
        <p:nvGrpSpPr>
          <p:cNvPr id="2" name="组合 1">
            <a:extLst>
              <a:ext uri="{FF2B5EF4-FFF2-40B4-BE49-F238E27FC236}">
                <a16:creationId xmlns:a16="http://schemas.microsoft.com/office/drawing/2014/main" id="{E7A6C2B3-F1D2-9DD7-25A2-9DB0401DFCEF}"/>
              </a:ext>
            </a:extLst>
          </p:cNvPr>
          <p:cNvGrpSpPr/>
          <p:nvPr/>
        </p:nvGrpSpPr>
        <p:grpSpPr>
          <a:xfrm>
            <a:off x="753120" y="2450610"/>
            <a:ext cx="2155781" cy="1330139"/>
            <a:chOff x="687132" y="2417355"/>
            <a:chExt cx="2155781" cy="1330139"/>
          </a:xfrm>
        </p:grpSpPr>
        <p:pic>
          <p:nvPicPr>
            <p:cNvPr id="3" name="图片 2">
              <a:extLst>
                <a:ext uri="{FF2B5EF4-FFF2-40B4-BE49-F238E27FC236}">
                  <a16:creationId xmlns:a16="http://schemas.microsoft.com/office/drawing/2014/main" id="{525AE13F-0802-3A18-A2AC-0249760BE165}"/>
                </a:ext>
              </a:extLst>
            </p:cNvPr>
            <p:cNvPicPr>
              <a:picLocks noChangeAspect="1"/>
            </p:cNvPicPr>
            <p:nvPr/>
          </p:nvPicPr>
          <p:blipFill>
            <a:blip r:embed="rId3"/>
            <a:stretch>
              <a:fillRect/>
            </a:stretch>
          </p:blipFill>
          <p:spPr>
            <a:xfrm>
              <a:off x="687132" y="2417355"/>
              <a:ext cx="788312" cy="946620"/>
            </a:xfrm>
            <a:prstGeom prst="rect">
              <a:avLst/>
            </a:prstGeom>
          </p:spPr>
        </p:pic>
        <p:cxnSp>
          <p:nvCxnSpPr>
            <p:cNvPr id="4" name="直线箭头连接符 3">
              <a:extLst>
                <a:ext uri="{FF2B5EF4-FFF2-40B4-BE49-F238E27FC236}">
                  <a16:creationId xmlns:a16="http://schemas.microsoft.com/office/drawing/2014/main" id="{F4E62D35-A9FA-1940-9789-79DE39998672}"/>
                </a:ext>
              </a:extLst>
            </p:cNvPr>
            <p:cNvCxnSpPr>
              <a:cxnSpLocks/>
              <a:stCxn id="3" idx="3"/>
              <a:endCxn id="8" idx="2"/>
            </p:cNvCxnSpPr>
            <p:nvPr/>
          </p:nvCxnSpPr>
          <p:spPr>
            <a:xfrm>
              <a:off x="1475444" y="2890665"/>
              <a:ext cx="1367469" cy="26386"/>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E3AC92B-3058-AAFD-0660-FBCC1A7CFACD}"/>
                </a:ext>
              </a:extLst>
            </p:cNvPr>
            <p:cNvSpPr txBox="1"/>
            <p:nvPr/>
          </p:nvSpPr>
          <p:spPr>
            <a:xfrm>
              <a:off x="779185" y="3378162"/>
              <a:ext cx="646331" cy="369332"/>
            </a:xfrm>
            <a:prstGeom prst="rect">
              <a:avLst/>
            </a:prstGeom>
            <a:noFill/>
          </p:spPr>
          <p:txBody>
            <a:bodyPr wrap="none" rtlCol="0">
              <a:spAutoFit/>
            </a:bodyPr>
            <a:lstStyle/>
            <a:p>
              <a:r>
                <a:rPr kumimoji="1" lang="zh-CN" altLang="en-US" dirty="0">
                  <a:solidFill>
                    <a:schemeClr val="accent6"/>
                  </a:solidFill>
                  <a:latin typeface="Microsoft YaHei" panose="020B0503020204020204" pitchFamily="34" charset="-122"/>
                  <a:ea typeface="Microsoft YaHei" panose="020B0503020204020204" pitchFamily="34" charset="-122"/>
                </a:rPr>
                <a:t>用户</a:t>
              </a:r>
            </a:p>
          </p:txBody>
        </p:sp>
        <p:sp>
          <p:nvSpPr>
            <p:cNvPr id="6" name="文本框 5">
              <a:extLst>
                <a:ext uri="{FF2B5EF4-FFF2-40B4-BE49-F238E27FC236}">
                  <a16:creationId xmlns:a16="http://schemas.microsoft.com/office/drawing/2014/main" id="{64B4CC89-10EA-CB35-2BC0-F6933B97C49E}"/>
                </a:ext>
              </a:extLst>
            </p:cNvPr>
            <p:cNvSpPr txBox="1"/>
            <p:nvPr/>
          </p:nvSpPr>
          <p:spPr>
            <a:xfrm>
              <a:off x="1539100" y="2522102"/>
              <a:ext cx="1131291"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要求</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期望</a:t>
              </a:r>
            </a:p>
          </p:txBody>
        </p:sp>
      </p:grpSp>
      <p:grpSp>
        <p:nvGrpSpPr>
          <p:cNvPr id="7" name="组合 6">
            <a:extLst>
              <a:ext uri="{FF2B5EF4-FFF2-40B4-BE49-F238E27FC236}">
                <a16:creationId xmlns:a16="http://schemas.microsoft.com/office/drawing/2014/main" id="{64082500-CFA6-A736-3144-7CB0136FB822}"/>
              </a:ext>
            </a:extLst>
          </p:cNvPr>
          <p:cNvGrpSpPr/>
          <p:nvPr/>
        </p:nvGrpSpPr>
        <p:grpSpPr>
          <a:xfrm>
            <a:off x="2908901" y="2424166"/>
            <a:ext cx="2428124" cy="1052280"/>
            <a:chOff x="2842913" y="2390911"/>
            <a:chExt cx="2428124" cy="1052280"/>
          </a:xfrm>
        </p:grpSpPr>
        <p:sp>
          <p:nvSpPr>
            <p:cNvPr id="8" name="椭圆 7">
              <a:extLst>
                <a:ext uri="{FF2B5EF4-FFF2-40B4-BE49-F238E27FC236}">
                  <a16:creationId xmlns:a16="http://schemas.microsoft.com/office/drawing/2014/main" id="{C94131E0-97A6-3ECF-53CC-9368681DE1C4}"/>
                </a:ext>
              </a:extLst>
            </p:cNvPr>
            <p:cNvSpPr/>
            <p:nvPr/>
          </p:nvSpPr>
          <p:spPr>
            <a:xfrm>
              <a:off x="2842913" y="2390911"/>
              <a:ext cx="1124311" cy="1052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质量</a:t>
              </a:r>
            </a:p>
          </p:txBody>
        </p:sp>
        <p:cxnSp>
          <p:nvCxnSpPr>
            <p:cNvPr id="9" name="直线箭头连接符 8">
              <a:extLst>
                <a:ext uri="{FF2B5EF4-FFF2-40B4-BE49-F238E27FC236}">
                  <a16:creationId xmlns:a16="http://schemas.microsoft.com/office/drawing/2014/main" id="{09FDC23D-5214-FB4B-62A2-8EA0101EF71A}"/>
                </a:ext>
              </a:extLst>
            </p:cNvPr>
            <p:cNvCxnSpPr>
              <a:cxnSpLocks/>
            </p:cNvCxnSpPr>
            <p:nvPr/>
          </p:nvCxnSpPr>
          <p:spPr>
            <a:xfrm>
              <a:off x="4030880" y="2930276"/>
              <a:ext cx="1240157" cy="29852"/>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8AAC56F-FEC4-D38F-1835-C560ADCA0BFF}"/>
                </a:ext>
              </a:extLst>
            </p:cNvPr>
            <p:cNvSpPr txBox="1"/>
            <p:nvPr/>
          </p:nvSpPr>
          <p:spPr>
            <a:xfrm>
              <a:off x="4139746" y="2486705"/>
              <a:ext cx="1131291"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矛盾</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对立</a:t>
              </a:r>
            </a:p>
          </p:txBody>
        </p:sp>
      </p:grpSp>
      <p:grpSp>
        <p:nvGrpSpPr>
          <p:cNvPr id="11" name="组合 10">
            <a:extLst>
              <a:ext uri="{FF2B5EF4-FFF2-40B4-BE49-F238E27FC236}">
                <a16:creationId xmlns:a16="http://schemas.microsoft.com/office/drawing/2014/main" id="{B9B19368-0D83-C77D-EA60-9E459F017E3A}"/>
              </a:ext>
            </a:extLst>
          </p:cNvPr>
          <p:cNvGrpSpPr/>
          <p:nvPr/>
        </p:nvGrpSpPr>
        <p:grpSpPr>
          <a:xfrm>
            <a:off x="5358056" y="2462226"/>
            <a:ext cx="1973604" cy="1451240"/>
            <a:chOff x="5292068" y="2428971"/>
            <a:chExt cx="1973604" cy="1451240"/>
          </a:xfrm>
        </p:grpSpPr>
        <p:cxnSp>
          <p:nvCxnSpPr>
            <p:cNvPr id="12" name="直线箭头连接符 11">
              <a:extLst>
                <a:ext uri="{FF2B5EF4-FFF2-40B4-BE49-F238E27FC236}">
                  <a16:creationId xmlns:a16="http://schemas.microsoft.com/office/drawing/2014/main" id="{6899E108-16F3-5375-CA49-F57D72FAE450}"/>
                </a:ext>
              </a:extLst>
            </p:cNvPr>
            <p:cNvCxnSpPr>
              <a:cxnSpLocks/>
              <a:stCxn id="14" idx="3"/>
              <a:endCxn id="17" idx="1"/>
            </p:cNvCxnSpPr>
            <p:nvPr/>
          </p:nvCxnSpPr>
          <p:spPr>
            <a:xfrm flipV="1">
              <a:off x="6324529" y="2938482"/>
              <a:ext cx="941143" cy="672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BDA0F89-1697-B34C-3E1C-DF4E5CE60324}"/>
                </a:ext>
              </a:extLst>
            </p:cNvPr>
            <p:cNvSpPr txBox="1"/>
            <p:nvPr/>
          </p:nvSpPr>
          <p:spPr>
            <a:xfrm>
              <a:off x="6547352" y="2522102"/>
              <a:ext cx="718320" cy="338554"/>
            </a:xfrm>
            <a:prstGeom prst="rect">
              <a:avLst/>
            </a:prstGeom>
            <a:noFill/>
          </p:spPr>
          <p:txBody>
            <a:bodyPr wrap="square" rtlCol="0">
              <a:spAutoFit/>
            </a:bodyPr>
            <a:lstStyle/>
            <a:p>
              <a:pPr algn="ctr"/>
              <a:r>
                <a:rPr kumimoji="1" lang="zh-CN" altLang="en-US" sz="1600" dirty="0">
                  <a:latin typeface="Microsoft YaHei" panose="020B0503020204020204" pitchFamily="34" charset="-122"/>
                  <a:ea typeface="Microsoft YaHei" panose="020B0503020204020204" pitchFamily="34" charset="-122"/>
                </a:rPr>
                <a:t>发现</a:t>
              </a:r>
            </a:p>
          </p:txBody>
        </p:sp>
        <p:pic>
          <p:nvPicPr>
            <p:cNvPr id="14" name="Picture 2" descr="查看源图像">
              <a:extLst>
                <a:ext uri="{FF2B5EF4-FFF2-40B4-BE49-F238E27FC236}">
                  <a16:creationId xmlns:a16="http://schemas.microsoft.com/office/drawing/2014/main" id="{825714D4-E442-514A-6BB5-F014F12E4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68" y="2428971"/>
              <a:ext cx="1032461" cy="103246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72BF9B7C-C5EA-BDFB-824E-FC84A64CD051}"/>
                </a:ext>
              </a:extLst>
            </p:cNvPr>
            <p:cNvSpPr txBox="1"/>
            <p:nvPr/>
          </p:nvSpPr>
          <p:spPr>
            <a:xfrm>
              <a:off x="5292068" y="3418546"/>
              <a:ext cx="1071127" cy="461665"/>
            </a:xfrm>
            <a:prstGeom prst="rect">
              <a:avLst/>
            </a:prstGeom>
            <a:noFill/>
          </p:spPr>
          <p:txBody>
            <a:bodyPr wrap="none" rtlCol="0">
              <a:spAutoFit/>
            </a:bodyPr>
            <a:lstStyle/>
            <a:p>
              <a:r>
                <a:rPr kumimoji="1" lang="en-US" altLang="zh-CN" sz="2400" dirty="0">
                  <a:solidFill>
                    <a:srgbClr val="FF0000"/>
                  </a:solidFill>
                  <a:latin typeface="Microsoft YaHei" panose="020B0503020204020204" pitchFamily="34" charset="-122"/>
                  <a:ea typeface="Microsoft YaHei" panose="020B0503020204020204" pitchFamily="34" charset="-122"/>
                </a:rPr>
                <a:t>Bug</a:t>
              </a:r>
              <a:r>
                <a:rPr kumimoji="1" lang="zh-CN" altLang="en-US" sz="2400" dirty="0">
                  <a:solidFill>
                    <a:srgbClr val="FF0000"/>
                  </a:solidFill>
                  <a:latin typeface="Microsoft YaHei" panose="020B0503020204020204" pitchFamily="34" charset="-122"/>
                  <a:ea typeface="Microsoft YaHei" panose="020B0503020204020204" pitchFamily="34" charset="-122"/>
                </a:rPr>
                <a:t>？</a:t>
              </a:r>
            </a:p>
          </p:txBody>
        </p:sp>
      </p:grpSp>
      <p:grpSp>
        <p:nvGrpSpPr>
          <p:cNvPr id="16" name="组合 15">
            <a:extLst>
              <a:ext uri="{FF2B5EF4-FFF2-40B4-BE49-F238E27FC236}">
                <a16:creationId xmlns:a16="http://schemas.microsoft.com/office/drawing/2014/main" id="{8D329AB1-9410-4BE6-8AFF-3B0E519B5A60}"/>
              </a:ext>
            </a:extLst>
          </p:cNvPr>
          <p:cNvGrpSpPr/>
          <p:nvPr/>
        </p:nvGrpSpPr>
        <p:grpSpPr>
          <a:xfrm>
            <a:off x="7282884" y="2571749"/>
            <a:ext cx="1107996" cy="1188761"/>
            <a:chOff x="7420009" y="2538494"/>
            <a:chExt cx="1107996" cy="1188761"/>
          </a:xfrm>
        </p:grpSpPr>
        <p:pic>
          <p:nvPicPr>
            <p:cNvPr id="17" name="图片 16">
              <a:extLst>
                <a:ext uri="{FF2B5EF4-FFF2-40B4-BE49-F238E27FC236}">
                  <a16:creationId xmlns:a16="http://schemas.microsoft.com/office/drawing/2014/main" id="{20DA3688-1E91-1105-335F-8443A696967A}"/>
                </a:ext>
              </a:extLst>
            </p:cNvPr>
            <p:cNvPicPr>
              <a:picLocks noChangeAspect="1"/>
            </p:cNvPicPr>
            <p:nvPr/>
          </p:nvPicPr>
          <p:blipFill>
            <a:blip r:embed="rId5"/>
            <a:stretch>
              <a:fillRect/>
            </a:stretch>
          </p:blipFill>
          <p:spPr>
            <a:xfrm>
              <a:off x="7468785" y="2538494"/>
              <a:ext cx="975579" cy="799975"/>
            </a:xfrm>
            <a:prstGeom prst="rect">
              <a:avLst/>
            </a:prstGeom>
          </p:spPr>
        </p:pic>
        <p:sp>
          <p:nvSpPr>
            <p:cNvPr id="18" name="文本框 17">
              <a:extLst>
                <a:ext uri="{FF2B5EF4-FFF2-40B4-BE49-F238E27FC236}">
                  <a16:creationId xmlns:a16="http://schemas.microsoft.com/office/drawing/2014/main" id="{508B5F7B-0BDD-6046-AAB2-0A3FC229D06D}"/>
                </a:ext>
              </a:extLst>
            </p:cNvPr>
            <p:cNvSpPr txBox="1"/>
            <p:nvPr/>
          </p:nvSpPr>
          <p:spPr>
            <a:xfrm>
              <a:off x="7420009" y="3357923"/>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软件测试</a:t>
              </a:r>
            </a:p>
          </p:txBody>
        </p:sp>
      </p:grpSp>
      <p:grpSp>
        <p:nvGrpSpPr>
          <p:cNvPr id="19" name="组合 18">
            <a:extLst>
              <a:ext uri="{FF2B5EF4-FFF2-40B4-BE49-F238E27FC236}">
                <a16:creationId xmlns:a16="http://schemas.microsoft.com/office/drawing/2014/main" id="{910C73A2-F36A-84D5-DF15-CB71A4B8DACC}"/>
              </a:ext>
            </a:extLst>
          </p:cNvPr>
          <p:cNvGrpSpPr/>
          <p:nvPr/>
        </p:nvGrpSpPr>
        <p:grpSpPr>
          <a:xfrm>
            <a:off x="2925216" y="3451801"/>
            <a:ext cx="1176414" cy="1136752"/>
            <a:chOff x="2859228" y="3418546"/>
            <a:chExt cx="1176414" cy="1136752"/>
          </a:xfrm>
        </p:grpSpPr>
        <p:cxnSp>
          <p:nvCxnSpPr>
            <p:cNvPr id="20" name="直线箭头连接符 19">
              <a:extLst>
                <a:ext uri="{FF2B5EF4-FFF2-40B4-BE49-F238E27FC236}">
                  <a16:creationId xmlns:a16="http://schemas.microsoft.com/office/drawing/2014/main" id="{7D386355-A3C3-FDDA-4509-9203A0F1F268}"/>
                </a:ext>
              </a:extLst>
            </p:cNvPr>
            <p:cNvCxnSpPr>
              <a:cxnSpLocks/>
            </p:cNvCxnSpPr>
            <p:nvPr/>
          </p:nvCxnSpPr>
          <p:spPr>
            <a:xfrm>
              <a:off x="3405068" y="3418546"/>
              <a:ext cx="0" cy="76742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A484E10-7F41-41FA-7AB2-D6727230DDDD}"/>
                </a:ext>
              </a:extLst>
            </p:cNvPr>
            <p:cNvSpPr txBox="1"/>
            <p:nvPr/>
          </p:nvSpPr>
          <p:spPr>
            <a:xfrm>
              <a:off x="3352523" y="3702903"/>
              <a:ext cx="683119"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评估</a:t>
              </a:r>
            </a:p>
          </p:txBody>
        </p:sp>
        <p:sp>
          <p:nvSpPr>
            <p:cNvPr id="22" name="文本框 21">
              <a:extLst>
                <a:ext uri="{FF2B5EF4-FFF2-40B4-BE49-F238E27FC236}">
                  <a16:creationId xmlns:a16="http://schemas.microsoft.com/office/drawing/2014/main" id="{F6AEE5C7-3C1A-24E3-2B3F-0B8F2D489526}"/>
                </a:ext>
              </a:extLst>
            </p:cNvPr>
            <p:cNvSpPr txBox="1"/>
            <p:nvPr/>
          </p:nvSpPr>
          <p:spPr>
            <a:xfrm>
              <a:off x="2859228" y="4185966"/>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质量模型</a:t>
              </a:r>
            </a:p>
          </p:txBody>
        </p:sp>
      </p:grpSp>
      <p:cxnSp>
        <p:nvCxnSpPr>
          <p:cNvPr id="23" name="曲线连接符 22">
            <a:extLst>
              <a:ext uri="{FF2B5EF4-FFF2-40B4-BE49-F238E27FC236}">
                <a16:creationId xmlns:a16="http://schemas.microsoft.com/office/drawing/2014/main" id="{54430FA1-579A-2880-62C3-6A178E019131}"/>
              </a:ext>
            </a:extLst>
          </p:cNvPr>
          <p:cNvCxnSpPr>
            <a:stCxn id="18" idx="2"/>
            <a:endCxn id="22" idx="3"/>
          </p:cNvCxnSpPr>
          <p:nvPr/>
        </p:nvCxnSpPr>
        <p:spPr>
          <a:xfrm rot="5400000">
            <a:off x="5613359" y="2180363"/>
            <a:ext cx="643377" cy="3803670"/>
          </a:xfrm>
          <a:prstGeom prst="curvedConnector2">
            <a:avLst/>
          </a:prstGeom>
          <a:ln w="28575">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24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ppt_x</p:attrName>
                                        </p:attrNameLst>
                                      </p:cBhvr>
                                      <p:tavLst>
                                        <p:tav tm="0">
                                          <p:val>
                                            <p:strVal val="#ppt_x-#ppt_w*1.125000"/>
                                          </p:val>
                                        </p:tav>
                                        <p:tav tm="100000">
                                          <p:val>
                                            <p:strVal val="#ppt_x"/>
                                          </p:val>
                                        </p:tav>
                                      </p:tavLst>
                                    </p:anim>
                                    <p:animEffect transition="in" filter="wipe(righ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p:tgtEl>
                                          <p:spTgt spid="19"/>
                                        </p:tgtEl>
                                        <p:attrNameLst>
                                          <p:attrName>ppt_y</p:attrName>
                                        </p:attrNameLst>
                                      </p:cBhvr>
                                      <p:tavLst>
                                        <p:tav tm="0">
                                          <p:val>
                                            <p:strVal val="#ppt_y+#ppt_h*1.125000"/>
                                          </p:val>
                                        </p:tav>
                                        <p:tav tm="100000">
                                          <p:val>
                                            <p:strVal val="#ppt_y"/>
                                          </p:val>
                                        </p:tav>
                                      </p:tavLst>
                                    </p:anim>
                                    <p:animEffect transition="in" filter="wipe(up)">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outVertical)">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79265" y="369290"/>
            <a:ext cx="4410537" cy="421481"/>
          </a:xfrm>
        </p:spPr>
        <p:txBody>
          <a:bodyPr>
            <a:noAutofit/>
          </a:bodyPr>
          <a:lstStyle/>
          <a:p>
            <a:r>
              <a:rPr lang="en-US" altLang="en-US" dirty="0" err="1">
                <a:latin typeface="微软雅黑" panose="020B0503020204020204" pitchFamily="34" charset="-122"/>
                <a:ea typeface="微软雅黑" panose="020B0503020204020204" pitchFamily="34" charset="-122"/>
              </a:rPr>
              <a:t>静态分析分为两种情况</a:t>
            </a:r>
            <a:endParaRPr lang="zh-CN" altLang="en-US" dirty="0">
              <a:latin typeface="微软雅黑" panose="020B0503020204020204" pitchFamily="34" charset="-122"/>
              <a:ea typeface="微软雅黑" panose="020B0503020204020204" pitchFamily="34" charset="-122"/>
            </a:endParaRPr>
          </a:p>
        </p:txBody>
      </p:sp>
      <p:sp>
        <p:nvSpPr>
          <p:cNvPr id="23555" name="Content Placeholder 2"/>
          <p:cNvSpPr>
            <a:spLocks noGrp="1"/>
          </p:cNvSpPr>
          <p:nvPr>
            <p:ph idx="1"/>
          </p:nvPr>
        </p:nvSpPr>
        <p:spPr>
          <a:xfrm>
            <a:off x="587891" y="1356615"/>
            <a:ext cx="8047062" cy="1848498"/>
          </a:xfrm>
        </p:spPr>
        <p:txBody>
          <a:bodyPr>
            <a:normAutofit/>
          </a:bodyPr>
          <a:lstStyle/>
          <a:p>
            <a:pPr marL="342900" lvl="0" indent="-342900" eaLnBrk="0" hangingPunct="0">
              <a:lnSpc>
                <a:spcPct val="130000"/>
              </a:lnSpc>
              <a:buClr>
                <a:schemeClr val="accent1">
                  <a:lumMod val="50000"/>
                </a:schemeClr>
              </a:buClr>
              <a:buSzPct val="90000"/>
              <a:buFont typeface="+mj-ea"/>
              <a:buAutoNum type="circleNumDbPlain"/>
            </a:pPr>
            <a:r>
              <a:rPr lang="zh-CN" altLang="zh-CN" sz="1800" dirty="0">
                <a:latin typeface="楷体"/>
                <a:ea typeface="楷体"/>
                <a:cs typeface="楷体"/>
              </a:rPr>
              <a:t>人工检测：人工检测偏重于编码风格、质量的检验，</a:t>
            </a:r>
            <a:r>
              <a:rPr lang="zh-CN" altLang="en-US" sz="1800" dirty="0">
                <a:latin typeface="楷体"/>
                <a:ea typeface="楷体"/>
                <a:cs typeface="楷体"/>
              </a:rPr>
              <a:t>对设计、代码进行分析，</a:t>
            </a:r>
            <a:r>
              <a:rPr lang="zh-CN" altLang="zh-CN" sz="1800" dirty="0">
                <a:latin typeface="楷体"/>
                <a:ea typeface="楷体"/>
                <a:cs typeface="楷体"/>
              </a:rPr>
              <a:t>有效地发现逻辑设计和编码错误。</a:t>
            </a:r>
          </a:p>
          <a:p>
            <a:pPr marL="342900" lvl="0" indent="-342900" eaLnBrk="0" hangingPunct="0">
              <a:lnSpc>
                <a:spcPct val="130000"/>
              </a:lnSpc>
              <a:buClr>
                <a:schemeClr val="accent1">
                  <a:lumMod val="50000"/>
                </a:schemeClr>
              </a:buClr>
              <a:buSzPct val="90000"/>
              <a:buFont typeface="+mj-ea"/>
              <a:buAutoNum type="circleNumDbPlain"/>
            </a:pPr>
            <a:r>
              <a:rPr lang="zh-CN" altLang="zh-CN" sz="1800" dirty="0">
                <a:latin typeface="楷体"/>
                <a:ea typeface="楷体"/>
                <a:cs typeface="楷体"/>
              </a:rPr>
              <a:t>计算机辅助静态分析：利用静态分析工具对被测程序进行特性分析，从程序中提取一些信息，以便检查程序逻辑的各种缺陷和可疑的程序构造。</a:t>
            </a:r>
          </a:p>
        </p:txBody>
      </p:sp>
    </p:spTree>
    <p:extLst>
      <p:ext uri="{BB962C8B-B14F-4D97-AF65-F5344CB8AC3E}">
        <p14:creationId xmlns:p14="http://schemas.microsoft.com/office/powerpoint/2010/main" val="1878700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CF704-1249-0541-3A83-E83660BA060E}"/>
              </a:ext>
            </a:extLst>
          </p:cNvPr>
          <p:cNvSpPr>
            <a:spLocks noGrp="1"/>
          </p:cNvSpPr>
          <p:nvPr>
            <p:ph type="title"/>
          </p:nvPr>
        </p:nvSpPr>
        <p:spPr>
          <a:xfrm>
            <a:off x="553036" y="250077"/>
            <a:ext cx="3360204" cy="546552"/>
          </a:xfrm>
        </p:spPr>
        <p:txBody>
          <a:bodyPr>
            <a:normAutofit/>
          </a:bodyPr>
          <a:lstStyle/>
          <a:p>
            <a:r>
              <a:rPr kumimoji="1" lang="zh-CN" altLang="en-US" dirty="0"/>
              <a:t>代码静态分析</a:t>
            </a:r>
            <a:endParaRPr lang="zh-CN" altLang="en-US" sz="2400" dirty="0"/>
          </a:p>
        </p:txBody>
      </p:sp>
      <p:sp>
        <p:nvSpPr>
          <p:cNvPr id="4" name="文本框 3">
            <a:extLst>
              <a:ext uri="{FF2B5EF4-FFF2-40B4-BE49-F238E27FC236}">
                <a16:creationId xmlns:a16="http://schemas.microsoft.com/office/drawing/2014/main" id="{1FC41785-41B6-13D5-5F89-14DD9263C9A3}"/>
              </a:ext>
            </a:extLst>
          </p:cNvPr>
          <p:cNvSpPr txBox="1"/>
          <p:nvPr/>
        </p:nvSpPr>
        <p:spPr>
          <a:xfrm>
            <a:off x="434263" y="774321"/>
            <a:ext cx="8554065" cy="1705403"/>
          </a:xfrm>
          <a:prstGeom prst="rect">
            <a:avLst/>
          </a:prstGeom>
          <a:noFill/>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通过</a:t>
            </a:r>
            <a:r>
              <a:rPr lang="zh-CN" altLang="en-US" b="1" dirty="0">
                <a:latin typeface="Microsoft YaHei" panose="020B0503020204020204" pitchFamily="34" charset="-122"/>
                <a:ea typeface="Microsoft YaHei" panose="020B0503020204020204" pitchFamily="34" charset="-122"/>
              </a:rPr>
              <a:t>词法分析</a:t>
            </a:r>
            <a:r>
              <a:rPr lang="zh-CN" altLang="en-US" sz="1600" dirty="0">
                <a:latin typeface="Microsoft YaHei" panose="020B0503020204020204" pitchFamily="34" charset="-122"/>
                <a:ea typeface="Microsoft YaHei" panose="020B0503020204020204" pitchFamily="34" charset="-122"/>
              </a:rPr>
              <a:t>（</a:t>
            </a:r>
            <a:r>
              <a:rPr lang="en-US" altLang="zh-CN" sz="1600" dirty="0" err="1">
                <a:latin typeface="Microsoft YaHei" panose="020B0503020204020204" pitchFamily="34" charset="-122"/>
                <a:ea typeface="Microsoft YaHei" panose="020B0503020204020204" pitchFamily="34" charset="-122"/>
              </a:rPr>
              <a:t>Lexer</a:t>
            </a:r>
            <a:r>
              <a:rPr lang="zh-CN" altLang="en-US" sz="1600"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、语法分析</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parser</a:t>
            </a:r>
            <a:r>
              <a:rPr lang="zh-CN" altLang="en-US" sz="1600"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、控制流分析、数据流分析</a:t>
            </a:r>
            <a:r>
              <a:rPr lang="zh-CN" altLang="en-US" dirty="0">
                <a:latin typeface="Microsoft YaHei" panose="020B0503020204020204" pitchFamily="34" charset="-122"/>
                <a:ea typeface="Microsoft YaHei" panose="020B0503020204020204" pitchFamily="34" charset="-122"/>
              </a:rPr>
              <a:t>等技术对程序代码进行扫描，验证代码是否满足规范性、质量要求等。</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静态分析技术可以</a:t>
            </a:r>
            <a:r>
              <a:rPr lang="zh-CN" altLang="en-US" b="1" dirty="0">
                <a:latin typeface="Microsoft YaHei" panose="020B0503020204020204" pitchFamily="34" charset="-122"/>
                <a:ea typeface="Microsoft YaHei" panose="020B0503020204020204" pitchFamily="34" charset="-122"/>
              </a:rPr>
              <a:t>采用模拟程序执行的技术</a:t>
            </a:r>
            <a:r>
              <a:rPr lang="zh-CN" altLang="en-US" dirty="0">
                <a:latin typeface="Microsoft YaHei" panose="020B0503020204020204" pitchFamily="34" charset="-122"/>
                <a:ea typeface="Microsoft YaHei" panose="020B0503020204020204" pitchFamily="34" charset="-122"/>
              </a:rPr>
              <a:t>，如</a:t>
            </a:r>
            <a:r>
              <a:rPr lang="zh-CN" altLang="en-US" b="1" dirty="0">
                <a:latin typeface="Microsoft YaHei" panose="020B0503020204020204" pitchFamily="34" charset="-122"/>
                <a:ea typeface="Microsoft YaHei" panose="020B0503020204020204" pitchFamily="34" charset="-122"/>
              </a:rPr>
              <a:t>符号执行、抽象解释、值依赖分析</a:t>
            </a:r>
            <a:r>
              <a:rPr lang="zh-CN" altLang="en-US" dirty="0">
                <a:latin typeface="Microsoft YaHei" panose="020B0503020204020204" pitchFamily="34" charset="-122"/>
                <a:ea typeface="Microsoft YaHei" panose="020B0503020204020204" pitchFamily="34" charset="-122"/>
              </a:rPr>
              <a:t>等，并采用</a:t>
            </a:r>
            <a:r>
              <a:rPr lang="zh-CN" altLang="en-US" b="1" dirty="0">
                <a:latin typeface="Microsoft YaHei" panose="020B0503020204020204" pitchFamily="34" charset="-122"/>
                <a:ea typeface="Microsoft YaHei" panose="020B0503020204020204" pitchFamily="34" charset="-122"/>
              </a:rPr>
              <a:t>数学约束求解工具</a:t>
            </a:r>
            <a:r>
              <a:rPr lang="zh-CN" altLang="en-US" dirty="0">
                <a:latin typeface="Microsoft YaHei" panose="020B0503020204020204" pitchFamily="34" charset="-122"/>
                <a:ea typeface="Microsoft YaHei" panose="020B0503020204020204" pitchFamily="34" charset="-122"/>
              </a:rPr>
              <a:t>进行路径约减或者可达性分析以减少误报、增加效率</a:t>
            </a:r>
          </a:p>
        </p:txBody>
      </p:sp>
      <p:pic>
        <p:nvPicPr>
          <p:cNvPr id="8" name="图片 7">
            <a:extLst>
              <a:ext uri="{FF2B5EF4-FFF2-40B4-BE49-F238E27FC236}">
                <a16:creationId xmlns:a16="http://schemas.microsoft.com/office/drawing/2014/main" id="{765450A2-5F2D-43CB-E5C0-F36484DB4104}"/>
              </a:ext>
            </a:extLst>
          </p:cNvPr>
          <p:cNvPicPr>
            <a:picLocks noChangeAspect="1"/>
          </p:cNvPicPr>
          <p:nvPr/>
        </p:nvPicPr>
        <p:blipFill>
          <a:blip r:embed="rId3"/>
          <a:stretch>
            <a:fillRect/>
          </a:stretch>
        </p:blipFill>
        <p:spPr>
          <a:xfrm>
            <a:off x="149128" y="3129147"/>
            <a:ext cx="1504337" cy="963716"/>
          </a:xfrm>
          <a:prstGeom prst="rect">
            <a:avLst/>
          </a:prstGeom>
        </p:spPr>
      </p:pic>
      <p:pic>
        <p:nvPicPr>
          <p:cNvPr id="11" name="图片 10">
            <a:extLst>
              <a:ext uri="{FF2B5EF4-FFF2-40B4-BE49-F238E27FC236}">
                <a16:creationId xmlns:a16="http://schemas.microsoft.com/office/drawing/2014/main" id="{B791D1FA-52C4-CBFC-0FB9-7F83D47C2910}"/>
              </a:ext>
            </a:extLst>
          </p:cNvPr>
          <p:cNvPicPr>
            <a:picLocks noChangeAspect="1"/>
          </p:cNvPicPr>
          <p:nvPr/>
        </p:nvPicPr>
        <p:blipFill>
          <a:blip r:embed="rId4"/>
          <a:stretch>
            <a:fillRect/>
          </a:stretch>
        </p:blipFill>
        <p:spPr>
          <a:xfrm>
            <a:off x="5865188" y="2614547"/>
            <a:ext cx="2107381" cy="2065064"/>
          </a:xfrm>
          <a:prstGeom prst="rect">
            <a:avLst/>
          </a:prstGeom>
        </p:spPr>
      </p:pic>
      <p:pic>
        <p:nvPicPr>
          <p:cNvPr id="13" name="图片 12">
            <a:extLst>
              <a:ext uri="{FF2B5EF4-FFF2-40B4-BE49-F238E27FC236}">
                <a16:creationId xmlns:a16="http://schemas.microsoft.com/office/drawing/2014/main" id="{DA159DE9-23E4-830C-ED2C-9F88BE4C666F}"/>
              </a:ext>
            </a:extLst>
          </p:cNvPr>
          <p:cNvPicPr>
            <a:picLocks noChangeAspect="1"/>
          </p:cNvPicPr>
          <p:nvPr/>
        </p:nvPicPr>
        <p:blipFill>
          <a:blip r:embed="rId5"/>
          <a:stretch>
            <a:fillRect/>
          </a:stretch>
        </p:blipFill>
        <p:spPr>
          <a:xfrm>
            <a:off x="2903051" y="2731921"/>
            <a:ext cx="2001568" cy="1983372"/>
          </a:xfrm>
          <a:prstGeom prst="rect">
            <a:avLst/>
          </a:prstGeom>
        </p:spPr>
      </p:pic>
      <p:sp>
        <p:nvSpPr>
          <p:cNvPr id="15" name="右箭头 14">
            <a:extLst>
              <a:ext uri="{FF2B5EF4-FFF2-40B4-BE49-F238E27FC236}">
                <a16:creationId xmlns:a16="http://schemas.microsoft.com/office/drawing/2014/main" id="{AAB37E8B-70D1-AC47-6BA1-2AAB1D3C8467}"/>
              </a:ext>
            </a:extLst>
          </p:cNvPr>
          <p:cNvSpPr/>
          <p:nvPr/>
        </p:nvSpPr>
        <p:spPr>
          <a:xfrm>
            <a:off x="1653465" y="3707711"/>
            <a:ext cx="1187946" cy="32710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F339A34E-B3F6-9BAE-076F-5C393E4401CB}"/>
              </a:ext>
            </a:extLst>
          </p:cNvPr>
          <p:cNvSpPr txBox="1"/>
          <p:nvPr/>
        </p:nvSpPr>
        <p:spPr>
          <a:xfrm>
            <a:off x="803679" y="4639023"/>
            <a:ext cx="595035"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程序</a:t>
            </a:r>
          </a:p>
        </p:txBody>
      </p:sp>
      <p:sp>
        <p:nvSpPr>
          <p:cNvPr id="18" name="文本框 17">
            <a:extLst>
              <a:ext uri="{FF2B5EF4-FFF2-40B4-BE49-F238E27FC236}">
                <a16:creationId xmlns:a16="http://schemas.microsoft.com/office/drawing/2014/main" id="{C7DC03EA-B87E-5E4C-E779-655CF5B15319}"/>
              </a:ext>
            </a:extLst>
          </p:cNvPr>
          <p:cNvSpPr txBox="1"/>
          <p:nvPr/>
        </p:nvSpPr>
        <p:spPr>
          <a:xfrm>
            <a:off x="3449867" y="4652740"/>
            <a:ext cx="1590500"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抽象语法树</a:t>
            </a:r>
            <a:r>
              <a:rPr kumimoji="1" lang="en-US" altLang="zh-CN" sz="1600" dirty="0">
                <a:solidFill>
                  <a:srgbClr val="00B0F0"/>
                </a:solidFill>
                <a:latin typeface="Microsoft YaHei" panose="020B0503020204020204" pitchFamily="34" charset="-122"/>
                <a:ea typeface="Microsoft YaHei" panose="020B0503020204020204" pitchFamily="34" charset="-122"/>
              </a:rPr>
              <a:t>AST</a:t>
            </a:r>
            <a:endParaRPr kumimoji="1" lang="zh-CN" altLang="en-US" sz="1600" dirty="0">
              <a:solidFill>
                <a:srgbClr val="00B0F0"/>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84D5AC1E-DCF3-6854-5209-45B14C2A4704}"/>
              </a:ext>
            </a:extLst>
          </p:cNvPr>
          <p:cNvSpPr txBox="1"/>
          <p:nvPr/>
        </p:nvSpPr>
        <p:spPr>
          <a:xfrm>
            <a:off x="6010943" y="4639023"/>
            <a:ext cx="1261884"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中间表示 </a:t>
            </a:r>
            <a:r>
              <a:rPr kumimoji="1" lang="en-US" altLang="zh-CN" sz="1600" dirty="0">
                <a:solidFill>
                  <a:srgbClr val="00B0F0"/>
                </a:solidFill>
                <a:latin typeface="Microsoft YaHei" panose="020B0503020204020204" pitchFamily="34" charset="-122"/>
                <a:ea typeface="Microsoft YaHei" panose="020B0503020204020204" pitchFamily="34" charset="-122"/>
              </a:rPr>
              <a:t>IR</a:t>
            </a:r>
            <a:endParaRPr kumimoji="1" lang="zh-CN" altLang="en-US" sz="1600" dirty="0">
              <a:solidFill>
                <a:srgbClr val="00B0F0"/>
              </a:solidFill>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BC8CA93D-F439-6264-6919-F9AAC0E6C985}"/>
              </a:ext>
            </a:extLst>
          </p:cNvPr>
          <p:cNvSpPr txBox="1"/>
          <p:nvPr/>
        </p:nvSpPr>
        <p:spPr>
          <a:xfrm>
            <a:off x="2475839" y="2658982"/>
            <a:ext cx="635189" cy="307777"/>
          </a:xfrm>
          <a:prstGeom prst="rect">
            <a:avLst/>
          </a:prstGeom>
          <a:noFill/>
        </p:spPr>
        <p:txBody>
          <a:bodyPr wrap="square">
            <a:spAutoFit/>
          </a:bodyPr>
          <a:lstStyle/>
          <a:p>
            <a:r>
              <a:rPr lang="en" altLang="zh-CN" sz="1400" b="0" i="0" dirty="0">
                <a:solidFill>
                  <a:srgbClr val="00B0F0"/>
                </a:solidFill>
                <a:effectLst/>
                <a:latin typeface="-apple-system"/>
              </a:rPr>
              <a:t>Token</a:t>
            </a:r>
            <a:endParaRPr lang="zh-CN" altLang="en-US" sz="1400" dirty="0">
              <a:solidFill>
                <a:srgbClr val="00B0F0"/>
              </a:solidFill>
            </a:endParaRPr>
          </a:p>
        </p:txBody>
      </p:sp>
      <p:cxnSp>
        <p:nvCxnSpPr>
          <p:cNvPr id="23" name="直线箭头连接符 22">
            <a:extLst>
              <a:ext uri="{FF2B5EF4-FFF2-40B4-BE49-F238E27FC236}">
                <a16:creationId xmlns:a16="http://schemas.microsoft.com/office/drawing/2014/main" id="{EA870F24-9A23-725B-F84C-A799E2E7D651}"/>
              </a:ext>
            </a:extLst>
          </p:cNvPr>
          <p:cNvCxnSpPr>
            <a:cxnSpLocks/>
            <a:stCxn id="21" idx="3"/>
          </p:cNvCxnSpPr>
          <p:nvPr/>
        </p:nvCxnSpPr>
        <p:spPr>
          <a:xfrm>
            <a:off x="3111028" y="2812871"/>
            <a:ext cx="438417" cy="4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44CE3D7D-4F37-16B4-E36C-404AEBD26166}"/>
              </a:ext>
            </a:extLst>
          </p:cNvPr>
          <p:cNvCxnSpPr>
            <a:cxnSpLocks/>
            <a:stCxn id="21" idx="2"/>
          </p:cNvCxnSpPr>
          <p:nvPr/>
        </p:nvCxnSpPr>
        <p:spPr>
          <a:xfrm>
            <a:off x="2793434" y="2966759"/>
            <a:ext cx="343505" cy="240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9A91727-9DC2-637E-86BD-6B2A143A33F4}"/>
              </a:ext>
            </a:extLst>
          </p:cNvPr>
          <p:cNvSpPr txBox="1"/>
          <p:nvPr/>
        </p:nvSpPr>
        <p:spPr>
          <a:xfrm>
            <a:off x="1742368" y="3534491"/>
            <a:ext cx="902811" cy="307777"/>
          </a:xfrm>
          <a:prstGeom prst="rect">
            <a:avLst/>
          </a:prstGeom>
          <a:noFill/>
        </p:spPr>
        <p:txBody>
          <a:bodyPr wrap="none" rtlCol="0">
            <a:spAutoFit/>
          </a:bodyPr>
          <a:lstStyle/>
          <a:p>
            <a:r>
              <a:rPr kumimoji="1" lang="zh-CN" altLang="en-US" sz="1400" dirty="0">
                <a:solidFill>
                  <a:srgbClr val="00B0F0"/>
                </a:solidFill>
                <a:latin typeface="Microsoft YaHei" panose="020B0503020204020204" pitchFamily="34" charset="-122"/>
                <a:ea typeface="Microsoft YaHei" panose="020B0503020204020204" pitchFamily="34" charset="-122"/>
              </a:rPr>
              <a:t>语法分析</a:t>
            </a:r>
          </a:p>
        </p:txBody>
      </p:sp>
      <p:sp>
        <p:nvSpPr>
          <p:cNvPr id="29" name="文本框 28">
            <a:extLst>
              <a:ext uri="{FF2B5EF4-FFF2-40B4-BE49-F238E27FC236}">
                <a16:creationId xmlns:a16="http://schemas.microsoft.com/office/drawing/2014/main" id="{4FC12418-775C-B846-91CD-3558D36E5DCB}"/>
              </a:ext>
            </a:extLst>
          </p:cNvPr>
          <p:cNvSpPr txBox="1"/>
          <p:nvPr/>
        </p:nvSpPr>
        <p:spPr>
          <a:xfrm>
            <a:off x="1582037" y="2808624"/>
            <a:ext cx="582973" cy="523220"/>
          </a:xfrm>
          <a:prstGeom prst="rect">
            <a:avLst/>
          </a:prstGeom>
          <a:noFill/>
        </p:spPr>
        <p:txBody>
          <a:bodyPr wrap="square" rtlCol="0">
            <a:spAutoFit/>
          </a:bodyPr>
          <a:lstStyle/>
          <a:p>
            <a:r>
              <a:rPr kumimoji="1" lang="zh-CN" altLang="en-US" sz="1400" dirty="0">
                <a:solidFill>
                  <a:srgbClr val="00B0F0"/>
                </a:solidFill>
                <a:latin typeface="Microsoft YaHei" panose="020B0503020204020204" pitchFamily="34" charset="-122"/>
                <a:ea typeface="Microsoft YaHei" panose="020B0503020204020204" pitchFamily="34" charset="-122"/>
              </a:rPr>
              <a:t>词法分析</a:t>
            </a:r>
          </a:p>
        </p:txBody>
      </p:sp>
      <p:sp>
        <p:nvSpPr>
          <p:cNvPr id="30" name="右箭头 29">
            <a:extLst>
              <a:ext uri="{FF2B5EF4-FFF2-40B4-BE49-F238E27FC236}">
                <a16:creationId xmlns:a16="http://schemas.microsoft.com/office/drawing/2014/main" id="{4075F93E-81B7-AFE0-9E66-C4CC0AA2D674}"/>
              </a:ext>
            </a:extLst>
          </p:cNvPr>
          <p:cNvSpPr/>
          <p:nvPr/>
        </p:nvSpPr>
        <p:spPr>
          <a:xfrm>
            <a:off x="4891795" y="3660745"/>
            <a:ext cx="973393" cy="32710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 name="曲线连接符 35">
            <a:extLst>
              <a:ext uri="{FF2B5EF4-FFF2-40B4-BE49-F238E27FC236}">
                <a16:creationId xmlns:a16="http://schemas.microsoft.com/office/drawing/2014/main" id="{BE6ABAD3-52D8-10C9-1273-27BB08F1810F}"/>
              </a:ext>
            </a:extLst>
          </p:cNvPr>
          <p:cNvCxnSpPr>
            <a:cxnSpLocks/>
            <a:endCxn id="29" idx="1"/>
          </p:cNvCxnSpPr>
          <p:nvPr/>
        </p:nvCxnSpPr>
        <p:spPr>
          <a:xfrm flipV="1">
            <a:off x="1025754" y="3070234"/>
            <a:ext cx="556283" cy="1374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曲线连接符 37">
            <a:extLst>
              <a:ext uri="{FF2B5EF4-FFF2-40B4-BE49-F238E27FC236}">
                <a16:creationId xmlns:a16="http://schemas.microsoft.com/office/drawing/2014/main" id="{14694F4A-01B9-CF68-F5CB-5CE6E1D8ED2A}"/>
              </a:ext>
            </a:extLst>
          </p:cNvPr>
          <p:cNvCxnSpPr>
            <a:cxnSpLocks/>
            <a:endCxn id="21" idx="1"/>
          </p:cNvCxnSpPr>
          <p:nvPr/>
        </p:nvCxnSpPr>
        <p:spPr>
          <a:xfrm flipV="1">
            <a:off x="2076875" y="2812871"/>
            <a:ext cx="398964" cy="2312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39">
            <a:extLst>
              <a:ext uri="{FF2B5EF4-FFF2-40B4-BE49-F238E27FC236}">
                <a16:creationId xmlns:a16="http://schemas.microsoft.com/office/drawing/2014/main" id="{3516A7BC-4E64-EAEB-4E39-9671C0812282}"/>
              </a:ext>
            </a:extLst>
          </p:cNvPr>
          <p:cNvCxnSpPr>
            <a:cxnSpLocks/>
            <a:endCxn id="28" idx="0"/>
          </p:cNvCxnSpPr>
          <p:nvPr/>
        </p:nvCxnSpPr>
        <p:spPr>
          <a:xfrm rot="5400000">
            <a:off x="2127606" y="2980011"/>
            <a:ext cx="620648" cy="48831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18830"/>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542925" y="43463"/>
            <a:ext cx="7886700" cy="994172"/>
          </a:xfrm>
        </p:spPr>
        <p:txBody>
          <a:bodyPr/>
          <a:lstStyle/>
          <a:p>
            <a:r>
              <a:rPr kumimoji="1" lang="en-US" altLang="zh-CN" dirty="0">
                <a:latin typeface="微软雅黑" panose="020B0503020204020204" pitchFamily="34" charset="-122"/>
                <a:ea typeface="微软雅黑" panose="020B0503020204020204" pitchFamily="34" charset="-122"/>
              </a:rPr>
              <a:t>2.3.3</a:t>
            </a:r>
            <a:r>
              <a:rPr kumimoji="1" lang="zh-CN" altLang="en-US" dirty="0">
                <a:latin typeface="微软雅黑" panose="020B0503020204020204" pitchFamily="34" charset="-122"/>
                <a:ea typeface="微软雅黑" panose="020B0503020204020204" pitchFamily="34" charset="-122"/>
              </a:rPr>
              <a:t> 验证与确认（</a:t>
            </a:r>
            <a:r>
              <a:rPr kumimoji="1" lang="en-US" altLang="zh-CN" dirty="0">
                <a:latin typeface="微软雅黑" panose="020B0503020204020204" pitchFamily="34" charset="-122"/>
                <a:ea typeface="微软雅黑" panose="020B0503020204020204" pitchFamily="34" charset="-122"/>
              </a:rPr>
              <a:t>V&amp;V</a:t>
            </a:r>
            <a:r>
              <a:rPr kumimoji="1" lang="zh-CN" altLang="en-US" dirty="0">
                <a:latin typeface="微软雅黑" panose="020B0503020204020204" pitchFamily="34" charset="-122"/>
                <a:ea typeface="微软雅黑" panose="020B0503020204020204" pitchFamily="34" charset="-122"/>
              </a:rPr>
              <a:t>）</a:t>
            </a:r>
          </a:p>
        </p:txBody>
      </p:sp>
      <p:sp>
        <p:nvSpPr>
          <p:cNvPr id="4" name="Rectangle 3"/>
          <p:cNvSpPr/>
          <p:nvPr/>
        </p:nvSpPr>
        <p:spPr>
          <a:xfrm>
            <a:off x="542924" y="948613"/>
            <a:ext cx="8124826" cy="855234"/>
          </a:xfrm>
          <a:prstGeom prst="rect">
            <a:avLst/>
          </a:prstGeom>
        </p:spPr>
        <p:txBody>
          <a:bodyPr wrap="square">
            <a:spAutoFit/>
          </a:bodyPr>
          <a:lstStyle/>
          <a:p>
            <a:pPr eaLnBrk="0" hangingPunct="0">
              <a:lnSpc>
                <a:spcPct val="130000"/>
              </a:lnSpc>
              <a:spcBef>
                <a:spcPct val="20000"/>
              </a:spcBef>
              <a:buClr>
                <a:schemeClr val="accent1">
                  <a:lumMod val="50000"/>
                </a:schemeClr>
              </a:buClr>
              <a:buSzPct val="90000"/>
              <a:defRPr/>
            </a:pPr>
            <a:r>
              <a:rPr lang="zh-CN" altLang="en-US" sz="2000" dirty="0">
                <a:solidFill>
                  <a:srgbClr val="800000"/>
                </a:solidFill>
                <a:ea typeface="楷体"/>
                <a:cs typeface="楷体"/>
              </a:rPr>
              <a:t>软件测试是由“验证（</a:t>
            </a:r>
            <a:r>
              <a:rPr lang="en-US" sz="2000" dirty="0">
                <a:solidFill>
                  <a:srgbClr val="800000"/>
                </a:solidFill>
                <a:ea typeface="楷体"/>
                <a:cs typeface="楷体"/>
              </a:rPr>
              <a:t>Verification</a:t>
            </a:r>
            <a:r>
              <a:rPr lang="zh-CN" altLang="en-US" sz="2000" dirty="0">
                <a:solidFill>
                  <a:srgbClr val="800000"/>
                </a:solidFill>
                <a:ea typeface="楷体"/>
                <a:cs typeface="楷体"/>
              </a:rPr>
              <a:t>）”和“有效性确认（</a:t>
            </a:r>
            <a:r>
              <a:rPr lang="en-US" sz="2000" dirty="0">
                <a:solidFill>
                  <a:srgbClr val="800000"/>
                </a:solidFill>
                <a:ea typeface="楷体"/>
                <a:cs typeface="楷体"/>
              </a:rPr>
              <a:t>Validation</a:t>
            </a:r>
            <a:r>
              <a:rPr lang="zh-CN" altLang="en-US" sz="2000" dirty="0">
                <a:solidFill>
                  <a:srgbClr val="800000"/>
                </a:solidFill>
                <a:ea typeface="楷体"/>
                <a:cs typeface="楷体"/>
              </a:rPr>
              <a:t>）”活动构成的整体</a:t>
            </a:r>
          </a:p>
        </p:txBody>
      </p:sp>
      <p:sp>
        <p:nvSpPr>
          <p:cNvPr id="2" name="Rectangle 3">
            <a:extLst>
              <a:ext uri="{FF2B5EF4-FFF2-40B4-BE49-F238E27FC236}">
                <a16:creationId xmlns:a16="http://schemas.microsoft.com/office/drawing/2014/main" id="{53C22EE3-10EF-EB4C-182B-4A079F0312E0}"/>
              </a:ext>
            </a:extLst>
          </p:cNvPr>
          <p:cNvSpPr>
            <a:spLocks noChangeArrowheads="1"/>
          </p:cNvSpPr>
          <p:nvPr/>
        </p:nvSpPr>
        <p:spPr bwMode="auto">
          <a:xfrm>
            <a:off x="656920" y="1971025"/>
            <a:ext cx="7629241" cy="2257221"/>
          </a:xfrm>
          <a:prstGeom prst="rect">
            <a:avLst/>
          </a:prstGeom>
          <a:noFill/>
          <a:ln w="9525" algn="ctr">
            <a:noFill/>
            <a:miter lim="800000"/>
            <a:headEnd/>
            <a:tailEnd/>
          </a:ln>
        </p:spPr>
        <p:txBody>
          <a:bodyPr wrap="square" anchor="ctr">
            <a:spAutoFit/>
          </a:bodyPr>
          <a:lstStyle/>
          <a:p>
            <a:pPr marL="285750" indent="-285750">
              <a:lnSpc>
                <a:spcPct val="130000"/>
              </a:lnSpc>
              <a:buClr>
                <a:schemeClr val="accent1"/>
              </a:buClr>
              <a:buSzPct val="75000"/>
              <a:buFont typeface="Wingdings" pitchFamily="2" charset="2"/>
              <a:buChar char="p"/>
              <a:tabLst>
                <a:tab pos="428625" algn="l"/>
              </a:tabLst>
            </a:pPr>
            <a:r>
              <a:rPr lang="en-US" altLang="zh-CN" dirty="0">
                <a:latin typeface="Arial Black" pitchFamily="34" charset="0"/>
                <a:ea typeface="楷体_GB2312" pitchFamily="49" charset="-122"/>
              </a:rPr>
              <a:t>Verification</a:t>
            </a:r>
            <a:r>
              <a:rPr lang="zh-CN" altLang="en-US" dirty="0">
                <a:latin typeface="Arial Black" pitchFamily="34" charset="0"/>
                <a:ea typeface="楷体_GB2312" pitchFamily="49" charset="-122"/>
              </a:rPr>
              <a:t>：</a:t>
            </a:r>
            <a:r>
              <a:rPr lang="en-US" altLang="zh-CN" dirty="0">
                <a:ea typeface="楷体_GB2312" pitchFamily="49" charset="-122"/>
              </a:rPr>
              <a:t>Are we building the product right</a:t>
            </a:r>
            <a:r>
              <a:rPr lang="zh-CN" altLang="en-US" dirty="0">
                <a:ea typeface="楷体_GB2312" pitchFamily="49" charset="-122"/>
              </a:rPr>
              <a:t>？</a:t>
            </a:r>
            <a:r>
              <a:rPr lang="zh-CN" altLang="en-US" dirty="0">
                <a:latin typeface="楷体"/>
                <a:ea typeface="楷体"/>
                <a:cs typeface="楷体"/>
              </a:rPr>
              <a:t>是否正确地构造了软件？即是否正确地做事，验证开发过程是否遵守已定义好的内容。验证产品满足规格设计说明书的一致性</a:t>
            </a:r>
            <a:endParaRPr lang="en-US" altLang="zh-CN" dirty="0">
              <a:latin typeface="楷体"/>
              <a:ea typeface="楷体"/>
              <a:cs typeface="楷体"/>
            </a:endParaRPr>
          </a:p>
          <a:p>
            <a:pPr marL="285750" indent="-285750" eaLnBrk="0" hangingPunct="0">
              <a:lnSpc>
                <a:spcPct val="130000"/>
              </a:lnSpc>
              <a:spcBef>
                <a:spcPct val="20000"/>
              </a:spcBef>
              <a:buClr>
                <a:schemeClr val="accent1">
                  <a:lumMod val="50000"/>
                </a:schemeClr>
              </a:buClr>
              <a:buSzPct val="90000"/>
              <a:buFont typeface="Wingdings" pitchFamily="2" charset="2"/>
              <a:buChar char="p"/>
              <a:tabLst>
                <a:tab pos="428625" algn="l"/>
              </a:tabLst>
            </a:pPr>
            <a:r>
              <a:rPr lang="en-US" altLang="zh-CN" dirty="0">
                <a:latin typeface="Arial Black" pitchFamily="34" charset="0"/>
                <a:ea typeface="楷体_GB2312" pitchFamily="49" charset="-122"/>
              </a:rPr>
              <a:t>Validation</a:t>
            </a:r>
            <a:r>
              <a:rPr lang="zh-CN" altLang="en-US" dirty="0">
                <a:ea typeface="楷体_GB2312" pitchFamily="49" charset="-122"/>
              </a:rPr>
              <a:t>： </a:t>
            </a:r>
            <a:r>
              <a:rPr lang="en-US" altLang="zh-CN" dirty="0">
                <a:ea typeface="楷体_GB2312" pitchFamily="49" charset="-122"/>
              </a:rPr>
              <a:t>Are we building the right product? </a:t>
            </a:r>
            <a:r>
              <a:rPr lang="zh-CN" altLang="en-US" dirty="0">
                <a:latin typeface="楷体"/>
                <a:ea typeface="楷体"/>
                <a:cs typeface="楷体"/>
              </a:rPr>
              <a:t>是否构造了正是用户所需要的软件？即是否正在做正确的事。验证产品所实现的功能是否满足用户的需求</a:t>
            </a:r>
          </a:p>
        </p:txBody>
      </p:sp>
    </p:spTree>
    <p:extLst>
      <p:ext uri="{BB962C8B-B14F-4D97-AF65-F5344CB8AC3E}">
        <p14:creationId xmlns:p14="http://schemas.microsoft.com/office/powerpoint/2010/main" val="39817572"/>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725333" y="261474"/>
            <a:ext cx="3402806" cy="571500"/>
          </a:xfrm>
        </p:spPr>
        <p:txBody>
          <a:bodyPr>
            <a:normAutofit/>
          </a:bodyPr>
          <a:lstStyle/>
          <a:p>
            <a:r>
              <a:rPr lang="zh-CN" altLang="en-US" dirty="0">
                <a:latin typeface="微软雅黑" panose="020B0503020204020204" pitchFamily="34" charset="-122"/>
                <a:ea typeface="微软雅黑" panose="020B0503020204020204" pitchFamily="34" charset="-122"/>
              </a:rPr>
              <a:t>验证和确认</a:t>
            </a:r>
          </a:p>
        </p:txBody>
      </p:sp>
      <p:pic>
        <p:nvPicPr>
          <p:cNvPr id="108546" name="Picture 2" descr="http://www.mindtree.com/japan/images/internet.jpg"/>
          <p:cNvPicPr>
            <a:picLocks noChangeAspect="1" noChangeArrowheads="1"/>
          </p:cNvPicPr>
          <p:nvPr/>
        </p:nvPicPr>
        <p:blipFill>
          <a:blip r:embed="rId3" cstate="print"/>
          <a:srcRect/>
          <a:stretch>
            <a:fillRect/>
          </a:stretch>
        </p:blipFill>
        <p:spPr bwMode="auto">
          <a:xfrm>
            <a:off x="1669368" y="801330"/>
            <a:ext cx="5683539" cy="3927390"/>
          </a:xfrm>
          <a:prstGeom prst="rect">
            <a:avLst/>
          </a:prstGeom>
          <a:noFill/>
        </p:spPr>
      </p:pic>
    </p:spTree>
    <p:extLst>
      <p:ext uri="{BB962C8B-B14F-4D97-AF65-F5344CB8AC3E}">
        <p14:creationId xmlns:p14="http://schemas.microsoft.com/office/powerpoint/2010/main" val="162875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38316" y="276554"/>
            <a:ext cx="4482498" cy="571500"/>
          </a:xfrm>
        </p:spPr>
        <p:txBody>
          <a:bodyPr/>
          <a:lstStyle/>
          <a:p>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主动测试</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被动测试</a:t>
            </a:r>
            <a:endParaRPr lang="zh-CN" altLang="en-US" dirty="0">
              <a:latin typeface="微软雅黑" panose="020B0503020204020204" pitchFamily="34" charset="-122"/>
              <a:ea typeface="微软雅黑" panose="020B0503020204020204" pitchFamily="34" charset="-122"/>
            </a:endParaRPr>
          </a:p>
        </p:txBody>
      </p:sp>
      <p:sp>
        <p:nvSpPr>
          <p:cNvPr id="70659" name="Rectangle 3"/>
          <p:cNvSpPr>
            <a:spLocks noGrp="1" noChangeArrowheads="1"/>
          </p:cNvSpPr>
          <p:nvPr>
            <p:ph type="body" idx="1"/>
          </p:nvPr>
        </p:nvSpPr>
        <p:spPr>
          <a:xfrm>
            <a:off x="101928" y="1044575"/>
            <a:ext cx="3991101" cy="1771991"/>
          </a:xfrm>
        </p:spPr>
        <p:txBody>
          <a:bodyPr>
            <a:noAutofit/>
          </a:bodyPr>
          <a:lstStyle/>
          <a:p>
            <a:pPr marL="266700" indent="-266700" eaLnBrk="0" hangingPunct="0">
              <a:lnSpc>
                <a:spcPct val="150000"/>
              </a:lnSpc>
              <a:spcBef>
                <a:spcPct val="0"/>
              </a:spcBef>
              <a:buClr>
                <a:srgbClr val="91AC4E"/>
              </a:buClr>
              <a:buSzPct val="80000"/>
              <a:buFont typeface="Wingdings" pitchFamily="2" charset="2"/>
              <a:buChar char="p"/>
              <a:defRPr/>
            </a:pPr>
            <a:r>
              <a:rPr lang="zh-CN" altLang="en-US" sz="1800" b="1" u="sng" dirty="0">
                <a:effectLst>
                  <a:outerShdw blurRad="38100" dist="38100" dir="2700000" algn="tl">
                    <a:srgbClr val="FFFFFF"/>
                  </a:outerShdw>
                </a:effectLst>
                <a:latin typeface="宋体"/>
                <a:ea typeface="宋体"/>
                <a:cs typeface="宋体"/>
              </a:rPr>
              <a:t>主动测试</a:t>
            </a:r>
            <a:r>
              <a:rPr lang="zh-CN" altLang="en-US" sz="1800" dirty="0">
                <a:effectLst>
                  <a:outerShdw blurRad="38100" dist="38100" dir="2700000" algn="tl">
                    <a:srgbClr val="FFFFFF"/>
                  </a:outerShdw>
                </a:effectLst>
                <a:latin typeface="宋体"/>
                <a:ea typeface="宋体"/>
                <a:cs typeface="宋体"/>
              </a:rPr>
              <a:t>：测试人员主动操作被测对象，如输入数据、发送请求等来驱动被测对象，从而验证被测对象的响应或输出结果</a:t>
            </a:r>
            <a:endParaRPr lang="en-US" altLang="zh-CN" sz="1800" dirty="0">
              <a:effectLst>
                <a:outerShdw blurRad="38100" dist="38100" dir="2700000" algn="tl">
                  <a:srgbClr val="FFFFFF"/>
                </a:outerShdw>
              </a:effectLst>
              <a:latin typeface="宋体"/>
              <a:ea typeface="宋体"/>
              <a:cs typeface="宋体"/>
            </a:endParaRPr>
          </a:p>
        </p:txBody>
      </p:sp>
      <p:pic>
        <p:nvPicPr>
          <p:cNvPr id="5" name="Picture 4" descr="3-11.gif"/>
          <p:cNvPicPr>
            <a:picLocks noChangeAspect="1"/>
          </p:cNvPicPr>
          <p:nvPr/>
        </p:nvPicPr>
        <p:blipFill rotWithShape="1">
          <a:blip r:embed="rId3" cstate="print"/>
          <a:srcRect r="60627" b="32017"/>
          <a:stretch/>
        </p:blipFill>
        <p:spPr bwMode="auto">
          <a:xfrm>
            <a:off x="1010121" y="2816566"/>
            <a:ext cx="2581492" cy="2042105"/>
          </a:xfrm>
          <a:prstGeom prst="rect">
            <a:avLst/>
          </a:prstGeom>
          <a:noFill/>
          <a:ln w="9525">
            <a:noFill/>
            <a:miter lim="800000"/>
            <a:headEnd/>
            <a:tailEnd/>
          </a:ln>
        </p:spPr>
      </p:pic>
      <p:pic>
        <p:nvPicPr>
          <p:cNvPr id="2" name="Picture 6" descr="查看源图像">
            <a:extLst>
              <a:ext uri="{FF2B5EF4-FFF2-40B4-BE49-F238E27FC236}">
                <a16:creationId xmlns:a16="http://schemas.microsoft.com/office/drawing/2014/main" id="{6680F67E-F55E-8CB8-6D3C-DF8451711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119" y="1653250"/>
            <a:ext cx="1646570" cy="2080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4A29B0B-DE06-8EAA-2DDC-B414CF151315}"/>
              </a:ext>
            </a:extLst>
          </p:cNvPr>
          <p:cNvSpPr txBox="1">
            <a:spLocks noChangeArrowheads="1"/>
          </p:cNvSpPr>
          <p:nvPr/>
        </p:nvSpPr>
        <p:spPr>
          <a:xfrm>
            <a:off x="5270297" y="722559"/>
            <a:ext cx="3722436" cy="1601559"/>
          </a:xfrm>
          <a:prstGeom prst="rect">
            <a:avLst/>
          </a:prstGeom>
        </p:spPr>
        <p:txBody>
          <a:bodyPr vert="horz" lIns="91440" tIns="45720" rIns="91440" bIns="45720" rtlCol="0">
            <a:no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思源黑体" panose="020F050202020403020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思源黑体" panose="020F050202020403020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思源黑体" panose="020F050202020403020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思源黑体" panose="020F050202020403020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spcBef>
                <a:spcPct val="0"/>
              </a:spcBef>
              <a:buClr>
                <a:srgbClr val="91AC4E"/>
              </a:buClr>
              <a:buSzPct val="80000"/>
              <a:buFont typeface="Wingdings" pitchFamily="2" charset="2"/>
              <a:buChar char="p"/>
              <a:defRPr/>
            </a:pPr>
            <a:r>
              <a:rPr lang="zh-CN" altLang="en-US" sz="1800" b="1" u="sng" dirty="0">
                <a:effectLst>
                  <a:outerShdw blurRad="38100" dist="38100" dir="2700000" algn="tl">
                    <a:srgbClr val="FFFFFF"/>
                  </a:outerShdw>
                </a:effectLst>
                <a:latin typeface="宋体"/>
                <a:ea typeface="宋体"/>
                <a:cs typeface="宋体"/>
              </a:rPr>
              <a:t>被动测试</a:t>
            </a:r>
            <a:r>
              <a:rPr lang="zh-CN" altLang="en-US" sz="1800" dirty="0">
                <a:effectLst>
                  <a:outerShdw blurRad="38100" dist="38100" dir="2700000" algn="tl">
                    <a:srgbClr val="FFFFFF"/>
                  </a:outerShdw>
                </a:effectLst>
                <a:latin typeface="宋体"/>
                <a:ea typeface="宋体"/>
                <a:cs typeface="宋体"/>
              </a:rPr>
              <a:t>：测试人员不干预产品的运行，而是被动地监控产品在实际环境中运行而获得系统运行的数据，然后进行分析</a:t>
            </a:r>
          </a:p>
        </p:txBody>
      </p:sp>
      <p:pic>
        <p:nvPicPr>
          <p:cNvPr id="4" name="Picture 4" descr="3-11.gif">
            <a:extLst>
              <a:ext uri="{FF2B5EF4-FFF2-40B4-BE49-F238E27FC236}">
                <a16:creationId xmlns:a16="http://schemas.microsoft.com/office/drawing/2014/main" id="{FC4C4889-2318-0633-73F8-736DF1FED774}"/>
              </a:ext>
            </a:extLst>
          </p:cNvPr>
          <p:cNvPicPr>
            <a:picLocks noChangeAspect="1"/>
          </p:cNvPicPr>
          <p:nvPr/>
        </p:nvPicPr>
        <p:blipFill rotWithShape="1">
          <a:blip r:embed="rId3" cstate="print"/>
          <a:srcRect l="62304" b="12647"/>
          <a:stretch/>
        </p:blipFill>
        <p:spPr bwMode="auto">
          <a:xfrm>
            <a:off x="6033431" y="2405243"/>
            <a:ext cx="2196169" cy="2331584"/>
          </a:xfrm>
          <a:prstGeom prst="rect">
            <a:avLst/>
          </a:prstGeom>
          <a:noFill/>
          <a:ln w="9525">
            <a:noFill/>
            <a:miter lim="800000"/>
            <a:headEnd/>
            <a:tailEnd/>
          </a:ln>
        </p:spPr>
      </p:pic>
    </p:spTree>
    <p:extLst>
      <p:ext uri="{BB962C8B-B14F-4D97-AF65-F5344CB8AC3E}">
        <p14:creationId xmlns:p14="http://schemas.microsoft.com/office/powerpoint/2010/main" val="1598505349"/>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44254" y="275890"/>
            <a:ext cx="6126213" cy="571500"/>
          </a:xfrm>
        </p:spPr>
        <p:txBody>
          <a:bodyPr>
            <a:normAutofit/>
          </a:bodyPr>
          <a:lstStyle/>
          <a:p>
            <a:pPr algn="ctr"/>
            <a:r>
              <a:rPr lang="zh-CN" altLang="en-US" sz="3100" dirty="0">
                <a:latin typeface="微软雅黑" panose="020B0503020204020204" pitchFamily="34" charset="-122"/>
                <a:ea typeface="微软雅黑" panose="020B0503020204020204" pitchFamily="34" charset="-122"/>
              </a:rPr>
              <a:t>实例：在线测试</a:t>
            </a:r>
            <a:r>
              <a:rPr lang="en-US" altLang="zh-CN" b="0" dirty="0">
                <a:latin typeface="微软雅黑" panose="020B0503020204020204" pitchFamily="34" charset="-122"/>
                <a:ea typeface="微软雅黑" panose="020B0503020204020204" pitchFamily="34" charset="-122"/>
              </a:rPr>
              <a:t>(</a:t>
            </a:r>
            <a:r>
              <a:rPr lang="en-US" altLang="zh-CN" b="0" dirty="0">
                <a:latin typeface="+mn-lt"/>
              </a:rPr>
              <a:t>Product-in Testing)</a:t>
            </a:r>
            <a:endParaRPr lang="zh-CN" altLang="en-US" b="0" dirty="0">
              <a:latin typeface="+mn-lt"/>
            </a:endParaRPr>
          </a:p>
        </p:txBody>
      </p:sp>
      <p:pic>
        <p:nvPicPr>
          <p:cNvPr id="3" name="图片 2" descr="屏幕快照 2014-03-13 下午4.58.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776" y="1186887"/>
            <a:ext cx="5766615" cy="3554077"/>
          </a:xfrm>
          <a:prstGeom prst="rect">
            <a:avLst/>
          </a:prstGeom>
        </p:spPr>
      </p:pic>
    </p:spTree>
    <p:extLst>
      <p:ext uri="{BB962C8B-B14F-4D97-AF65-F5344CB8AC3E}">
        <p14:creationId xmlns:p14="http://schemas.microsoft.com/office/powerpoint/2010/main" val="4399094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502518" y="295551"/>
            <a:ext cx="4914546" cy="513160"/>
          </a:xfrm>
        </p:spPr>
        <p:txBody>
          <a:bodyPr/>
          <a:lstStyle/>
          <a:p>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 黑盒测试方法和白盒测试</a:t>
            </a:r>
          </a:p>
        </p:txBody>
      </p:sp>
      <p:grpSp>
        <p:nvGrpSpPr>
          <p:cNvPr id="8195" name="Group 34"/>
          <p:cNvGrpSpPr>
            <a:grpSpLocks/>
          </p:cNvGrpSpPr>
          <p:nvPr/>
        </p:nvGrpSpPr>
        <p:grpSpPr bwMode="auto">
          <a:xfrm>
            <a:off x="5801995" y="1127610"/>
            <a:ext cx="2885149" cy="2674950"/>
            <a:chOff x="3216" y="2109"/>
            <a:chExt cx="2027" cy="2019"/>
          </a:xfrm>
        </p:grpSpPr>
        <p:grpSp>
          <p:nvGrpSpPr>
            <p:cNvPr id="8231" name="Group 35"/>
            <p:cNvGrpSpPr>
              <a:grpSpLocks/>
            </p:cNvGrpSpPr>
            <p:nvPr/>
          </p:nvGrpSpPr>
          <p:grpSpPr bwMode="auto">
            <a:xfrm>
              <a:off x="4218" y="2445"/>
              <a:ext cx="1025" cy="1683"/>
              <a:chOff x="4218" y="2445"/>
              <a:chExt cx="1025" cy="1683"/>
            </a:xfrm>
          </p:grpSpPr>
          <p:sp>
            <p:nvSpPr>
              <p:cNvPr id="8233" name="Oval 36"/>
              <p:cNvSpPr>
                <a:spLocks noChangeArrowheads="1"/>
              </p:cNvSpPr>
              <p:nvPr/>
            </p:nvSpPr>
            <p:spPr bwMode="auto">
              <a:xfrm>
                <a:off x="4666" y="2454"/>
                <a:ext cx="40" cy="72"/>
              </a:xfrm>
              <a:prstGeom prst="ellipse">
                <a:avLst/>
              </a:prstGeom>
              <a:solidFill>
                <a:srgbClr val="FFFFFF"/>
              </a:solidFill>
              <a:ln w="25400">
                <a:solidFill>
                  <a:schemeClr val="tx1"/>
                </a:solidFill>
                <a:round/>
                <a:headEnd/>
                <a:tailEnd/>
              </a:ln>
            </p:spPr>
            <p:txBody>
              <a:bodyPr wrap="none" anchor="ctr"/>
              <a:lstStyle/>
              <a:p>
                <a:endParaRPr lang="zh-CN" altLang="en-US" sz="1350"/>
              </a:p>
            </p:txBody>
          </p:sp>
          <p:sp>
            <p:nvSpPr>
              <p:cNvPr id="8234" name="Oval 37"/>
              <p:cNvSpPr>
                <a:spLocks noChangeArrowheads="1"/>
              </p:cNvSpPr>
              <p:nvPr/>
            </p:nvSpPr>
            <p:spPr bwMode="auto">
              <a:xfrm>
                <a:off x="4658" y="2445"/>
                <a:ext cx="56" cy="90"/>
              </a:xfrm>
              <a:prstGeom prst="ellipse">
                <a:avLst/>
              </a:prstGeom>
              <a:noFill/>
              <a:ln w="25400">
                <a:solidFill>
                  <a:schemeClr val="tx1"/>
                </a:solidFill>
                <a:round/>
                <a:headEnd/>
                <a:tailEnd/>
              </a:ln>
            </p:spPr>
            <p:txBody>
              <a:bodyPr wrap="none" anchor="ctr"/>
              <a:lstStyle/>
              <a:p>
                <a:endParaRPr lang="zh-CN" altLang="en-US" sz="1350"/>
              </a:p>
            </p:txBody>
          </p:sp>
          <p:sp>
            <p:nvSpPr>
              <p:cNvPr id="8235" name="Line 38"/>
              <p:cNvSpPr>
                <a:spLocks noChangeShapeType="1"/>
              </p:cNvSpPr>
              <p:nvPr/>
            </p:nvSpPr>
            <p:spPr bwMode="auto">
              <a:xfrm>
                <a:off x="4690" y="2544"/>
                <a:ext cx="1" cy="54"/>
              </a:xfrm>
              <a:prstGeom prst="line">
                <a:avLst/>
              </a:prstGeom>
              <a:noFill/>
              <a:ln w="25400">
                <a:solidFill>
                  <a:schemeClr val="tx1"/>
                </a:solidFill>
                <a:round/>
                <a:headEnd/>
                <a:tailEnd/>
              </a:ln>
            </p:spPr>
            <p:txBody>
              <a:bodyPr wrap="none" anchor="ctr"/>
              <a:lstStyle/>
              <a:p>
                <a:endParaRPr lang="zh-CN" altLang="en-US" sz="1350"/>
              </a:p>
            </p:txBody>
          </p:sp>
          <p:sp>
            <p:nvSpPr>
              <p:cNvPr id="8236" name="Rectangle 39"/>
              <p:cNvSpPr>
                <a:spLocks noChangeArrowheads="1"/>
              </p:cNvSpPr>
              <p:nvPr/>
            </p:nvSpPr>
            <p:spPr bwMode="auto">
              <a:xfrm>
                <a:off x="4578" y="2634"/>
                <a:ext cx="224" cy="126"/>
              </a:xfrm>
              <a:prstGeom prst="rect">
                <a:avLst/>
              </a:prstGeom>
              <a:solidFill>
                <a:schemeClr val="folHlink"/>
              </a:solidFill>
              <a:ln w="25400">
                <a:solidFill>
                  <a:schemeClr val="tx1"/>
                </a:solidFill>
                <a:miter lim="800000"/>
                <a:headEnd/>
                <a:tailEnd/>
              </a:ln>
            </p:spPr>
            <p:txBody>
              <a:bodyPr wrap="none" anchor="ctr"/>
              <a:lstStyle/>
              <a:p>
                <a:endParaRPr lang="zh-CN" altLang="en-US" sz="1350"/>
              </a:p>
            </p:txBody>
          </p:sp>
          <p:sp>
            <p:nvSpPr>
              <p:cNvPr id="8237" name="Rectangle 40"/>
              <p:cNvSpPr>
                <a:spLocks noChangeArrowheads="1"/>
              </p:cNvSpPr>
              <p:nvPr/>
            </p:nvSpPr>
            <p:spPr bwMode="auto">
              <a:xfrm>
                <a:off x="4570" y="2625"/>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38" name="Line 41"/>
              <p:cNvSpPr>
                <a:spLocks noChangeShapeType="1"/>
              </p:cNvSpPr>
              <p:nvPr/>
            </p:nvSpPr>
            <p:spPr bwMode="auto">
              <a:xfrm>
                <a:off x="4690" y="2778"/>
                <a:ext cx="1" cy="45"/>
              </a:xfrm>
              <a:prstGeom prst="line">
                <a:avLst/>
              </a:prstGeom>
              <a:noFill/>
              <a:ln w="25400">
                <a:solidFill>
                  <a:schemeClr val="tx1"/>
                </a:solidFill>
                <a:round/>
                <a:headEnd/>
                <a:tailEnd/>
              </a:ln>
            </p:spPr>
            <p:txBody>
              <a:bodyPr wrap="none" anchor="ctr"/>
              <a:lstStyle/>
              <a:p>
                <a:endParaRPr lang="zh-CN" altLang="en-US" sz="1350"/>
              </a:p>
            </p:txBody>
          </p:sp>
          <p:sp>
            <p:nvSpPr>
              <p:cNvPr id="8239" name="Line 42"/>
              <p:cNvSpPr>
                <a:spLocks noChangeShapeType="1"/>
              </p:cNvSpPr>
              <p:nvPr/>
            </p:nvSpPr>
            <p:spPr bwMode="auto">
              <a:xfrm flipH="1">
                <a:off x="4330" y="2895"/>
                <a:ext cx="224" cy="1"/>
              </a:xfrm>
              <a:prstGeom prst="line">
                <a:avLst/>
              </a:prstGeom>
              <a:noFill/>
              <a:ln w="25400">
                <a:solidFill>
                  <a:schemeClr val="tx1"/>
                </a:solidFill>
                <a:round/>
                <a:headEnd/>
                <a:tailEnd/>
              </a:ln>
            </p:spPr>
            <p:txBody>
              <a:bodyPr wrap="none" anchor="ctr"/>
              <a:lstStyle/>
              <a:p>
                <a:endParaRPr lang="zh-CN" altLang="en-US" sz="1350"/>
              </a:p>
            </p:txBody>
          </p:sp>
          <p:sp>
            <p:nvSpPr>
              <p:cNvPr id="8240" name="Rectangle 43"/>
              <p:cNvSpPr>
                <a:spLocks noChangeArrowheads="1"/>
              </p:cNvSpPr>
              <p:nvPr/>
            </p:nvSpPr>
            <p:spPr bwMode="auto">
              <a:xfrm>
                <a:off x="4226" y="3021"/>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sz="1350"/>
              </a:p>
            </p:txBody>
          </p:sp>
          <p:sp>
            <p:nvSpPr>
              <p:cNvPr id="8241" name="Rectangle 44"/>
              <p:cNvSpPr>
                <a:spLocks noChangeArrowheads="1"/>
              </p:cNvSpPr>
              <p:nvPr/>
            </p:nvSpPr>
            <p:spPr bwMode="auto">
              <a:xfrm>
                <a:off x="4218" y="3012"/>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42" name="Rectangle 45"/>
              <p:cNvSpPr>
                <a:spLocks noChangeArrowheads="1"/>
              </p:cNvSpPr>
              <p:nvPr/>
            </p:nvSpPr>
            <p:spPr bwMode="auto">
              <a:xfrm>
                <a:off x="4930" y="3039"/>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sz="1350"/>
              </a:p>
            </p:txBody>
          </p:sp>
          <p:sp>
            <p:nvSpPr>
              <p:cNvPr id="8243" name="Rectangle 46"/>
              <p:cNvSpPr>
                <a:spLocks noChangeArrowheads="1"/>
              </p:cNvSpPr>
              <p:nvPr/>
            </p:nvSpPr>
            <p:spPr bwMode="auto">
              <a:xfrm>
                <a:off x="4922" y="3030"/>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44" name="Line 47"/>
              <p:cNvSpPr>
                <a:spLocks noChangeShapeType="1"/>
              </p:cNvSpPr>
              <p:nvPr/>
            </p:nvSpPr>
            <p:spPr bwMode="auto">
              <a:xfrm>
                <a:off x="4338" y="2895"/>
                <a:ext cx="1" cy="108"/>
              </a:xfrm>
              <a:prstGeom prst="line">
                <a:avLst/>
              </a:prstGeom>
              <a:noFill/>
              <a:ln w="25400">
                <a:solidFill>
                  <a:schemeClr val="tx1"/>
                </a:solidFill>
                <a:round/>
                <a:headEnd/>
                <a:tailEnd/>
              </a:ln>
            </p:spPr>
            <p:txBody>
              <a:bodyPr wrap="none" anchor="ctr"/>
              <a:lstStyle/>
              <a:p>
                <a:endParaRPr lang="zh-CN" altLang="en-US" sz="1350"/>
              </a:p>
            </p:txBody>
          </p:sp>
          <p:sp>
            <p:nvSpPr>
              <p:cNvPr id="8245" name="Line 48"/>
              <p:cNvSpPr>
                <a:spLocks noChangeShapeType="1"/>
              </p:cNvSpPr>
              <p:nvPr/>
            </p:nvSpPr>
            <p:spPr bwMode="auto">
              <a:xfrm flipH="1">
                <a:off x="4818" y="2895"/>
                <a:ext cx="224" cy="1"/>
              </a:xfrm>
              <a:prstGeom prst="line">
                <a:avLst/>
              </a:prstGeom>
              <a:noFill/>
              <a:ln w="25400">
                <a:solidFill>
                  <a:schemeClr val="tx1"/>
                </a:solidFill>
                <a:round/>
                <a:headEnd/>
                <a:tailEnd/>
              </a:ln>
            </p:spPr>
            <p:txBody>
              <a:bodyPr wrap="none" anchor="ctr"/>
              <a:lstStyle/>
              <a:p>
                <a:endParaRPr lang="zh-CN" altLang="en-US" sz="1350"/>
              </a:p>
            </p:txBody>
          </p:sp>
          <p:sp>
            <p:nvSpPr>
              <p:cNvPr id="8246" name="Line 49"/>
              <p:cNvSpPr>
                <a:spLocks noChangeShapeType="1"/>
              </p:cNvSpPr>
              <p:nvPr/>
            </p:nvSpPr>
            <p:spPr bwMode="auto">
              <a:xfrm>
                <a:off x="5042" y="2895"/>
                <a:ext cx="1" cy="108"/>
              </a:xfrm>
              <a:prstGeom prst="line">
                <a:avLst/>
              </a:prstGeom>
              <a:noFill/>
              <a:ln w="25400">
                <a:solidFill>
                  <a:schemeClr val="tx1"/>
                </a:solidFill>
                <a:round/>
                <a:headEnd/>
                <a:tailEnd/>
              </a:ln>
            </p:spPr>
            <p:txBody>
              <a:bodyPr wrap="none" anchor="ctr"/>
              <a:lstStyle/>
              <a:p>
                <a:endParaRPr lang="zh-CN" altLang="en-US" sz="1350"/>
              </a:p>
            </p:txBody>
          </p:sp>
          <p:sp>
            <p:nvSpPr>
              <p:cNvPr id="8247" name="Line 50"/>
              <p:cNvSpPr>
                <a:spLocks noChangeShapeType="1"/>
              </p:cNvSpPr>
              <p:nvPr/>
            </p:nvSpPr>
            <p:spPr bwMode="auto">
              <a:xfrm>
                <a:off x="4338" y="3165"/>
                <a:ext cx="1" cy="72"/>
              </a:xfrm>
              <a:prstGeom prst="line">
                <a:avLst/>
              </a:prstGeom>
              <a:noFill/>
              <a:ln w="25400">
                <a:solidFill>
                  <a:schemeClr val="tx1"/>
                </a:solidFill>
                <a:round/>
                <a:headEnd/>
                <a:tailEnd/>
              </a:ln>
            </p:spPr>
            <p:txBody>
              <a:bodyPr wrap="none" anchor="ctr"/>
              <a:lstStyle/>
              <a:p>
                <a:endParaRPr lang="zh-CN" altLang="en-US" sz="1350"/>
              </a:p>
            </p:txBody>
          </p:sp>
          <p:sp>
            <p:nvSpPr>
              <p:cNvPr id="8248" name="Line 51"/>
              <p:cNvSpPr>
                <a:spLocks noChangeShapeType="1"/>
              </p:cNvSpPr>
              <p:nvPr/>
            </p:nvSpPr>
            <p:spPr bwMode="auto">
              <a:xfrm>
                <a:off x="5042" y="3183"/>
                <a:ext cx="1" cy="72"/>
              </a:xfrm>
              <a:prstGeom prst="line">
                <a:avLst/>
              </a:prstGeom>
              <a:noFill/>
              <a:ln w="25400">
                <a:solidFill>
                  <a:schemeClr val="tx1"/>
                </a:solidFill>
                <a:round/>
                <a:headEnd/>
                <a:tailEnd/>
              </a:ln>
            </p:spPr>
            <p:txBody>
              <a:bodyPr wrap="none" anchor="ctr"/>
              <a:lstStyle/>
              <a:p>
                <a:endParaRPr lang="zh-CN" altLang="en-US" sz="1350"/>
              </a:p>
            </p:txBody>
          </p:sp>
          <p:sp>
            <p:nvSpPr>
              <p:cNvPr id="8249" name="Line 52"/>
              <p:cNvSpPr>
                <a:spLocks noChangeShapeType="1"/>
              </p:cNvSpPr>
              <p:nvPr/>
            </p:nvSpPr>
            <p:spPr bwMode="auto">
              <a:xfrm>
                <a:off x="4338" y="3264"/>
                <a:ext cx="696" cy="1"/>
              </a:xfrm>
              <a:prstGeom prst="line">
                <a:avLst/>
              </a:prstGeom>
              <a:noFill/>
              <a:ln w="25400">
                <a:solidFill>
                  <a:schemeClr val="tx1"/>
                </a:solidFill>
                <a:round/>
                <a:headEnd/>
                <a:tailEnd/>
              </a:ln>
            </p:spPr>
            <p:txBody>
              <a:bodyPr wrap="none" anchor="ctr"/>
              <a:lstStyle/>
              <a:p>
                <a:endParaRPr lang="zh-CN" altLang="en-US" sz="1350"/>
              </a:p>
            </p:txBody>
          </p:sp>
          <p:sp>
            <p:nvSpPr>
              <p:cNvPr id="8250" name="Line 53"/>
              <p:cNvSpPr>
                <a:spLocks noChangeShapeType="1"/>
              </p:cNvSpPr>
              <p:nvPr/>
            </p:nvSpPr>
            <p:spPr bwMode="auto">
              <a:xfrm>
                <a:off x="4690" y="3264"/>
                <a:ext cx="1" cy="108"/>
              </a:xfrm>
              <a:prstGeom prst="line">
                <a:avLst/>
              </a:prstGeom>
              <a:noFill/>
              <a:ln w="25400">
                <a:solidFill>
                  <a:schemeClr val="tx1"/>
                </a:solidFill>
                <a:round/>
                <a:headEnd/>
                <a:tailEnd/>
              </a:ln>
            </p:spPr>
            <p:txBody>
              <a:bodyPr wrap="none" anchor="ctr"/>
              <a:lstStyle/>
              <a:p>
                <a:endParaRPr lang="zh-CN" altLang="en-US" sz="1350"/>
              </a:p>
            </p:txBody>
          </p:sp>
          <p:sp>
            <p:nvSpPr>
              <p:cNvPr id="8251" name="Rectangle 54"/>
              <p:cNvSpPr>
                <a:spLocks noChangeArrowheads="1"/>
              </p:cNvSpPr>
              <p:nvPr/>
            </p:nvSpPr>
            <p:spPr bwMode="auto">
              <a:xfrm>
                <a:off x="4578" y="3408"/>
                <a:ext cx="224" cy="126"/>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52" name="Rectangle 55"/>
              <p:cNvSpPr>
                <a:spLocks noChangeArrowheads="1"/>
              </p:cNvSpPr>
              <p:nvPr/>
            </p:nvSpPr>
            <p:spPr bwMode="auto">
              <a:xfrm>
                <a:off x="4570" y="3399"/>
                <a:ext cx="240" cy="144"/>
              </a:xfrm>
              <a:prstGeom prst="rect">
                <a:avLst/>
              </a:prstGeom>
              <a:noFill/>
              <a:ln w="25400">
                <a:solidFill>
                  <a:schemeClr val="tx1"/>
                </a:solidFill>
                <a:miter lim="800000"/>
                <a:headEnd/>
                <a:tailEnd/>
              </a:ln>
            </p:spPr>
            <p:txBody>
              <a:bodyPr wrap="none" anchor="ctr"/>
              <a:lstStyle/>
              <a:p>
                <a:endParaRPr lang="zh-CN" altLang="en-US" sz="1350"/>
              </a:p>
            </p:txBody>
          </p:sp>
          <p:sp>
            <p:nvSpPr>
              <p:cNvPr id="8253" name="Line 56"/>
              <p:cNvSpPr>
                <a:spLocks noChangeShapeType="1"/>
              </p:cNvSpPr>
              <p:nvPr/>
            </p:nvSpPr>
            <p:spPr bwMode="auto">
              <a:xfrm>
                <a:off x="4690" y="3552"/>
                <a:ext cx="1" cy="135"/>
              </a:xfrm>
              <a:prstGeom prst="line">
                <a:avLst/>
              </a:prstGeom>
              <a:noFill/>
              <a:ln w="25400">
                <a:solidFill>
                  <a:schemeClr val="tx1"/>
                </a:solidFill>
                <a:round/>
                <a:headEnd/>
                <a:tailEnd/>
              </a:ln>
            </p:spPr>
            <p:txBody>
              <a:bodyPr wrap="none" anchor="ctr"/>
              <a:lstStyle/>
              <a:p>
                <a:endParaRPr lang="zh-CN" altLang="en-US" sz="1350"/>
              </a:p>
            </p:txBody>
          </p:sp>
          <p:sp>
            <p:nvSpPr>
              <p:cNvPr id="8254" name="Line 57"/>
              <p:cNvSpPr>
                <a:spLocks noChangeShapeType="1"/>
              </p:cNvSpPr>
              <p:nvPr/>
            </p:nvSpPr>
            <p:spPr bwMode="auto">
              <a:xfrm>
                <a:off x="4690" y="3768"/>
                <a:ext cx="1" cy="45"/>
              </a:xfrm>
              <a:prstGeom prst="line">
                <a:avLst/>
              </a:prstGeom>
              <a:noFill/>
              <a:ln w="25400">
                <a:solidFill>
                  <a:schemeClr val="tx1"/>
                </a:solidFill>
                <a:round/>
                <a:headEnd/>
                <a:tailEnd/>
              </a:ln>
            </p:spPr>
            <p:txBody>
              <a:bodyPr wrap="none" anchor="ctr"/>
              <a:lstStyle/>
              <a:p>
                <a:endParaRPr lang="zh-CN" altLang="en-US" sz="1350"/>
              </a:p>
            </p:txBody>
          </p:sp>
          <p:sp>
            <p:nvSpPr>
              <p:cNvPr id="8255" name="Line 58"/>
              <p:cNvSpPr>
                <a:spLocks noChangeShapeType="1"/>
              </p:cNvSpPr>
              <p:nvPr/>
            </p:nvSpPr>
            <p:spPr bwMode="auto">
              <a:xfrm>
                <a:off x="4690" y="2580"/>
                <a:ext cx="544" cy="1"/>
              </a:xfrm>
              <a:prstGeom prst="line">
                <a:avLst/>
              </a:prstGeom>
              <a:noFill/>
              <a:ln w="25400">
                <a:solidFill>
                  <a:schemeClr val="tx1"/>
                </a:solidFill>
                <a:round/>
                <a:headEnd/>
                <a:tailEnd/>
              </a:ln>
            </p:spPr>
            <p:txBody>
              <a:bodyPr wrap="none" anchor="ctr"/>
              <a:lstStyle/>
              <a:p>
                <a:endParaRPr lang="zh-CN" altLang="en-US" sz="1350"/>
              </a:p>
            </p:txBody>
          </p:sp>
          <p:sp>
            <p:nvSpPr>
              <p:cNvPr id="8256" name="Line 59"/>
              <p:cNvSpPr>
                <a:spLocks noChangeShapeType="1"/>
              </p:cNvSpPr>
              <p:nvPr/>
            </p:nvSpPr>
            <p:spPr bwMode="auto">
              <a:xfrm>
                <a:off x="4690" y="3804"/>
                <a:ext cx="544" cy="1"/>
              </a:xfrm>
              <a:prstGeom prst="line">
                <a:avLst/>
              </a:prstGeom>
              <a:noFill/>
              <a:ln w="25400">
                <a:solidFill>
                  <a:schemeClr val="tx1"/>
                </a:solidFill>
                <a:round/>
                <a:headEnd/>
                <a:tailEnd/>
              </a:ln>
            </p:spPr>
            <p:txBody>
              <a:bodyPr wrap="none" anchor="ctr"/>
              <a:lstStyle/>
              <a:p>
                <a:endParaRPr lang="zh-CN" altLang="en-US" sz="1350"/>
              </a:p>
            </p:txBody>
          </p:sp>
          <p:sp>
            <p:nvSpPr>
              <p:cNvPr id="8257" name="Line 60"/>
              <p:cNvSpPr>
                <a:spLocks noChangeShapeType="1"/>
              </p:cNvSpPr>
              <p:nvPr/>
            </p:nvSpPr>
            <p:spPr bwMode="auto">
              <a:xfrm>
                <a:off x="5242" y="2580"/>
                <a:ext cx="1" cy="1215"/>
              </a:xfrm>
              <a:prstGeom prst="line">
                <a:avLst/>
              </a:prstGeom>
              <a:noFill/>
              <a:ln w="25400">
                <a:solidFill>
                  <a:schemeClr val="tx1"/>
                </a:solidFill>
                <a:round/>
                <a:headEnd/>
                <a:tailEnd/>
              </a:ln>
            </p:spPr>
            <p:txBody>
              <a:bodyPr wrap="none" anchor="ctr"/>
              <a:lstStyle/>
              <a:p>
                <a:endParaRPr lang="zh-CN" altLang="en-US" sz="1350"/>
              </a:p>
            </p:txBody>
          </p:sp>
          <p:sp>
            <p:nvSpPr>
              <p:cNvPr id="8258" name="AutoShape 61"/>
              <p:cNvSpPr>
                <a:spLocks noChangeArrowheads="1"/>
              </p:cNvSpPr>
              <p:nvPr/>
            </p:nvSpPr>
            <p:spPr bwMode="auto">
              <a:xfrm>
                <a:off x="4546" y="2814"/>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sz="1350"/>
              </a:p>
            </p:txBody>
          </p:sp>
          <p:sp>
            <p:nvSpPr>
              <p:cNvPr id="8259" name="AutoShape 62"/>
              <p:cNvSpPr>
                <a:spLocks noChangeArrowheads="1"/>
              </p:cNvSpPr>
              <p:nvPr/>
            </p:nvSpPr>
            <p:spPr bwMode="auto">
              <a:xfrm>
                <a:off x="4546" y="3705"/>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sz="1350"/>
              </a:p>
            </p:txBody>
          </p:sp>
          <p:sp>
            <p:nvSpPr>
              <p:cNvPr id="8260" name="Line 63"/>
              <p:cNvSpPr>
                <a:spLocks noChangeShapeType="1"/>
              </p:cNvSpPr>
              <p:nvPr/>
            </p:nvSpPr>
            <p:spPr bwMode="auto">
              <a:xfrm>
                <a:off x="4690" y="3903"/>
                <a:ext cx="1" cy="225"/>
              </a:xfrm>
              <a:prstGeom prst="line">
                <a:avLst/>
              </a:prstGeom>
              <a:noFill/>
              <a:ln w="25400">
                <a:solidFill>
                  <a:schemeClr val="tx1"/>
                </a:solidFill>
                <a:round/>
                <a:headEnd/>
                <a:tailEnd type="triangle" w="med" len="med"/>
              </a:ln>
            </p:spPr>
            <p:txBody>
              <a:bodyPr wrap="none" anchor="ctr"/>
              <a:lstStyle/>
              <a:p>
                <a:endParaRPr lang="zh-CN" altLang="en-US" sz="1350"/>
              </a:p>
            </p:txBody>
          </p:sp>
        </p:grpSp>
        <p:pic>
          <p:nvPicPr>
            <p:cNvPr id="8232" name="Picture 64"/>
            <p:cNvPicPr>
              <a:picLocks noChangeArrowheads="1"/>
            </p:cNvPicPr>
            <p:nvPr/>
          </p:nvPicPr>
          <p:blipFill>
            <a:blip r:embed="rId3" cstate="print"/>
            <a:srcRect/>
            <a:stretch>
              <a:fillRect/>
            </a:stretch>
          </p:blipFill>
          <p:spPr bwMode="auto">
            <a:xfrm>
              <a:off x="3216" y="2109"/>
              <a:ext cx="1226" cy="1536"/>
            </a:xfrm>
            <a:prstGeom prst="rect">
              <a:avLst/>
            </a:prstGeom>
            <a:noFill/>
            <a:ln w="12700">
              <a:noFill/>
              <a:miter lim="800000"/>
              <a:headEnd/>
              <a:tailEnd/>
            </a:ln>
          </p:spPr>
        </p:pic>
      </p:grpSp>
      <p:sp>
        <p:nvSpPr>
          <p:cNvPr id="8196" name="Text Box 65"/>
          <p:cNvSpPr txBox="1">
            <a:spLocks noChangeArrowheads="1"/>
          </p:cNvSpPr>
          <p:nvPr/>
        </p:nvSpPr>
        <p:spPr bwMode="auto">
          <a:xfrm>
            <a:off x="1187909" y="3975603"/>
            <a:ext cx="2484834" cy="784830"/>
          </a:xfrm>
          <a:prstGeom prst="rect">
            <a:avLst/>
          </a:prstGeom>
          <a:noFill/>
          <a:ln w="9525" algn="ctr">
            <a:noFill/>
            <a:miter lim="800000"/>
            <a:headEnd/>
            <a:tailEnd/>
          </a:ln>
        </p:spPr>
        <p:txBody>
          <a:bodyPr>
            <a:spAutoFit/>
          </a:bodyPr>
          <a:lstStyle/>
          <a:p>
            <a:pPr marL="85725" indent="-85725" algn="ctr">
              <a:spcBef>
                <a:spcPct val="50000"/>
              </a:spcBef>
              <a:buClr>
                <a:schemeClr val="accent1"/>
              </a:buClr>
              <a:buSzPct val="75000"/>
            </a:pPr>
            <a:r>
              <a:rPr lang="zh-CN" altLang="en-US" b="1" dirty="0">
                <a:solidFill>
                  <a:schemeClr val="tx1">
                    <a:lumMod val="50000"/>
                    <a:lumOff val="50000"/>
                  </a:schemeClr>
                </a:solidFill>
                <a:latin typeface="Arial Black" pitchFamily="34" charset="0"/>
                <a:ea typeface="楷体_GB2312" pitchFamily="49" charset="-122"/>
              </a:rPr>
              <a:t>基于需求的测试</a:t>
            </a:r>
          </a:p>
          <a:p>
            <a:pPr marL="85725" indent="-85725" algn="ctr">
              <a:spcBef>
                <a:spcPct val="50000"/>
              </a:spcBef>
              <a:buClr>
                <a:schemeClr val="accent1"/>
              </a:buClr>
              <a:buSzPct val="75000"/>
            </a:pPr>
            <a:r>
              <a:rPr lang="zh-CN" altLang="en-US" b="1" dirty="0">
                <a:solidFill>
                  <a:schemeClr val="tx1">
                    <a:lumMod val="50000"/>
                    <a:lumOff val="50000"/>
                  </a:schemeClr>
                </a:solidFill>
                <a:latin typeface="Arial Black" pitchFamily="34" charset="0"/>
                <a:ea typeface="楷体_GB2312" pitchFamily="49" charset="-122"/>
              </a:rPr>
              <a:t>数据驱动测试 </a:t>
            </a:r>
          </a:p>
        </p:txBody>
      </p:sp>
      <p:sp>
        <p:nvSpPr>
          <p:cNvPr id="8197" name="Text Box 66"/>
          <p:cNvSpPr txBox="1">
            <a:spLocks noChangeArrowheads="1"/>
          </p:cNvSpPr>
          <p:nvPr/>
        </p:nvSpPr>
        <p:spPr bwMode="auto">
          <a:xfrm>
            <a:off x="5756797" y="3747592"/>
            <a:ext cx="2484835" cy="900246"/>
          </a:xfrm>
          <a:prstGeom prst="rect">
            <a:avLst/>
          </a:prstGeom>
          <a:noFill/>
          <a:ln w="9525" algn="ctr">
            <a:noFill/>
            <a:miter lim="800000"/>
            <a:headEnd/>
            <a:tailEnd/>
          </a:ln>
        </p:spPr>
        <p:txBody>
          <a:bodyPr>
            <a:spAutoFit/>
          </a:bodyPr>
          <a:lstStyle/>
          <a:p>
            <a:pPr marL="85725" indent="-85725" algn="ctr">
              <a:spcBef>
                <a:spcPct val="50000"/>
              </a:spcBef>
              <a:buClr>
                <a:schemeClr val="accent1"/>
              </a:buClr>
              <a:buSzPct val="75000"/>
            </a:pPr>
            <a:r>
              <a:rPr lang="zh-CN" altLang="en-US" sz="2100" b="1" dirty="0">
                <a:solidFill>
                  <a:srgbClr val="7F7F7F"/>
                </a:solidFill>
                <a:latin typeface="Arial Black" pitchFamily="34" charset="0"/>
                <a:ea typeface="楷体_GB2312" pitchFamily="49" charset="-122"/>
              </a:rPr>
              <a:t>结构化测试</a:t>
            </a:r>
          </a:p>
          <a:p>
            <a:pPr marL="85725" indent="-85725" algn="ctr">
              <a:spcBef>
                <a:spcPct val="50000"/>
              </a:spcBef>
              <a:buClr>
                <a:schemeClr val="accent1"/>
              </a:buClr>
              <a:buSzPct val="75000"/>
            </a:pPr>
            <a:r>
              <a:rPr lang="zh-CN" altLang="en-US" sz="2100" b="1" dirty="0">
                <a:solidFill>
                  <a:srgbClr val="7F7F7F"/>
                </a:solidFill>
                <a:latin typeface="Arial Black" pitchFamily="34" charset="0"/>
                <a:ea typeface="楷体_GB2312" pitchFamily="49" charset="-122"/>
              </a:rPr>
              <a:t>逻辑驱动测试 </a:t>
            </a:r>
          </a:p>
        </p:txBody>
      </p:sp>
      <p:grpSp>
        <p:nvGrpSpPr>
          <p:cNvPr id="8198" name="Group 71"/>
          <p:cNvGrpSpPr>
            <a:grpSpLocks noChangeAspect="1"/>
          </p:cNvGrpSpPr>
          <p:nvPr/>
        </p:nvGrpSpPr>
        <p:grpSpPr bwMode="auto">
          <a:xfrm>
            <a:off x="643438" y="1127610"/>
            <a:ext cx="3682103" cy="2598339"/>
            <a:chOff x="3130" y="245"/>
            <a:chExt cx="4588" cy="3308"/>
          </a:xfrm>
        </p:grpSpPr>
        <p:sp>
          <p:nvSpPr>
            <p:cNvPr id="8201" name="AutoShape 72"/>
            <p:cNvSpPr>
              <a:spLocks noChangeAspect="1" noChangeArrowheads="1"/>
            </p:cNvSpPr>
            <p:nvPr/>
          </p:nvSpPr>
          <p:spPr bwMode="auto">
            <a:xfrm>
              <a:off x="3130" y="513"/>
              <a:ext cx="4588" cy="3040"/>
            </a:xfrm>
            <a:prstGeom prst="rect">
              <a:avLst/>
            </a:prstGeom>
            <a:noFill/>
            <a:ln w="9525">
              <a:noFill/>
              <a:miter lim="800000"/>
              <a:headEnd/>
              <a:tailEnd/>
            </a:ln>
          </p:spPr>
          <p:txBody>
            <a:bodyPr/>
            <a:lstStyle/>
            <a:p>
              <a:endParaRPr lang="zh-CN" altLang="en-US" sz="1350"/>
            </a:p>
          </p:txBody>
        </p:sp>
        <p:grpSp>
          <p:nvGrpSpPr>
            <p:cNvPr id="8202" name="Group 73"/>
            <p:cNvGrpSpPr>
              <a:grpSpLocks/>
            </p:cNvGrpSpPr>
            <p:nvPr/>
          </p:nvGrpSpPr>
          <p:grpSpPr bwMode="auto">
            <a:xfrm>
              <a:off x="6574" y="833"/>
              <a:ext cx="1054" cy="893"/>
              <a:chOff x="3808" y="1163"/>
              <a:chExt cx="760" cy="730"/>
            </a:xfrm>
          </p:grpSpPr>
          <p:sp>
            <p:nvSpPr>
              <p:cNvPr id="8226" name="Freeform 74"/>
              <p:cNvSpPr>
                <a:spLocks/>
              </p:cNvSpPr>
              <p:nvPr/>
            </p:nvSpPr>
            <p:spPr bwMode="auto">
              <a:xfrm>
                <a:off x="4340" y="1598"/>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headEnd/>
                <a:tailEnd/>
              </a:ln>
            </p:spPr>
            <p:txBody>
              <a:bodyPr/>
              <a:lstStyle/>
              <a:p>
                <a:endParaRPr lang="zh-CN" altLang="en-US" sz="1350"/>
              </a:p>
            </p:txBody>
          </p:sp>
          <p:sp>
            <p:nvSpPr>
              <p:cNvPr id="8227" name="Freeform 75"/>
              <p:cNvSpPr>
                <a:spLocks/>
              </p:cNvSpPr>
              <p:nvPr/>
            </p:nvSpPr>
            <p:spPr bwMode="auto">
              <a:xfrm>
                <a:off x="3907" y="1230"/>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headEnd/>
                <a:tailEnd/>
              </a:ln>
            </p:spPr>
            <p:txBody>
              <a:bodyPr/>
              <a:lstStyle/>
              <a:p>
                <a:endParaRPr lang="zh-CN" altLang="en-US" sz="1350"/>
              </a:p>
            </p:txBody>
          </p:sp>
          <p:sp>
            <p:nvSpPr>
              <p:cNvPr id="8228" name="Freeform 76"/>
              <p:cNvSpPr>
                <a:spLocks/>
              </p:cNvSpPr>
              <p:nvPr/>
            </p:nvSpPr>
            <p:spPr bwMode="auto">
              <a:xfrm>
                <a:off x="3808" y="1531"/>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headEnd/>
                <a:tailEnd/>
              </a:ln>
            </p:spPr>
            <p:txBody>
              <a:bodyPr/>
              <a:lstStyle/>
              <a:p>
                <a:endParaRPr lang="zh-CN" altLang="en-US" sz="1350"/>
              </a:p>
            </p:txBody>
          </p:sp>
          <p:sp>
            <p:nvSpPr>
              <p:cNvPr id="8229" name="Freeform 77"/>
              <p:cNvSpPr>
                <a:spLocks/>
              </p:cNvSpPr>
              <p:nvPr/>
            </p:nvSpPr>
            <p:spPr bwMode="auto">
              <a:xfrm>
                <a:off x="3808" y="1330"/>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headEnd/>
                <a:tailEnd/>
              </a:ln>
            </p:spPr>
            <p:txBody>
              <a:bodyPr/>
              <a:lstStyle/>
              <a:p>
                <a:endParaRPr lang="zh-CN" altLang="en-US" sz="1350"/>
              </a:p>
            </p:txBody>
          </p:sp>
          <p:sp>
            <p:nvSpPr>
              <p:cNvPr id="8230" name="Freeform 78"/>
              <p:cNvSpPr>
                <a:spLocks/>
              </p:cNvSpPr>
              <p:nvPr/>
            </p:nvSpPr>
            <p:spPr bwMode="auto">
              <a:xfrm>
                <a:off x="4340" y="1163"/>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headEnd/>
                <a:tailEnd/>
              </a:ln>
            </p:spPr>
            <p:txBody>
              <a:bodyPr/>
              <a:lstStyle/>
              <a:p>
                <a:endParaRPr lang="zh-CN" altLang="en-US" sz="1350"/>
              </a:p>
            </p:txBody>
          </p:sp>
        </p:grpSp>
        <p:grpSp>
          <p:nvGrpSpPr>
            <p:cNvPr id="8203" name="Group 79"/>
            <p:cNvGrpSpPr>
              <a:grpSpLocks/>
            </p:cNvGrpSpPr>
            <p:nvPr/>
          </p:nvGrpSpPr>
          <p:grpSpPr bwMode="auto">
            <a:xfrm>
              <a:off x="5228" y="2433"/>
              <a:ext cx="658" cy="1081"/>
              <a:chOff x="2876" y="2432"/>
              <a:chExt cx="560" cy="798"/>
            </a:xfrm>
          </p:grpSpPr>
          <p:sp>
            <p:nvSpPr>
              <p:cNvPr id="8223" name="Freeform 80"/>
              <p:cNvSpPr>
                <a:spLocks/>
              </p:cNvSpPr>
              <p:nvPr/>
            </p:nvSpPr>
            <p:spPr bwMode="auto">
              <a:xfrm>
                <a:off x="3010" y="2734"/>
                <a:ext cx="60" cy="496"/>
              </a:xfrm>
              <a:custGeom>
                <a:avLst/>
                <a:gdLst>
                  <a:gd name="T0" fmla="*/ 59 w 60"/>
                  <a:gd name="T1" fmla="*/ 495 h 496"/>
                  <a:gd name="T2" fmla="*/ 59 w 60"/>
                  <a:gd name="T3" fmla="*/ 33 h 496"/>
                  <a:gd name="T4" fmla="*/ 0 w 60"/>
                  <a:gd name="T5" fmla="*/ 0 h 496"/>
                  <a:gd name="T6" fmla="*/ 0 w 60"/>
                  <a:gd name="T7" fmla="*/ 429 h 496"/>
                  <a:gd name="T8" fmla="*/ 59 w 60"/>
                  <a:gd name="T9" fmla="*/ 495 h 496"/>
                  <a:gd name="T10" fmla="*/ 0 60000 65536"/>
                  <a:gd name="T11" fmla="*/ 0 60000 65536"/>
                  <a:gd name="T12" fmla="*/ 0 60000 65536"/>
                  <a:gd name="T13" fmla="*/ 0 60000 65536"/>
                  <a:gd name="T14" fmla="*/ 0 60000 65536"/>
                  <a:gd name="T15" fmla="*/ 0 w 60"/>
                  <a:gd name="T16" fmla="*/ 0 h 496"/>
                  <a:gd name="T17" fmla="*/ 60 w 60"/>
                  <a:gd name="T18" fmla="*/ 496 h 496"/>
                </a:gdLst>
                <a:ahLst/>
                <a:cxnLst>
                  <a:cxn ang="T10">
                    <a:pos x="T0" y="T1"/>
                  </a:cxn>
                  <a:cxn ang="T11">
                    <a:pos x="T2" y="T3"/>
                  </a:cxn>
                  <a:cxn ang="T12">
                    <a:pos x="T4" y="T5"/>
                  </a:cxn>
                  <a:cxn ang="T13">
                    <a:pos x="T6" y="T7"/>
                  </a:cxn>
                  <a:cxn ang="T14">
                    <a:pos x="T8" y="T9"/>
                  </a:cxn>
                </a:cxnLst>
                <a:rect l="T15" t="T16" r="T17" b="T18"/>
                <a:pathLst>
                  <a:path w="60" h="496">
                    <a:moveTo>
                      <a:pt x="59" y="495"/>
                    </a:moveTo>
                    <a:lnTo>
                      <a:pt x="59" y="33"/>
                    </a:lnTo>
                    <a:lnTo>
                      <a:pt x="0" y="0"/>
                    </a:lnTo>
                    <a:lnTo>
                      <a:pt x="0" y="429"/>
                    </a:lnTo>
                    <a:lnTo>
                      <a:pt x="59" y="495"/>
                    </a:lnTo>
                  </a:path>
                </a:pathLst>
              </a:custGeom>
              <a:solidFill>
                <a:srgbClr val="333333"/>
              </a:solidFill>
              <a:ln w="12700" cap="rnd">
                <a:noFill/>
                <a:round/>
                <a:headEnd/>
                <a:tailEnd/>
              </a:ln>
            </p:spPr>
            <p:txBody>
              <a:bodyPr/>
              <a:lstStyle/>
              <a:p>
                <a:endParaRPr lang="zh-CN" altLang="en-US" sz="1350"/>
              </a:p>
            </p:txBody>
          </p:sp>
          <p:sp>
            <p:nvSpPr>
              <p:cNvPr id="8224" name="Freeform 81"/>
              <p:cNvSpPr>
                <a:spLocks/>
              </p:cNvSpPr>
              <p:nvPr/>
            </p:nvSpPr>
            <p:spPr bwMode="auto">
              <a:xfrm>
                <a:off x="2943" y="2466"/>
                <a:ext cx="493" cy="764"/>
              </a:xfrm>
              <a:custGeom>
                <a:avLst/>
                <a:gdLst>
                  <a:gd name="T0" fmla="*/ 230 w 493"/>
                  <a:gd name="T1" fmla="*/ 0 h 764"/>
                  <a:gd name="T2" fmla="*/ 492 w 493"/>
                  <a:gd name="T3" fmla="*/ 133 h 764"/>
                  <a:gd name="T4" fmla="*/ 362 w 493"/>
                  <a:gd name="T5" fmla="*/ 198 h 764"/>
                  <a:gd name="T6" fmla="*/ 362 w 493"/>
                  <a:gd name="T7" fmla="*/ 663 h 764"/>
                  <a:gd name="T8" fmla="*/ 132 w 493"/>
                  <a:gd name="T9" fmla="*/ 763 h 764"/>
                  <a:gd name="T10" fmla="*/ 132 w 493"/>
                  <a:gd name="T11" fmla="*/ 299 h 764"/>
                  <a:gd name="T12" fmla="*/ 0 w 493"/>
                  <a:gd name="T13" fmla="*/ 365 h 764"/>
                  <a:gd name="T14" fmla="*/ 230 w 493"/>
                  <a:gd name="T15" fmla="*/ 0 h 764"/>
                  <a:gd name="T16" fmla="*/ 0 60000 65536"/>
                  <a:gd name="T17" fmla="*/ 0 60000 65536"/>
                  <a:gd name="T18" fmla="*/ 0 60000 65536"/>
                  <a:gd name="T19" fmla="*/ 0 60000 65536"/>
                  <a:gd name="T20" fmla="*/ 0 60000 65536"/>
                  <a:gd name="T21" fmla="*/ 0 60000 65536"/>
                  <a:gd name="T22" fmla="*/ 0 60000 65536"/>
                  <a:gd name="T23" fmla="*/ 0 60000 65536"/>
                  <a:gd name="T24" fmla="*/ 0 w 493"/>
                  <a:gd name="T25" fmla="*/ 0 h 764"/>
                  <a:gd name="T26" fmla="*/ 493 w 493"/>
                  <a:gd name="T27" fmla="*/ 764 h 7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 h="764">
                    <a:moveTo>
                      <a:pt x="230" y="0"/>
                    </a:moveTo>
                    <a:lnTo>
                      <a:pt x="492" y="133"/>
                    </a:lnTo>
                    <a:lnTo>
                      <a:pt x="362" y="198"/>
                    </a:lnTo>
                    <a:lnTo>
                      <a:pt x="362" y="663"/>
                    </a:lnTo>
                    <a:lnTo>
                      <a:pt x="132" y="763"/>
                    </a:lnTo>
                    <a:lnTo>
                      <a:pt x="132" y="299"/>
                    </a:lnTo>
                    <a:lnTo>
                      <a:pt x="0" y="365"/>
                    </a:lnTo>
                    <a:lnTo>
                      <a:pt x="230" y="0"/>
                    </a:lnTo>
                  </a:path>
                </a:pathLst>
              </a:custGeom>
              <a:solidFill>
                <a:srgbClr val="333333"/>
              </a:solidFill>
              <a:ln w="12700" cap="rnd">
                <a:noFill/>
                <a:round/>
                <a:headEnd/>
                <a:tailEnd/>
              </a:ln>
            </p:spPr>
            <p:txBody>
              <a:bodyPr/>
              <a:lstStyle/>
              <a:p>
                <a:endParaRPr lang="zh-CN" altLang="en-US" sz="1350"/>
              </a:p>
            </p:txBody>
          </p:sp>
          <p:sp>
            <p:nvSpPr>
              <p:cNvPr id="8225" name="Freeform 82"/>
              <p:cNvSpPr>
                <a:spLocks/>
              </p:cNvSpPr>
              <p:nvPr/>
            </p:nvSpPr>
            <p:spPr bwMode="auto">
              <a:xfrm>
                <a:off x="2876" y="2432"/>
                <a:ext cx="294" cy="396"/>
              </a:xfrm>
              <a:custGeom>
                <a:avLst/>
                <a:gdLst>
                  <a:gd name="T0" fmla="*/ 65 w 294"/>
                  <a:gd name="T1" fmla="*/ 395 h 396"/>
                  <a:gd name="T2" fmla="*/ 0 w 294"/>
                  <a:gd name="T3" fmla="*/ 362 h 396"/>
                  <a:gd name="T4" fmla="*/ 228 w 294"/>
                  <a:gd name="T5" fmla="*/ 0 h 396"/>
                  <a:gd name="T6" fmla="*/ 293 w 294"/>
                  <a:gd name="T7" fmla="*/ 33 h 396"/>
                  <a:gd name="T8" fmla="*/ 65 w 294"/>
                  <a:gd name="T9" fmla="*/ 395 h 396"/>
                  <a:gd name="T10" fmla="*/ 0 60000 65536"/>
                  <a:gd name="T11" fmla="*/ 0 60000 65536"/>
                  <a:gd name="T12" fmla="*/ 0 60000 65536"/>
                  <a:gd name="T13" fmla="*/ 0 60000 65536"/>
                  <a:gd name="T14" fmla="*/ 0 60000 65536"/>
                  <a:gd name="T15" fmla="*/ 0 w 294"/>
                  <a:gd name="T16" fmla="*/ 0 h 396"/>
                  <a:gd name="T17" fmla="*/ 294 w 294"/>
                  <a:gd name="T18" fmla="*/ 396 h 396"/>
                </a:gdLst>
                <a:ahLst/>
                <a:cxnLst>
                  <a:cxn ang="T10">
                    <a:pos x="T0" y="T1"/>
                  </a:cxn>
                  <a:cxn ang="T11">
                    <a:pos x="T2" y="T3"/>
                  </a:cxn>
                  <a:cxn ang="T12">
                    <a:pos x="T4" y="T5"/>
                  </a:cxn>
                  <a:cxn ang="T13">
                    <a:pos x="T6" y="T7"/>
                  </a:cxn>
                  <a:cxn ang="T14">
                    <a:pos x="T8" y="T9"/>
                  </a:cxn>
                </a:cxnLst>
                <a:rect l="T15" t="T16" r="T17" b="T18"/>
                <a:pathLst>
                  <a:path w="294" h="396">
                    <a:moveTo>
                      <a:pt x="65" y="395"/>
                    </a:moveTo>
                    <a:lnTo>
                      <a:pt x="0" y="362"/>
                    </a:lnTo>
                    <a:lnTo>
                      <a:pt x="228" y="0"/>
                    </a:lnTo>
                    <a:lnTo>
                      <a:pt x="293" y="33"/>
                    </a:lnTo>
                    <a:lnTo>
                      <a:pt x="65" y="395"/>
                    </a:lnTo>
                  </a:path>
                </a:pathLst>
              </a:custGeom>
              <a:solidFill>
                <a:srgbClr val="333333"/>
              </a:solidFill>
              <a:ln w="12700" cap="rnd">
                <a:noFill/>
                <a:round/>
                <a:headEnd/>
                <a:tailEnd/>
              </a:ln>
            </p:spPr>
            <p:txBody>
              <a:bodyPr/>
              <a:lstStyle/>
              <a:p>
                <a:endParaRPr lang="zh-CN" altLang="en-US" sz="1350"/>
              </a:p>
            </p:txBody>
          </p:sp>
        </p:grpSp>
        <p:grpSp>
          <p:nvGrpSpPr>
            <p:cNvPr id="8204" name="Group 83"/>
            <p:cNvGrpSpPr>
              <a:grpSpLocks/>
            </p:cNvGrpSpPr>
            <p:nvPr/>
          </p:nvGrpSpPr>
          <p:grpSpPr bwMode="auto">
            <a:xfrm>
              <a:off x="4133" y="1027"/>
              <a:ext cx="2514" cy="2046"/>
              <a:chOff x="1994" y="1288"/>
              <a:chExt cx="1929" cy="1468"/>
            </a:xfrm>
          </p:grpSpPr>
          <p:sp>
            <p:nvSpPr>
              <p:cNvPr id="8220" name="Freeform 84"/>
              <p:cNvSpPr>
                <a:spLocks/>
              </p:cNvSpPr>
              <p:nvPr/>
            </p:nvSpPr>
            <p:spPr bwMode="auto">
              <a:xfrm>
                <a:off x="1994" y="1858"/>
                <a:ext cx="394" cy="898"/>
              </a:xfrm>
              <a:custGeom>
                <a:avLst/>
                <a:gdLst>
                  <a:gd name="T0" fmla="*/ 0 w 394"/>
                  <a:gd name="T1" fmla="*/ 0 h 898"/>
                  <a:gd name="T2" fmla="*/ 393 w 394"/>
                  <a:gd name="T3" fmla="*/ 232 h 898"/>
                  <a:gd name="T4" fmla="*/ 393 w 394"/>
                  <a:gd name="T5" fmla="*/ 897 h 898"/>
                  <a:gd name="T6" fmla="*/ 0 w 394"/>
                  <a:gd name="T7" fmla="*/ 664 h 898"/>
                  <a:gd name="T8" fmla="*/ 0 w 394"/>
                  <a:gd name="T9" fmla="*/ 0 h 898"/>
                  <a:gd name="T10" fmla="*/ 0 60000 65536"/>
                  <a:gd name="T11" fmla="*/ 0 60000 65536"/>
                  <a:gd name="T12" fmla="*/ 0 60000 65536"/>
                  <a:gd name="T13" fmla="*/ 0 60000 65536"/>
                  <a:gd name="T14" fmla="*/ 0 60000 65536"/>
                  <a:gd name="T15" fmla="*/ 0 w 394"/>
                  <a:gd name="T16" fmla="*/ 0 h 898"/>
                  <a:gd name="T17" fmla="*/ 394 w 394"/>
                  <a:gd name="T18" fmla="*/ 898 h 898"/>
                </a:gdLst>
                <a:ahLst/>
                <a:cxnLst>
                  <a:cxn ang="T10">
                    <a:pos x="T0" y="T1"/>
                  </a:cxn>
                  <a:cxn ang="T11">
                    <a:pos x="T2" y="T3"/>
                  </a:cxn>
                  <a:cxn ang="T12">
                    <a:pos x="T4" y="T5"/>
                  </a:cxn>
                  <a:cxn ang="T13">
                    <a:pos x="T6" y="T7"/>
                  </a:cxn>
                  <a:cxn ang="T14">
                    <a:pos x="T8" y="T9"/>
                  </a:cxn>
                </a:cxnLst>
                <a:rect l="T15" t="T16" r="T17" b="T18"/>
                <a:pathLst>
                  <a:path w="394" h="898">
                    <a:moveTo>
                      <a:pt x="0" y="0"/>
                    </a:moveTo>
                    <a:lnTo>
                      <a:pt x="393" y="232"/>
                    </a:lnTo>
                    <a:lnTo>
                      <a:pt x="393" y="897"/>
                    </a:lnTo>
                    <a:lnTo>
                      <a:pt x="0" y="664"/>
                    </a:lnTo>
                    <a:lnTo>
                      <a:pt x="0" y="0"/>
                    </a:lnTo>
                  </a:path>
                </a:pathLst>
              </a:custGeom>
              <a:solidFill>
                <a:srgbClr val="808080"/>
              </a:solidFill>
              <a:ln w="12700" cap="rnd">
                <a:noFill/>
                <a:round/>
                <a:headEnd/>
                <a:tailEnd/>
              </a:ln>
            </p:spPr>
            <p:txBody>
              <a:bodyPr/>
              <a:lstStyle/>
              <a:p>
                <a:endParaRPr lang="zh-CN" altLang="en-US" sz="1350"/>
              </a:p>
            </p:txBody>
          </p:sp>
          <p:sp>
            <p:nvSpPr>
              <p:cNvPr id="8221" name="Freeform 85"/>
              <p:cNvSpPr>
                <a:spLocks/>
              </p:cNvSpPr>
              <p:nvPr/>
            </p:nvSpPr>
            <p:spPr bwMode="auto">
              <a:xfrm>
                <a:off x="1994" y="1288"/>
                <a:ext cx="1929" cy="797"/>
              </a:xfrm>
              <a:custGeom>
                <a:avLst/>
                <a:gdLst>
                  <a:gd name="T0" fmla="*/ 0 w 1929"/>
                  <a:gd name="T1" fmla="*/ 564 h 797"/>
                  <a:gd name="T2" fmla="*/ 399 w 1929"/>
                  <a:gd name="T3" fmla="*/ 796 h 797"/>
                  <a:gd name="T4" fmla="*/ 1928 w 1929"/>
                  <a:gd name="T5" fmla="*/ 200 h 797"/>
                  <a:gd name="T6" fmla="*/ 1594 w 1929"/>
                  <a:gd name="T7" fmla="*/ 0 h 797"/>
                  <a:gd name="T8" fmla="*/ 0 w 1929"/>
                  <a:gd name="T9" fmla="*/ 564 h 797"/>
                  <a:gd name="T10" fmla="*/ 0 60000 65536"/>
                  <a:gd name="T11" fmla="*/ 0 60000 65536"/>
                  <a:gd name="T12" fmla="*/ 0 60000 65536"/>
                  <a:gd name="T13" fmla="*/ 0 60000 65536"/>
                  <a:gd name="T14" fmla="*/ 0 60000 65536"/>
                  <a:gd name="T15" fmla="*/ 0 w 1929"/>
                  <a:gd name="T16" fmla="*/ 0 h 797"/>
                  <a:gd name="T17" fmla="*/ 1929 w 1929"/>
                  <a:gd name="T18" fmla="*/ 797 h 797"/>
                </a:gdLst>
                <a:ahLst/>
                <a:cxnLst>
                  <a:cxn ang="T10">
                    <a:pos x="T0" y="T1"/>
                  </a:cxn>
                  <a:cxn ang="T11">
                    <a:pos x="T2" y="T3"/>
                  </a:cxn>
                  <a:cxn ang="T12">
                    <a:pos x="T4" y="T5"/>
                  </a:cxn>
                  <a:cxn ang="T13">
                    <a:pos x="T6" y="T7"/>
                  </a:cxn>
                  <a:cxn ang="T14">
                    <a:pos x="T8" y="T9"/>
                  </a:cxn>
                </a:cxnLst>
                <a:rect l="T15" t="T16" r="T17" b="T18"/>
                <a:pathLst>
                  <a:path w="1929" h="797">
                    <a:moveTo>
                      <a:pt x="0" y="564"/>
                    </a:moveTo>
                    <a:lnTo>
                      <a:pt x="399" y="796"/>
                    </a:lnTo>
                    <a:lnTo>
                      <a:pt x="1928" y="200"/>
                    </a:lnTo>
                    <a:lnTo>
                      <a:pt x="1594" y="0"/>
                    </a:lnTo>
                    <a:lnTo>
                      <a:pt x="0" y="564"/>
                    </a:lnTo>
                  </a:path>
                </a:pathLst>
              </a:custGeom>
              <a:solidFill>
                <a:srgbClr val="808080"/>
              </a:solidFill>
              <a:ln w="12700" cap="rnd">
                <a:noFill/>
                <a:round/>
                <a:headEnd/>
                <a:tailEnd/>
              </a:ln>
            </p:spPr>
            <p:txBody>
              <a:bodyPr/>
              <a:lstStyle/>
              <a:p>
                <a:endParaRPr lang="zh-CN" altLang="en-US" sz="1350"/>
              </a:p>
            </p:txBody>
          </p:sp>
          <p:sp>
            <p:nvSpPr>
              <p:cNvPr id="8222" name="Freeform 86"/>
              <p:cNvSpPr>
                <a:spLocks/>
              </p:cNvSpPr>
              <p:nvPr/>
            </p:nvSpPr>
            <p:spPr bwMode="auto">
              <a:xfrm>
                <a:off x="2395" y="1490"/>
                <a:ext cx="1528" cy="1266"/>
              </a:xfrm>
              <a:custGeom>
                <a:avLst/>
                <a:gdLst>
                  <a:gd name="T0" fmla="*/ 0 w 1528"/>
                  <a:gd name="T1" fmla="*/ 598 h 1266"/>
                  <a:gd name="T2" fmla="*/ 0 w 1528"/>
                  <a:gd name="T3" fmla="*/ 1265 h 1266"/>
                  <a:gd name="T4" fmla="*/ 1527 w 1528"/>
                  <a:gd name="T5" fmla="*/ 565 h 1266"/>
                  <a:gd name="T6" fmla="*/ 1527 w 1528"/>
                  <a:gd name="T7" fmla="*/ 0 h 1266"/>
                  <a:gd name="T8" fmla="*/ 0 w 1528"/>
                  <a:gd name="T9" fmla="*/ 598 h 1266"/>
                  <a:gd name="T10" fmla="*/ 0 60000 65536"/>
                  <a:gd name="T11" fmla="*/ 0 60000 65536"/>
                  <a:gd name="T12" fmla="*/ 0 60000 65536"/>
                  <a:gd name="T13" fmla="*/ 0 60000 65536"/>
                  <a:gd name="T14" fmla="*/ 0 60000 65536"/>
                  <a:gd name="T15" fmla="*/ 0 w 1528"/>
                  <a:gd name="T16" fmla="*/ 0 h 1266"/>
                  <a:gd name="T17" fmla="*/ 1528 w 1528"/>
                  <a:gd name="T18" fmla="*/ 1266 h 1266"/>
                </a:gdLst>
                <a:ahLst/>
                <a:cxnLst>
                  <a:cxn ang="T10">
                    <a:pos x="T0" y="T1"/>
                  </a:cxn>
                  <a:cxn ang="T11">
                    <a:pos x="T2" y="T3"/>
                  </a:cxn>
                  <a:cxn ang="T12">
                    <a:pos x="T4" y="T5"/>
                  </a:cxn>
                  <a:cxn ang="T13">
                    <a:pos x="T6" y="T7"/>
                  </a:cxn>
                  <a:cxn ang="T14">
                    <a:pos x="T8" y="T9"/>
                  </a:cxn>
                </a:cxnLst>
                <a:rect l="T15" t="T16" r="T17" b="T18"/>
                <a:pathLst>
                  <a:path w="1528" h="1266">
                    <a:moveTo>
                      <a:pt x="0" y="598"/>
                    </a:moveTo>
                    <a:lnTo>
                      <a:pt x="0" y="1265"/>
                    </a:lnTo>
                    <a:lnTo>
                      <a:pt x="1527" y="565"/>
                    </a:lnTo>
                    <a:lnTo>
                      <a:pt x="1527" y="0"/>
                    </a:lnTo>
                    <a:lnTo>
                      <a:pt x="0" y="598"/>
                    </a:lnTo>
                  </a:path>
                </a:pathLst>
              </a:custGeom>
              <a:solidFill>
                <a:srgbClr val="808080"/>
              </a:solidFill>
              <a:ln w="12700" cap="rnd">
                <a:noFill/>
                <a:round/>
                <a:headEnd/>
                <a:tailEnd/>
              </a:ln>
            </p:spPr>
            <p:txBody>
              <a:bodyPr/>
              <a:lstStyle/>
              <a:p>
                <a:endParaRPr lang="zh-CN" altLang="en-US" sz="1350"/>
              </a:p>
            </p:txBody>
          </p:sp>
        </p:grpSp>
        <p:grpSp>
          <p:nvGrpSpPr>
            <p:cNvPr id="8205" name="Group 87"/>
            <p:cNvGrpSpPr>
              <a:grpSpLocks/>
            </p:cNvGrpSpPr>
            <p:nvPr/>
          </p:nvGrpSpPr>
          <p:grpSpPr bwMode="auto">
            <a:xfrm>
              <a:off x="4946" y="673"/>
              <a:ext cx="845" cy="851"/>
              <a:chOff x="2645" y="920"/>
              <a:chExt cx="649" cy="663"/>
            </a:xfrm>
          </p:grpSpPr>
          <p:sp>
            <p:nvSpPr>
              <p:cNvPr id="8216" name="Freeform 88"/>
              <p:cNvSpPr>
                <a:spLocks/>
              </p:cNvSpPr>
              <p:nvPr/>
            </p:nvSpPr>
            <p:spPr bwMode="auto">
              <a:xfrm>
                <a:off x="3066" y="1246"/>
                <a:ext cx="228" cy="86"/>
              </a:xfrm>
              <a:custGeom>
                <a:avLst/>
                <a:gdLst>
                  <a:gd name="T0" fmla="*/ 64 w 228"/>
                  <a:gd name="T1" fmla="*/ 85 h 86"/>
                  <a:gd name="T2" fmla="*/ 227 w 228"/>
                  <a:gd name="T3" fmla="*/ 27 h 86"/>
                  <a:gd name="T4" fmla="*/ 156 w 228"/>
                  <a:gd name="T5" fmla="*/ 0 h 86"/>
                  <a:gd name="T6" fmla="*/ 0 w 228"/>
                  <a:gd name="T7" fmla="*/ 58 h 86"/>
                  <a:gd name="T8" fmla="*/ 64 w 228"/>
                  <a:gd name="T9" fmla="*/ 85 h 86"/>
                  <a:gd name="T10" fmla="*/ 0 60000 65536"/>
                  <a:gd name="T11" fmla="*/ 0 60000 65536"/>
                  <a:gd name="T12" fmla="*/ 0 60000 65536"/>
                  <a:gd name="T13" fmla="*/ 0 60000 65536"/>
                  <a:gd name="T14" fmla="*/ 0 60000 65536"/>
                  <a:gd name="T15" fmla="*/ 0 w 228"/>
                  <a:gd name="T16" fmla="*/ 0 h 86"/>
                  <a:gd name="T17" fmla="*/ 228 w 228"/>
                  <a:gd name="T18" fmla="*/ 86 h 86"/>
                </a:gdLst>
                <a:ahLst/>
                <a:cxnLst>
                  <a:cxn ang="T10">
                    <a:pos x="T0" y="T1"/>
                  </a:cxn>
                  <a:cxn ang="T11">
                    <a:pos x="T2" y="T3"/>
                  </a:cxn>
                  <a:cxn ang="T12">
                    <a:pos x="T4" y="T5"/>
                  </a:cxn>
                  <a:cxn ang="T13">
                    <a:pos x="T6" y="T7"/>
                  </a:cxn>
                  <a:cxn ang="T14">
                    <a:pos x="T8" y="T9"/>
                  </a:cxn>
                </a:cxnLst>
                <a:rect l="T15" t="T16" r="T17" b="T18"/>
                <a:pathLst>
                  <a:path w="228" h="86">
                    <a:moveTo>
                      <a:pt x="64" y="85"/>
                    </a:moveTo>
                    <a:lnTo>
                      <a:pt x="227" y="27"/>
                    </a:lnTo>
                    <a:lnTo>
                      <a:pt x="156" y="0"/>
                    </a:lnTo>
                    <a:lnTo>
                      <a:pt x="0" y="58"/>
                    </a:lnTo>
                    <a:lnTo>
                      <a:pt x="64" y="85"/>
                    </a:lnTo>
                  </a:path>
                </a:pathLst>
              </a:custGeom>
              <a:solidFill>
                <a:srgbClr val="333333"/>
              </a:solidFill>
              <a:ln w="12700" cap="rnd">
                <a:noFill/>
                <a:round/>
                <a:headEnd/>
                <a:tailEnd/>
              </a:ln>
            </p:spPr>
            <p:txBody>
              <a:bodyPr/>
              <a:lstStyle/>
              <a:p>
                <a:endParaRPr lang="zh-CN" altLang="en-US" sz="1350"/>
              </a:p>
            </p:txBody>
          </p:sp>
          <p:sp>
            <p:nvSpPr>
              <p:cNvPr id="8217" name="Freeform 89"/>
              <p:cNvSpPr>
                <a:spLocks/>
              </p:cNvSpPr>
              <p:nvPr/>
            </p:nvSpPr>
            <p:spPr bwMode="auto">
              <a:xfrm>
                <a:off x="2717" y="920"/>
                <a:ext cx="577" cy="663"/>
              </a:xfrm>
              <a:custGeom>
                <a:avLst/>
                <a:gdLst>
                  <a:gd name="T0" fmla="*/ 183 w 577"/>
                  <a:gd name="T1" fmla="*/ 66 h 663"/>
                  <a:gd name="T2" fmla="*/ 414 w 577"/>
                  <a:gd name="T3" fmla="*/ 0 h 663"/>
                  <a:gd name="T4" fmla="*/ 414 w 577"/>
                  <a:gd name="T5" fmla="*/ 411 h 663"/>
                  <a:gd name="T6" fmla="*/ 576 w 577"/>
                  <a:gd name="T7" fmla="*/ 351 h 663"/>
                  <a:gd name="T8" fmla="*/ 316 w 577"/>
                  <a:gd name="T9" fmla="*/ 662 h 663"/>
                  <a:gd name="T10" fmla="*/ 0 w 577"/>
                  <a:gd name="T11" fmla="*/ 562 h 663"/>
                  <a:gd name="T12" fmla="*/ 183 w 577"/>
                  <a:gd name="T13" fmla="*/ 496 h 663"/>
                  <a:gd name="T14" fmla="*/ 183 w 577"/>
                  <a:gd name="T15" fmla="*/ 66 h 663"/>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663"/>
                  <a:gd name="T26" fmla="*/ 577 w 577"/>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663">
                    <a:moveTo>
                      <a:pt x="183" y="66"/>
                    </a:moveTo>
                    <a:lnTo>
                      <a:pt x="414" y="0"/>
                    </a:lnTo>
                    <a:lnTo>
                      <a:pt x="414" y="411"/>
                    </a:lnTo>
                    <a:lnTo>
                      <a:pt x="576" y="351"/>
                    </a:lnTo>
                    <a:lnTo>
                      <a:pt x="316" y="662"/>
                    </a:lnTo>
                    <a:lnTo>
                      <a:pt x="0" y="562"/>
                    </a:lnTo>
                    <a:lnTo>
                      <a:pt x="183" y="496"/>
                    </a:lnTo>
                    <a:lnTo>
                      <a:pt x="183" y="66"/>
                    </a:lnTo>
                  </a:path>
                </a:pathLst>
              </a:custGeom>
              <a:solidFill>
                <a:srgbClr val="333333"/>
              </a:solidFill>
              <a:ln w="12700" cap="rnd">
                <a:noFill/>
                <a:round/>
                <a:headEnd/>
                <a:tailEnd/>
              </a:ln>
            </p:spPr>
            <p:txBody>
              <a:bodyPr/>
              <a:lstStyle/>
              <a:p>
                <a:endParaRPr lang="zh-CN" altLang="en-US" sz="1350"/>
              </a:p>
            </p:txBody>
          </p:sp>
          <p:sp>
            <p:nvSpPr>
              <p:cNvPr id="8218" name="Freeform 90"/>
              <p:cNvSpPr>
                <a:spLocks/>
              </p:cNvSpPr>
              <p:nvPr/>
            </p:nvSpPr>
            <p:spPr bwMode="auto">
              <a:xfrm>
                <a:off x="2645" y="1389"/>
                <a:ext cx="251" cy="93"/>
              </a:xfrm>
              <a:custGeom>
                <a:avLst/>
                <a:gdLst>
                  <a:gd name="T0" fmla="*/ 70 w 251"/>
                  <a:gd name="T1" fmla="*/ 92 h 93"/>
                  <a:gd name="T2" fmla="*/ 0 w 251"/>
                  <a:gd name="T3" fmla="*/ 59 h 93"/>
                  <a:gd name="T4" fmla="*/ 185 w 251"/>
                  <a:gd name="T5" fmla="*/ 0 h 93"/>
                  <a:gd name="T6" fmla="*/ 250 w 251"/>
                  <a:gd name="T7" fmla="*/ 30 h 93"/>
                  <a:gd name="T8" fmla="*/ 70 w 251"/>
                  <a:gd name="T9" fmla="*/ 92 h 93"/>
                  <a:gd name="T10" fmla="*/ 0 60000 65536"/>
                  <a:gd name="T11" fmla="*/ 0 60000 65536"/>
                  <a:gd name="T12" fmla="*/ 0 60000 65536"/>
                  <a:gd name="T13" fmla="*/ 0 60000 65536"/>
                  <a:gd name="T14" fmla="*/ 0 60000 65536"/>
                  <a:gd name="T15" fmla="*/ 0 w 251"/>
                  <a:gd name="T16" fmla="*/ 0 h 93"/>
                  <a:gd name="T17" fmla="*/ 251 w 251"/>
                  <a:gd name="T18" fmla="*/ 93 h 93"/>
                </a:gdLst>
                <a:ahLst/>
                <a:cxnLst>
                  <a:cxn ang="T10">
                    <a:pos x="T0" y="T1"/>
                  </a:cxn>
                  <a:cxn ang="T11">
                    <a:pos x="T2" y="T3"/>
                  </a:cxn>
                  <a:cxn ang="T12">
                    <a:pos x="T4" y="T5"/>
                  </a:cxn>
                  <a:cxn ang="T13">
                    <a:pos x="T6" y="T7"/>
                  </a:cxn>
                  <a:cxn ang="T14">
                    <a:pos x="T8" y="T9"/>
                  </a:cxn>
                </a:cxnLst>
                <a:rect l="T15" t="T16" r="T17" b="T18"/>
                <a:pathLst>
                  <a:path w="251" h="93">
                    <a:moveTo>
                      <a:pt x="70" y="92"/>
                    </a:moveTo>
                    <a:lnTo>
                      <a:pt x="0" y="59"/>
                    </a:lnTo>
                    <a:lnTo>
                      <a:pt x="185" y="0"/>
                    </a:lnTo>
                    <a:lnTo>
                      <a:pt x="250" y="30"/>
                    </a:lnTo>
                    <a:lnTo>
                      <a:pt x="70" y="92"/>
                    </a:lnTo>
                  </a:path>
                </a:pathLst>
              </a:custGeom>
              <a:solidFill>
                <a:srgbClr val="333333"/>
              </a:solidFill>
              <a:ln w="12700" cap="rnd">
                <a:noFill/>
                <a:round/>
                <a:headEnd/>
                <a:tailEnd/>
              </a:ln>
            </p:spPr>
            <p:txBody>
              <a:bodyPr/>
              <a:lstStyle/>
              <a:p>
                <a:endParaRPr lang="zh-CN" altLang="en-US" sz="1350"/>
              </a:p>
            </p:txBody>
          </p:sp>
          <p:sp>
            <p:nvSpPr>
              <p:cNvPr id="8219" name="Freeform 91"/>
              <p:cNvSpPr>
                <a:spLocks/>
              </p:cNvSpPr>
              <p:nvPr/>
            </p:nvSpPr>
            <p:spPr bwMode="auto">
              <a:xfrm>
                <a:off x="2836" y="953"/>
                <a:ext cx="60" cy="462"/>
              </a:xfrm>
              <a:custGeom>
                <a:avLst/>
                <a:gdLst>
                  <a:gd name="T0" fmla="*/ 0 w 60"/>
                  <a:gd name="T1" fmla="*/ 429 h 462"/>
                  <a:gd name="T2" fmla="*/ 59 w 60"/>
                  <a:gd name="T3" fmla="*/ 461 h 462"/>
                  <a:gd name="T4" fmla="*/ 59 w 60"/>
                  <a:gd name="T5" fmla="*/ 33 h 462"/>
                  <a:gd name="T6" fmla="*/ 0 w 60"/>
                  <a:gd name="T7" fmla="*/ 0 h 462"/>
                  <a:gd name="T8" fmla="*/ 0 w 60"/>
                  <a:gd name="T9" fmla="*/ 429 h 462"/>
                  <a:gd name="T10" fmla="*/ 0 60000 65536"/>
                  <a:gd name="T11" fmla="*/ 0 60000 65536"/>
                  <a:gd name="T12" fmla="*/ 0 60000 65536"/>
                  <a:gd name="T13" fmla="*/ 0 60000 65536"/>
                  <a:gd name="T14" fmla="*/ 0 60000 65536"/>
                  <a:gd name="T15" fmla="*/ 0 w 60"/>
                  <a:gd name="T16" fmla="*/ 0 h 462"/>
                  <a:gd name="T17" fmla="*/ 60 w 60"/>
                  <a:gd name="T18" fmla="*/ 462 h 462"/>
                </a:gdLst>
                <a:ahLst/>
                <a:cxnLst>
                  <a:cxn ang="T10">
                    <a:pos x="T0" y="T1"/>
                  </a:cxn>
                  <a:cxn ang="T11">
                    <a:pos x="T2" y="T3"/>
                  </a:cxn>
                  <a:cxn ang="T12">
                    <a:pos x="T4" y="T5"/>
                  </a:cxn>
                  <a:cxn ang="T13">
                    <a:pos x="T6" y="T7"/>
                  </a:cxn>
                  <a:cxn ang="T14">
                    <a:pos x="T8" y="T9"/>
                  </a:cxn>
                </a:cxnLst>
                <a:rect l="T15" t="T16" r="T17" b="T18"/>
                <a:pathLst>
                  <a:path w="60" h="462">
                    <a:moveTo>
                      <a:pt x="0" y="429"/>
                    </a:moveTo>
                    <a:lnTo>
                      <a:pt x="59" y="461"/>
                    </a:lnTo>
                    <a:lnTo>
                      <a:pt x="59" y="33"/>
                    </a:lnTo>
                    <a:lnTo>
                      <a:pt x="0" y="0"/>
                    </a:lnTo>
                    <a:lnTo>
                      <a:pt x="0" y="429"/>
                    </a:lnTo>
                  </a:path>
                </a:pathLst>
              </a:custGeom>
              <a:solidFill>
                <a:srgbClr val="333333"/>
              </a:solidFill>
              <a:ln w="12700" cap="rnd">
                <a:noFill/>
                <a:round/>
                <a:headEnd/>
                <a:tailEnd/>
              </a:ln>
            </p:spPr>
            <p:txBody>
              <a:bodyPr/>
              <a:lstStyle/>
              <a:p>
                <a:endParaRPr lang="zh-CN" altLang="en-US" sz="1350"/>
              </a:p>
            </p:txBody>
          </p:sp>
        </p:grpSp>
        <p:grpSp>
          <p:nvGrpSpPr>
            <p:cNvPr id="8206" name="Group 92"/>
            <p:cNvGrpSpPr>
              <a:grpSpLocks/>
            </p:cNvGrpSpPr>
            <p:nvPr/>
          </p:nvGrpSpPr>
          <p:grpSpPr bwMode="auto">
            <a:xfrm>
              <a:off x="3507" y="2113"/>
              <a:ext cx="891" cy="908"/>
              <a:chOff x="1528" y="2059"/>
              <a:chExt cx="760" cy="730"/>
            </a:xfrm>
          </p:grpSpPr>
          <p:sp>
            <p:nvSpPr>
              <p:cNvPr id="8211" name="Freeform 93"/>
              <p:cNvSpPr>
                <a:spLocks/>
              </p:cNvSpPr>
              <p:nvPr/>
            </p:nvSpPr>
            <p:spPr bwMode="auto">
              <a:xfrm>
                <a:off x="2060" y="2494"/>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headEnd/>
                <a:tailEnd/>
              </a:ln>
            </p:spPr>
            <p:txBody>
              <a:bodyPr/>
              <a:lstStyle/>
              <a:p>
                <a:endParaRPr lang="zh-CN" altLang="en-US" sz="1350"/>
              </a:p>
            </p:txBody>
          </p:sp>
          <p:sp>
            <p:nvSpPr>
              <p:cNvPr id="8212" name="Freeform 94"/>
              <p:cNvSpPr>
                <a:spLocks/>
              </p:cNvSpPr>
              <p:nvPr/>
            </p:nvSpPr>
            <p:spPr bwMode="auto">
              <a:xfrm>
                <a:off x="1627" y="2126"/>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headEnd/>
                <a:tailEnd/>
              </a:ln>
            </p:spPr>
            <p:txBody>
              <a:bodyPr/>
              <a:lstStyle/>
              <a:p>
                <a:endParaRPr lang="zh-CN" altLang="en-US" sz="1350"/>
              </a:p>
            </p:txBody>
          </p:sp>
          <p:sp>
            <p:nvSpPr>
              <p:cNvPr id="8213" name="Freeform 95"/>
              <p:cNvSpPr>
                <a:spLocks/>
              </p:cNvSpPr>
              <p:nvPr/>
            </p:nvSpPr>
            <p:spPr bwMode="auto">
              <a:xfrm>
                <a:off x="1528" y="2427"/>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headEnd/>
                <a:tailEnd/>
              </a:ln>
            </p:spPr>
            <p:txBody>
              <a:bodyPr/>
              <a:lstStyle/>
              <a:p>
                <a:endParaRPr lang="zh-CN" altLang="en-US" sz="1350"/>
              </a:p>
            </p:txBody>
          </p:sp>
          <p:sp>
            <p:nvSpPr>
              <p:cNvPr id="8214" name="Freeform 96"/>
              <p:cNvSpPr>
                <a:spLocks/>
              </p:cNvSpPr>
              <p:nvPr/>
            </p:nvSpPr>
            <p:spPr bwMode="auto">
              <a:xfrm>
                <a:off x="1528" y="2226"/>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headEnd/>
                <a:tailEnd/>
              </a:ln>
            </p:spPr>
            <p:txBody>
              <a:bodyPr/>
              <a:lstStyle/>
              <a:p>
                <a:endParaRPr lang="zh-CN" altLang="en-US" sz="1350"/>
              </a:p>
            </p:txBody>
          </p:sp>
          <p:sp>
            <p:nvSpPr>
              <p:cNvPr id="8215" name="Freeform 97"/>
              <p:cNvSpPr>
                <a:spLocks/>
              </p:cNvSpPr>
              <p:nvPr/>
            </p:nvSpPr>
            <p:spPr bwMode="auto">
              <a:xfrm>
                <a:off x="2060" y="2059"/>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headEnd/>
                <a:tailEnd/>
              </a:ln>
            </p:spPr>
            <p:txBody>
              <a:bodyPr/>
              <a:lstStyle/>
              <a:p>
                <a:endParaRPr lang="zh-CN" altLang="en-US" sz="1350"/>
              </a:p>
            </p:txBody>
          </p:sp>
        </p:grpSp>
        <p:sp>
          <p:nvSpPr>
            <p:cNvPr id="8207" name="Rectangle 98"/>
            <p:cNvSpPr>
              <a:spLocks noChangeArrowheads="1"/>
            </p:cNvSpPr>
            <p:nvPr/>
          </p:nvSpPr>
          <p:spPr bwMode="auto">
            <a:xfrm>
              <a:off x="4695" y="245"/>
              <a:ext cx="1376" cy="369"/>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350" dirty="0">
                  <a:solidFill>
                    <a:srgbClr val="000099"/>
                  </a:solidFill>
                  <a:cs typeface="Angsana New" pitchFamily="18" charset="-34"/>
                </a:rPr>
                <a:t>客户需求</a:t>
              </a:r>
              <a:endParaRPr lang="zh-CN" altLang="en-US" sz="1350" dirty="0">
                <a:solidFill>
                  <a:schemeClr val="bg1"/>
                </a:solidFill>
                <a:latin typeface="Arial Black" pitchFamily="34" charset="0"/>
                <a:ea typeface="楷体_GB2312" pitchFamily="49" charset="-122"/>
                <a:cs typeface="Angsana New" pitchFamily="18" charset="-34"/>
              </a:endParaRPr>
            </a:p>
          </p:txBody>
        </p:sp>
        <p:sp>
          <p:nvSpPr>
            <p:cNvPr id="8208" name="Rectangle 99"/>
            <p:cNvSpPr>
              <a:spLocks noChangeArrowheads="1"/>
            </p:cNvSpPr>
            <p:nvPr/>
          </p:nvSpPr>
          <p:spPr bwMode="auto">
            <a:xfrm>
              <a:off x="5698" y="2753"/>
              <a:ext cx="1253" cy="480"/>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200">
                  <a:solidFill>
                    <a:srgbClr val="000099"/>
                  </a:solidFill>
                  <a:cs typeface="Angsana New" pitchFamily="18" charset="-34"/>
                </a:rPr>
                <a:t>事件驱动</a:t>
              </a:r>
              <a:endParaRPr lang="zh-CN" altLang="en-US" sz="1200">
                <a:solidFill>
                  <a:schemeClr val="bg1"/>
                </a:solidFill>
                <a:latin typeface="Arial Black" pitchFamily="34" charset="0"/>
                <a:ea typeface="楷体_GB2312" pitchFamily="49" charset="-122"/>
                <a:cs typeface="Angsana New" pitchFamily="18" charset="-34"/>
              </a:endParaRPr>
            </a:p>
          </p:txBody>
        </p:sp>
        <p:sp>
          <p:nvSpPr>
            <p:cNvPr id="8209" name="Rectangle 100"/>
            <p:cNvSpPr>
              <a:spLocks noChangeArrowheads="1"/>
            </p:cNvSpPr>
            <p:nvPr/>
          </p:nvSpPr>
          <p:spPr bwMode="auto">
            <a:xfrm>
              <a:off x="3287" y="2113"/>
              <a:ext cx="764" cy="344"/>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350">
                  <a:solidFill>
                    <a:srgbClr val="000099"/>
                  </a:solidFill>
                  <a:cs typeface="Angsana New" pitchFamily="18" charset="-34"/>
                </a:rPr>
                <a:t>输入</a:t>
              </a:r>
              <a:endParaRPr lang="zh-CN" altLang="en-US" sz="1350">
                <a:solidFill>
                  <a:schemeClr val="bg1"/>
                </a:solidFill>
                <a:latin typeface="Arial Black" pitchFamily="34" charset="0"/>
                <a:ea typeface="楷体_GB2312" pitchFamily="49" charset="-122"/>
                <a:cs typeface="Angsana New" pitchFamily="18" charset="-34"/>
              </a:endParaRPr>
            </a:p>
          </p:txBody>
        </p:sp>
        <p:sp>
          <p:nvSpPr>
            <p:cNvPr id="8210" name="Rectangle 101"/>
            <p:cNvSpPr>
              <a:spLocks noChangeArrowheads="1"/>
            </p:cNvSpPr>
            <p:nvPr/>
          </p:nvSpPr>
          <p:spPr bwMode="auto">
            <a:xfrm>
              <a:off x="7012" y="1633"/>
              <a:ext cx="706" cy="410"/>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200">
                  <a:solidFill>
                    <a:srgbClr val="000099"/>
                  </a:solidFill>
                  <a:cs typeface="Angsana New" pitchFamily="18" charset="-34"/>
                </a:rPr>
                <a:t>输出</a:t>
              </a:r>
              <a:endParaRPr lang="zh-CN" altLang="en-US" sz="1200">
                <a:solidFill>
                  <a:schemeClr val="bg1"/>
                </a:solidFill>
                <a:latin typeface="Arial Black" pitchFamily="34" charset="0"/>
                <a:ea typeface="楷体_GB2312" pitchFamily="49" charset="-122"/>
                <a:cs typeface="Angsana New" pitchFamily="18" charset="-34"/>
              </a:endParaRPr>
            </a:p>
          </p:txBody>
        </p:sp>
      </p:grpSp>
      <p:sp>
        <p:nvSpPr>
          <p:cNvPr id="8199" name="Line 102"/>
          <p:cNvSpPr>
            <a:spLocks noChangeShapeType="1"/>
          </p:cNvSpPr>
          <p:nvPr/>
        </p:nvSpPr>
        <p:spPr bwMode="auto">
          <a:xfrm>
            <a:off x="4733925" y="1140619"/>
            <a:ext cx="0" cy="4002881"/>
          </a:xfrm>
          <a:prstGeom prst="line">
            <a:avLst/>
          </a:prstGeom>
          <a:noFill/>
          <a:ln w="38100" cmpd="dbl">
            <a:solidFill>
              <a:srgbClr val="91AC4E"/>
            </a:solidFill>
            <a:round/>
            <a:headEnd/>
            <a:tailEnd/>
          </a:ln>
        </p:spPr>
        <p:txBody>
          <a:bodyPr lIns="0" tIns="0" rIns="0" bIns="0" anchor="ctr"/>
          <a:lstStyle/>
          <a:p>
            <a:endParaRPr lang="zh-CN" altLang="en-US" sz="1350"/>
          </a:p>
        </p:txBody>
      </p:sp>
    </p:spTree>
    <p:extLst>
      <p:ext uri="{BB962C8B-B14F-4D97-AF65-F5344CB8AC3E}">
        <p14:creationId xmlns:p14="http://schemas.microsoft.com/office/powerpoint/2010/main" val="2046715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78465" y="242621"/>
            <a:ext cx="5416153" cy="708422"/>
          </a:xfrm>
        </p:spPr>
        <p:txBody>
          <a:bodyPr>
            <a:normAutofit/>
          </a:bodyPr>
          <a:lstStyle/>
          <a:p>
            <a:r>
              <a:rPr lang="zh-CN" altLang="en-US" dirty="0">
                <a:latin typeface="微软雅黑" panose="020B0503020204020204" pitchFamily="34" charset="-122"/>
                <a:ea typeface="微软雅黑" panose="020B0503020204020204" pitchFamily="34" charset="-122"/>
              </a:rPr>
              <a:t>小结</a:t>
            </a:r>
          </a:p>
        </p:txBody>
      </p:sp>
      <p:pic>
        <p:nvPicPr>
          <p:cNvPr id="2" name="图片 1" descr="屏幕快照 2015-01-21 下午1.22.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093" y="1076851"/>
            <a:ext cx="7737841" cy="3259480"/>
          </a:xfrm>
          <a:prstGeom prst="rect">
            <a:avLst/>
          </a:prstGeom>
        </p:spPr>
      </p:pic>
    </p:spTree>
    <p:extLst>
      <p:ext uri="{BB962C8B-B14F-4D97-AF65-F5344CB8AC3E}">
        <p14:creationId xmlns:p14="http://schemas.microsoft.com/office/powerpoint/2010/main" val="1983705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1AC5D1-4CC6-54C2-9D65-00C78FBE32D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75000"/>
                    </a14:imgEffect>
                  </a14:imgLayer>
                </a14:imgProps>
              </a:ext>
            </a:extLst>
          </a:blip>
          <a:stretch>
            <a:fillRect/>
          </a:stretch>
        </p:blipFill>
        <p:spPr>
          <a:xfrm>
            <a:off x="0" y="0"/>
            <a:ext cx="9144000" cy="4255008"/>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2.6</a:t>
            </a:r>
            <a:r>
              <a:rPr lang="zh-CN" altLang="en-US" sz="4800" b="1" dirty="0">
                <a:solidFill>
                  <a:schemeClr val="accent2">
                    <a:lumMod val="75000"/>
                  </a:schemeClr>
                </a:solidFill>
              </a:rPr>
              <a:t> 软件测试层次</a:t>
            </a:r>
          </a:p>
        </p:txBody>
      </p:sp>
    </p:spTree>
    <p:extLst>
      <p:ext uri="{BB962C8B-B14F-4D97-AF65-F5344CB8AC3E}">
        <p14:creationId xmlns:p14="http://schemas.microsoft.com/office/powerpoint/2010/main" val="3596234197"/>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a:spLocks noGrp="1" noChangeArrowheads="1"/>
          </p:cNvSpPr>
          <p:nvPr>
            <p:ph type="title"/>
          </p:nvPr>
        </p:nvSpPr>
        <p:spPr>
          <a:xfrm>
            <a:off x="501466" y="419677"/>
            <a:ext cx="4476564" cy="365522"/>
          </a:xfrm>
        </p:spPr>
        <p:txBody>
          <a:bodyPr>
            <a:normAutofit fontScale="90000"/>
          </a:bodyPr>
          <a:lstStyle/>
          <a:p>
            <a:r>
              <a:rPr lang="zh-CN" altLang="en-US" dirty="0">
                <a:latin typeface="微软雅黑" panose="020B0503020204020204" pitchFamily="34" charset="-122"/>
                <a:ea typeface="微软雅黑" panose="020B0503020204020204" pitchFamily="34" charset="-122"/>
              </a:rPr>
              <a:t>软件测试</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个层次</a:t>
            </a:r>
            <a:endParaRPr lang="en-US" altLang="zh-CN"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A778F12E-2BC8-7BCC-616C-9AB7B52F35F8}"/>
              </a:ext>
            </a:extLst>
          </p:cNvPr>
          <p:cNvGrpSpPr/>
          <p:nvPr/>
        </p:nvGrpSpPr>
        <p:grpSpPr>
          <a:xfrm>
            <a:off x="182567" y="1236879"/>
            <a:ext cx="4057472" cy="3259543"/>
            <a:chOff x="250058" y="1140619"/>
            <a:chExt cx="4727972" cy="3409950"/>
          </a:xfrm>
        </p:grpSpPr>
        <p:pic>
          <p:nvPicPr>
            <p:cNvPr id="61" name="Picture 13" descr="图1-3%20改进的RAD模型及其解释"/>
            <p:cNvPicPr>
              <a:picLocks noChangeAspect="1" noChangeArrowheads="1"/>
            </p:cNvPicPr>
            <p:nvPr/>
          </p:nvPicPr>
          <p:blipFill>
            <a:blip r:embed="rId3" cstate="print"/>
            <a:srcRect/>
            <a:stretch>
              <a:fillRect/>
            </a:stretch>
          </p:blipFill>
          <p:spPr bwMode="auto">
            <a:xfrm>
              <a:off x="250058" y="1140619"/>
              <a:ext cx="4727972" cy="3409950"/>
            </a:xfrm>
            <a:prstGeom prst="rect">
              <a:avLst/>
            </a:prstGeom>
            <a:noFill/>
            <a:ln w="9525">
              <a:noFill/>
              <a:miter lim="800000"/>
              <a:headEnd/>
              <a:tailEnd/>
            </a:ln>
          </p:spPr>
        </p:pic>
        <p:sp>
          <p:nvSpPr>
            <p:cNvPr id="2" name="文本框 1"/>
            <p:cNvSpPr txBox="1"/>
            <p:nvPr/>
          </p:nvSpPr>
          <p:spPr>
            <a:xfrm>
              <a:off x="3374180" y="3083529"/>
              <a:ext cx="972108" cy="253916"/>
            </a:xfrm>
            <a:prstGeom prst="rect">
              <a:avLst/>
            </a:prstGeom>
            <a:solidFill>
              <a:schemeClr val="bg1"/>
            </a:solidFill>
          </p:spPr>
          <p:txBody>
            <a:bodyPr wrap="square" rtlCol="0">
              <a:spAutoFit/>
            </a:bodyPr>
            <a:lstStyle/>
            <a:p>
              <a:r>
                <a:rPr kumimoji="1" lang="zh-CN" altLang="en-US" sz="1050" dirty="0"/>
                <a:t>集成测试</a:t>
              </a:r>
            </a:p>
          </p:txBody>
        </p:sp>
      </p:grpSp>
      <p:sp>
        <p:nvSpPr>
          <p:cNvPr id="4" name="Rectangle 9" descr="75%">
            <a:extLst>
              <a:ext uri="{FF2B5EF4-FFF2-40B4-BE49-F238E27FC236}">
                <a16:creationId xmlns:a16="http://schemas.microsoft.com/office/drawing/2014/main" id="{4B5739DE-AD29-2DF2-E8AF-D86D5898E328}"/>
              </a:ext>
            </a:extLst>
          </p:cNvPr>
          <p:cNvSpPr>
            <a:spLocks noChangeArrowheads="1"/>
          </p:cNvSpPr>
          <p:nvPr/>
        </p:nvSpPr>
        <p:spPr bwMode="auto">
          <a:xfrm>
            <a:off x="7103041" y="2866651"/>
            <a:ext cx="1944216" cy="324036"/>
          </a:xfrm>
          <a:prstGeom prst="rect">
            <a:avLst/>
          </a:prstGeom>
          <a:solidFill>
            <a:schemeClr val="bg1">
              <a:lumMod val="65000"/>
            </a:schemeClr>
          </a:solidFill>
          <a:ln w="12700">
            <a:solidFill>
              <a:schemeClr val="tx1"/>
            </a:solidFill>
            <a:miter lim="800000"/>
            <a:headEnd/>
            <a:tailEnd/>
          </a:ln>
        </p:spPr>
        <p:txBody>
          <a:bodyPr wrap="none" anchor="ctr"/>
          <a:lstStyle/>
          <a:p>
            <a:pPr algn="ctr"/>
            <a:r>
              <a:rPr lang="zh-CN" altLang="en-US" sz="1500" dirty="0">
                <a:latin typeface="楷体"/>
                <a:ea typeface="楷体"/>
                <a:cs typeface="楷体"/>
              </a:rPr>
              <a:t>单元之间</a:t>
            </a:r>
            <a:r>
              <a:rPr lang="zh-CN" altLang="en-US" dirty="0">
                <a:solidFill>
                  <a:srgbClr val="0000FF"/>
                </a:solidFill>
                <a:latin typeface="楷体"/>
                <a:ea typeface="楷体"/>
                <a:cs typeface="楷体"/>
              </a:rPr>
              <a:t>接口</a:t>
            </a:r>
          </a:p>
        </p:txBody>
      </p:sp>
      <p:sp>
        <p:nvSpPr>
          <p:cNvPr id="5" name="Rectangle 25">
            <a:extLst>
              <a:ext uri="{FF2B5EF4-FFF2-40B4-BE49-F238E27FC236}">
                <a16:creationId xmlns:a16="http://schemas.microsoft.com/office/drawing/2014/main" id="{2529F71D-95C8-EDDA-2BE7-67912ED1BB70}"/>
              </a:ext>
            </a:extLst>
          </p:cNvPr>
          <p:cNvSpPr>
            <a:spLocks noChangeArrowheads="1"/>
          </p:cNvSpPr>
          <p:nvPr/>
        </p:nvSpPr>
        <p:spPr bwMode="auto">
          <a:xfrm>
            <a:off x="7103041" y="3514723"/>
            <a:ext cx="1998222" cy="378042"/>
          </a:xfrm>
          <a:prstGeom prst="rect">
            <a:avLst/>
          </a:prstGeom>
          <a:solidFill>
            <a:schemeClr val="tx1">
              <a:lumMod val="50000"/>
              <a:lumOff val="50000"/>
            </a:schemeClr>
          </a:solidFill>
          <a:ln w="12700">
            <a:solidFill>
              <a:schemeClr val="tx1"/>
            </a:solidFill>
            <a:miter lim="800000"/>
            <a:headEnd/>
            <a:tailEnd/>
          </a:ln>
        </p:spPr>
        <p:txBody>
          <a:bodyPr wrap="none" anchor="ctr"/>
          <a:lstStyle/>
          <a:p>
            <a:r>
              <a:rPr lang="zh-CN" altLang="en-US" sz="1500" dirty="0">
                <a:solidFill>
                  <a:schemeClr val="bg1"/>
                </a:solidFill>
                <a:latin typeface="楷体"/>
                <a:ea typeface="楷体"/>
                <a:cs typeface="楷体"/>
              </a:rPr>
              <a:t>组件／模块／类／函数</a:t>
            </a:r>
          </a:p>
        </p:txBody>
      </p:sp>
      <p:sp>
        <p:nvSpPr>
          <p:cNvPr id="6" name="AutoShape 45">
            <a:extLst>
              <a:ext uri="{FF2B5EF4-FFF2-40B4-BE49-F238E27FC236}">
                <a16:creationId xmlns:a16="http://schemas.microsoft.com/office/drawing/2014/main" id="{B4D366CE-BF5F-9E16-BB3B-F56ADC5B1429}"/>
              </a:ext>
            </a:extLst>
          </p:cNvPr>
          <p:cNvSpPr>
            <a:spLocks noChangeArrowheads="1"/>
          </p:cNvSpPr>
          <p:nvPr/>
        </p:nvSpPr>
        <p:spPr bwMode="auto">
          <a:xfrm>
            <a:off x="4464519" y="3542117"/>
            <a:ext cx="1914442" cy="391716"/>
          </a:xfrm>
          <a:prstGeom prst="parallelogram">
            <a:avLst>
              <a:gd name="adj" fmla="val 163061"/>
            </a:avLst>
          </a:prstGeom>
          <a:solidFill>
            <a:schemeClr val="tx1">
              <a:lumMod val="50000"/>
              <a:lumOff val="50000"/>
            </a:schemeClr>
          </a:solidFill>
          <a:ln w="12700">
            <a:solidFill>
              <a:schemeClr val="tx1"/>
            </a:solidFill>
            <a:miter lim="800000"/>
            <a:headEnd/>
            <a:tailEnd/>
          </a:ln>
        </p:spPr>
        <p:txBody>
          <a:bodyPr wrap="none" anchor="ctr"/>
          <a:lstStyle/>
          <a:p>
            <a:pPr>
              <a:defRPr/>
            </a:pPr>
            <a:endParaRPr lang="zh-CN" altLang="en-US" sz="2100">
              <a:solidFill>
                <a:srgbClr val="FFFFFF"/>
              </a:solidFill>
              <a:ea typeface="黑体" pitchFamily="49" charset="-122"/>
            </a:endParaRPr>
          </a:p>
        </p:txBody>
      </p:sp>
      <p:sp>
        <p:nvSpPr>
          <p:cNvPr id="7" name="Rectangle 46">
            <a:extLst>
              <a:ext uri="{FF2B5EF4-FFF2-40B4-BE49-F238E27FC236}">
                <a16:creationId xmlns:a16="http://schemas.microsoft.com/office/drawing/2014/main" id="{FA512DD8-9EA2-89BF-7A91-927EE0657E7C}"/>
              </a:ext>
            </a:extLst>
          </p:cNvPr>
          <p:cNvSpPr>
            <a:spLocks noChangeArrowheads="1"/>
          </p:cNvSpPr>
          <p:nvPr/>
        </p:nvSpPr>
        <p:spPr bwMode="auto">
          <a:xfrm>
            <a:off x="4788411" y="3593949"/>
            <a:ext cx="1080120" cy="300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p>
            <a:pPr algn="ctr" defTabSz="571500"/>
            <a:r>
              <a:rPr lang="zh-CN" altLang="en-US" sz="1500" dirty="0">
                <a:solidFill>
                  <a:srgbClr val="FFFFFF"/>
                </a:solidFill>
                <a:latin typeface="华文楷体" pitchFamily="2" charset="-122"/>
                <a:ea typeface="华文楷体" pitchFamily="2" charset="-122"/>
              </a:rPr>
              <a:t>单元</a:t>
            </a:r>
            <a:r>
              <a:rPr lang="zh-CN" altLang="de-DE" sz="1500" dirty="0">
                <a:solidFill>
                  <a:srgbClr val="FFFFFF"/>
                </a:solidFill>
                <a:latin typeface="华文楷体" pitchFamily="2" charset="-122"/>
                <a:ea typeface="华文楷体" pitchFamily="2" charset="-122"/>
              </a:rPr>
              <a:t>测试</a:t>
            </a:r>
            <a:endParaRPr lang="de-DE" sz="1500" dirty="0">
              <a:solidFill>
                <a:srgbClr val="FFFFFF"/>
              </a:solidFill>
              <a:latin typeface="华文楷体" pitchFamily="2" charset="-122"/>
              <a:ea typeface="华文楷体" pitchFamily="2" charset="-122"/>
            </a:endParaRPr>
          </a:p>
        </p:txBody>
      </p:sp>
      <p:sp>
        <p:nvSpPr>
          <p:cNvPr id="8" name="AutoShape 47">
            <a:extLst>
              <a:ext uri="{FF2B5EF4-FFF2-40B4-BE49-F238E27FC236}">
                <a16:creationId xmlns:a16="http://schemas.microsoft.com/office/drawing/2014/main" id="{EC9E30AB-056C-4F05-C8F4-377E28BCD295}"/>
              </a:ext>
            </a:extLst>
          </p:cNvPr>
          <p:cNvSpPr>
            <a:spLocks noChangeArrowheads="1"/>
          </p:cNvSpPr>
          <p:nvPr/>
        </p:nvSpPr>
        <p:spPr bwMode="auto">
          <a:xfrm>
            <a:off x="4464519" y="2947289"/>
            <a:ext cx="1917150" cy="392906"/>
          </a:xfrm>
          <a:prstGeom prst="parallelogram">
            <a:avLst>
              <a:gd name="adj" fmla="val 163061"/>
            </a:avLst>
          </a:prstGeom>
          <a:solidFill>
            <a:schemeClr val="bg1">
              <a:lumMod val="65000"/>
            </a:schemeClr>
          </a:solidFill>
          <a:ln w="12700">
            <a:solidFill>
              <a:schemeClr val="tx1"/>
            </a:solidFill>
            <a:miter lim="800000"/>
            <a:headEnd/>
            <a:tailEnd/>
          </a:ln>
        </p:spPr>
        <p:txBody>
          <a:bodyPr wrap="none" anchor="ctr"/>
          <a:lstStyle/>
          <a:p>
            <a:pPr>
              <a:defRPr/>
            </a:pPr>
            <a:endParaRPr lang="zh-CN" altLang="en-US" sz="2100">
              <a:ea typeface="黑体" pitchFamily="49" charset="-122"/>
            </a:endParaRPr>
          </a:p>
        </p:txBody>
      </p:sp>
      <p:sp>
        <p:nvSpPr>
          <p:cNvPr id="9" name="Rectangle 48">
            <a:extLst>
              <a:ext uri="{FF2B5EF4-FFF2-40B4-BE49-F238E27FC236}">
                <a16:creationId xmlns:a16="http://schemas.microsoft.com/office/drawing/2014/main" id="{76ACCCDB-8585-EB53-463C-8D311945E6BA}"/>
              </a:ext>
            </a:extLst>
          </p:cNvPr>
          <p:cNvSpPr>
            <a:spLocks noChangeArrowheads="1"/>
          </p:cNvSpPr>
          <p:nvPr/>
        </p:nvSpPr>
        <p:spPr bwMode="auto">
          <a:xfrm>
            <a:off x="4734406" y="2999883"/>
            <a:ext cx="1134126" cy="300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p>
            <a:pPr algn="ctr" defTabSz="571500"/>
            <a:r>
              <a:rPr lang="zh-CN" altLang="de-DE" sz="1500" dirty="0">
                <a:latin typeface="华文楷体" pitchFamily="2" charset="-122"/>
                <a:ea typeface="华文楷体" pitchFamily="2" charset="-122"/>
              </a:rPr>
              <a:t>集成测试</a:t>
            </a:r>
            <a:endParaRPr lang="de-DE" sz="1500" dirty="0">
              <a:latin typeface="华文楷体" pitchFamily="2" charset="-122"/>
              <a:ea typeface="华文楷体" pitchFamily="2" charset="-122"/>
            </a:endParaRPr>
          </a:p>
        </p:txBody>
      </p:sp>
      <p:sp>
        <p:nvSpPr>
          <p:cNvPr id="10" name="AutoShape 49">
            <a:extLst>
              <a:ext uri="{FF2B5EF4-FFF2-40B4-BE49-F238E27FC236}">
                <a16:creationId xmlns:a16="http://schemas.microsoft.com/office/drawing/2014/main" id="{6FD0D388-2DCE-85DD-B54E-ACCE816DF5D3}"/>
              </a:ext>
            </a:extLst>
          </p:cNvPr>
          <p:cNvSpPr>
            <a:spLocks noChangeArrowheads="1"/>
          </p:cNvSpPr>
          <p:nvPr/>
        </p:nvSpPr>
        <p:spPr bwMode="auto">
          <a:xfrm>
            <a:off x="4464519" y="2286959"/>
            <a:ext cx="1890065" cy="391716"/>
          </a:xfrm>
          <a:prstGeom prst="parallelogram">
            <a:avLst>
              <a:gd name="adj" fmla="val 163061"/>
            </a:avLst>
          </a:prstGeom>
          <a:solidFill>
            <a:schemeClr val="bg1">
              <a:lumMod val="85000"/>
            </a:schemeClr>
          </a:solidFill>
          <a:ln w="12700">
            <a:solidFill>
              <a:schemeClr val="tx1"/>
            </a:solidFill>
            <a:miter lim="800000"/>
            <a:headEnd/>
            <a:tailEnd/>
          </a:ln>
        </p:spPr>
        <p:txBody>
          <a:bodyPr wrap="none" anchor="ctr"/>
          <a:lstStyle/>
          <a:p>
            <a:pPr>
              <a:defRPr/>
            </a:pPr>
            <a:endParaRPr lang="zh-CN" altLang="en-US" sz="2100">
              <a:ea typeface="黑体" pitchFamily="49" charset="-122"/>
            </a:endParaRPr>
          </a:p>
        </p:txBody>
      </p:sp>
      <p:sp>
        <p:nvSpPr>
          <p:cNvPr id="11" name="Rectangle 50">
            <a:extLst>
              <a:ext uri="{FF2B5EF4-FFF2-40B4-BE49-F238E27FC236}">
                <a16:creationId xmlns:a16="http://schemas.microsoft.com/office/drawing/2014/main" id="{9896879D-3E84-AA17-3BE4-AC308059769E}"/>
              </a:ext>
            </a:extLst>
          </p:cNvPr>
          <p:cNvSpPr>
            <a:spLocks noChangeArrowheads="1"/>
          </p:cNvSpPr>
          <p:nvPr/>
        </p:nvSpPr>
        <p:spPr bwMode="auto">
          <a:xfrm>
            <a:off x="4809915" y="2325665"/>
            <a:ext cx="1058616" cy="300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p>
            <a:pPr algn="ctr" defTabSz="571500"/>
            <a:r>
              <a:rPr lang="zh-CN" altLang="de-DE" sz="1500" dirty="0">
                <a:latin typeface="华文楷体" pitchFamily="2" charset="-122"/>
                <a:ea typeface="华文楷体" pitchFamily="2" charset="-122"/>
              </a:rPr>
              <a:t>系统测试</a:t>
            </a:r>
            <a:endParaRPr lang="de-DE" sz="1500" dirty="0">
              <a:latin typeface="华文楷体" pitchFamily="2" charset="-122"/>
              <a:ea typeface="华文楷体" pitchFamily="2" charset="-122"/>
            </a:endParaRPr>
          </a:p>
        </p:txBody>
      </p:sp>
      <p:grpSp>
        <p:nvGrpSpPr>
          <p:cNvPr id="12" name="Group 53">
            <a:extLst>
              <a:ext uri="{FF2B5EF4-FFF2-40B4-BE49-F238E27FC236}">
                <a16:creationId xmlns:a16="http://schemas.microsoft.com/office/drawing/2014/main" id="{546AC632-EC92-4A3E-B8FB-02F0DBCA7060}"/>
              </a:ext>
            </a:extLst>
          </p:cNvPr>
          <p:cNvGrpSpPr>
            <a:grpSpLocks/>
          </p:cNvGrpSpPr>
          <p:nvPr/>
        </p:nvGrpSpPr>
        <p:grpSpPr bwMode="auto">
          <a:xfrm>
            <a:off x="4464520" y="1595727"/>
            <a:ext cx="1944216" cy="392334"/>
            <a:chOff x="456" y="1632"/>
            <a:chExt cx="2344" cy="440"/>
          </a:xfrm>
          <a:solidFill>
            <a:schemeClr val="accent1">
              <a:lumMod val="40000"/>
              <a:lumOff val="60000"/>
            </a:schemeClr>
          </a:solidFill>
        </p:grpSpPr>
        <p:sp>
          <p:nvSpPr>
            <p:cNvPr id="13" name="AutoShape 54">
              <a:extLst>
                <a:ext uri="{FF2B5EF4-FFF2-40B4-BE49-F238E27FC236}">
                  <a16:creationId xmlns:a16="http://schemas.microsoft.com/office/drawing/2014/main" id="{0B4B2987-87C7-70F9-1D26-410081D926A0}"/>
                </a:ext>
              </a:extLst>
            </p:cNvPr>
            <p:cNvSpPr>
              <a:spLocks noChangeArrowheads="1"/>
            </p:cNvSpPr>
            <p:nvPr/>
          </p:nvSpPr>
          <p:spPr bwMode="auto">
            <a:xfrm>
              <a:off x="456" y="1632"/>
              <a:ext cx="2344" cy="440"/>
            </a:xfrm>
            <a:prstGeom prst="parallelogram">
              <a:avLst>
                <a:gd name="adj" fmla="val 132960"/>
              </a:avLst>
            </a:prstGeom>
            <a:grpFill/>
            <a:ln w="12700">
              <a:solidFill>
                <a:schemeClr val="tx1"/>
              </a:solidFill>
              <a:miter lim="800000"/>
              <a:headEnd/>
              <a:tailEnd/>
            </a:ln>
          </p:spPr>
          <p:txBody>
            <a:bodyPr wrap="none" anchor="ctr"/>
            <a:lstStyle/>
            <a:p>
              <a:pPr>
                <a:defRPr/>
              </a:pPr>
              <a:endParaRPr lang="zh-CN" altLang="en-US" sz="2100">
                <a:ea typeface="黑体" pitchFamily="49" charset="-122"/>
              </a:endParaRPr>
            </a:p>
          </p:txBody>
        </p:sp>
        <p:sp>
          <p:nvSpPr>
            <p:cNvPr id="14" name="Rectangle 55">
              <a:extLst>
                <a:ext uri="{FF2B5EF4-FFF2-40B4-BE49-F238E27FC236}">
                  <a16:creationId xmlns:a16="http://schemas.microsoft.com/office/drawing/2014/main" id="{7A2A5883-8890-3DCE-EB45-F7EA6F423B9A}"/>
                </a:ext>
              </a:extLst>
            </p:cNvPr>
            <p:cNvSpPr>
              <a:spLocks noChangeArrowheads="1"/>
            </p:cNvSpPr>
            <p:nvPr/>
          </p:nvSpPr>
          <p:spPr bwMode="auto">
            <a:xfrm>
              <a:off x="1032" y="1708"/>
              <a:ext cx="1191" cy="337"/>
            </a:xfrm>
            <a:prstGeom prst="rect">
              <a:avLst/>
            </a:prstGeom>
            <a:grpFill/>
            <a:ln w="9525">
              <a:noFill/>
              <a:miter lim="800000"/>
              <a:headEnd/>
              <a:tailEnd/>
            </a:ln>
          </p:spPr>
          <p:txBody>
            <a:bodyPr lIns="69056" tIns="34529" rIns="69056" bIns="34529">
              <a:spAutoFit/>
            </a:bodyPr>
            <a:lstStyle/>
            <a:p>
              <a:pPr algn="ctr" defTabSz="571500">
                <a:defRPr/>
              </a:pPr>
              <a:r>
                <a:rPr lang="zh-CN" altLang="de-DE" sz="1500" dirty="0">
                  <a:latin typeface="华文楷体" pitchFamily="2" charset="-122"/>
                  <a:ea typeface="华文楷体" pitchFamily="2" charset="-122"/>
                </a:rPr>
                <a:t>验收测试</a:t>
              </a:r>
              <a:endParaRPr lang="de-DE" dirty="0">
                <a:latin typeface="华文楷体" pitchFamily="2" charset="-122"/>
                <a:ea typeface="华文楷体" pitchFamily="2" charset="-122"/>
              </a:endParaRPr>
            </a:p>
          </p:txBody>
        </p:sp>
      </p:grpSp>
      <p:sp>
        <p:nvSpPr>
          <p:cNvPr id="15" name="Rectangle 9" descr="75%">
            <a:extLst>
              <a:ext uri="{FF2B5EF4-FFF2-40B4-BE49-F238E27FC236}">
                <a16:creationId xmlns:a16="http://schemas.microsoft.com/office/drawing/2014/main" id="{E2F7498D-A4E8-CD08-3C88-8603B7858278}"/>
              </a:ext>
            </a:extLst>
          </p:cNvPr>
          <p:cNvSpPr>
            <a:spLocks noChangeArrowheads="1"/>
          </p:cNvSpPr>
          <p:nvPr/>
        </p:nvSpPr>
        <p:spPr bwMode="auto">
          <a:xfrm>
            <a:off x="7103041" y="2272585"/>
            <a:ext cx="1944216" cy="324036"/>
          </a:xfrm>
          <a:prstGeom prst="rect">
            <a:avLst/>
          </a:prstGeom>
          <a:solidFill>
            <a:schemeClr val="bg1">
              <a:lumMod val="85000"/>
            </a:schemeClr>
          </a:solidFill>
          <a:ln w="12700">
            <a:solidFill>
              <a:schemeClr val="tx1"/>
            </a:solidFill>
            <a:miter lim="800000"/>
            <a:headEnd/>
            <a:tailEnd/>
          </a:ln>
        </p:spPr>
        <p:txBody>
          <a:bodyPr wrap="none" anchor="ctr"/>
          <a:lstStyle/>
          <a:p>
            <a:pPr algn="ctr"/>
            <a:r>
              <a:rPr lang="zh-CN" altLang="en-US" sz="1500" dirty="0">
                <a:latin typeface="楷体"/>
                <a:ea typeface="楷体"/>
                <a:cs typeface="楷体"/>
              </a:rPr>
              <a:t>由单元构成的</a:t>
            </a:r>
            <a:r>
              <a:rPr lang="zh-CN" altLang="en-US" b="1" dirty="0">
                <a:solidFill>
                  <a:srgbClr val="0000FF"/>
                </a:solidFill>
                <a:latin typeface="楷体"/>
                <a:ea typeface="楷体"/>
                <a:cs typeface="楷体"/>
              </a:rPr>
              <a:t>系统</a:t>
            </a:r>
          </a:p>
        </p:txBody>
      </p:sp>
      <p:sp>
        <p:nvSpPr>
          <p:cNvPr id="16" name="Rectangle 9" descr="75%">
            <a:extLst>
              <a:ext uri="{FF2B5EF4-FFF2-40B4-BE49-F238E27FC236}">
                <a16:creationId xmlns:a16="http://schemas.microsoft.com/office/drawing/2014/main" id="{0C1B53F0-6634-96F3-DA1D-EEB12EE32AB3}"/>
              </a:ext>
            </a:extLst>
          </p:cNvPr>
          <p:cNvSpPr>
            <a:spLocks noChangeArrowheads="1"/>
          </p:cNvSpPr>
          <p:nvPr/>
        </p:nvSpPr>
        <p:spPr bwMode="auto">
          <a:xfrm>
            <a:off x="7103041" y="1624513"/>
            <a:ext cx="1944216" cy="324036"/>
          </a:xfrm>
          <a:prstGeom prst="rect">
            <a:avLst/>
          </a:prstGeom>
          <a:solidFill>
            <a:srgbClr val="F8F8F8"/>
          </a:solidFill>
          <a:ln w="12700">
            <a:solidFill>
              <a:schemeClr val="tx1"/>
            </a:solidFill>
            <a:miter lim="800000"/>
            <a:headEnd/>
            <a:tailEnd/>
          </a:ln>
        </p:spPr>
        <p:txBody>
          <a:bodyPr wrap="none" anchor="ctr"/>
          <a:lstStyle/>
          <a:p>
            <a:pPr algn="ctr"/>
            <a:r>
              <a:rPr lang="zh-CN" altLang="en-US" sz="1500" dirty="0">
                <a:latin typeface="楷体"/>
                <a:ea typeface="楷体"/>
                <a:cs typeface="楷体"/>
              </a:rPr>
              <a:t>系统承载的用户</a:t>
            </a:r>
            <a:r>
              <a:rPr lang="zh-CN" altLang="en-US" b="1" dirty="0">
                <a:solidFill>
                  <a:srgbClr val="0000FF"/>
                </a:solidFill>
                <a:latin typeface="楷体"/>
                <a:ea typeface="楷体"/>
                <a:cs typeface="楷体"/>
              </a:rPr>
              <a:t>业务</a:t>
            </a:r>
          </a:p>
        </p:txBody>
      </p:sp>
      <p:sp>
        <p:nvSpPr>
          <p:cNvPr id="17" name="左右箭头 16">
            <a:extLst>
              <a:ext uri="{FF2B5EF4-FFF2-40B4-BE49-F238E27FC236}">
                <a16:creationId xmlns:a16="http://schemas.microsoft.com/office/drawing/2014/main" id="{B730D5E8-B4E8-BCFD-9350-121D6A300535}"/>
              </a:ext>
            </a:extLst>
          </p:cNvPr>
          <p:cNvSpPr/>
          <p:nvPr/>
        </p:nvSpPr>
        <p:spPr>
          <a:xfrm>
            <a:off x="6340517" y="1678518"/>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8" name="左右箭头 17">
            <a:extLst>
              <a:ext uri="{FF2B5EF4-FFF2-40B4-BE49-F238E27FC236}">
                <a16:creationId xmlns:a16="http://schemas.microsoft.com/office/drawing/2014/main" id="{E5387457-3CA2-0CBF-E97E-6CFABFFDBCCB}"/>
              </a:ext>
            </a:extLst>
          </p:cNvPr>
          <p:cNvSpPr/>
          <p:nvPr/>
        </p:nvSpPr>
        <p:spPr>
          <a:xfrm>
            <a:off x="6286511" y="2326590"/>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9" name="左右箭头 18">
            <a:extLst>
              <a:ext uri="{FF2B5EF4-FFF2-40B4-BE49-F238E27FC236}">
                <a16:creationId xmlns:a16="http://schemas.microsoft.com/office/drawing/2014/main" id="{D7D77530-C995-8664-F218-7B97D4B81FE8}"/>
              </a:ext>
            </a:extLst>
          </p:cNvPr>
          <p:cNvSpPr/>
          <p:nvPr/>
        </p:nvSpPr>
        <p:spPr>
          <a:xfrm>
            <a:off x="6340517" y="2974662"/>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0" name="左右箭头 19">
            <a:extLst>
              <a:ext uri="{FF2B5EF4-FFF2-40B4-BE49-F238E27FC236}">
                <a16:creationId xmlns:a16="http://schemas.microsoft.com/office/drawing/2014/main" id="{802C2FBE-03A4-B604-6A33-18967C0B7420}"/>
              </a:ext>
            </a:extLst>
          </p:cNvPr>
          <p:cNvSpPr/>
          <p:nvPr/>
        </p:nvSpPr>
        <p:spPr>
          <a:xfrm>
            <a:off x="6340517" y="3622734"/>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997031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53669" y="999241"/>
            <a:ext cx="3733110" cy="2931736"/>
          </a:xfrm>
        </p:spPr>
        <p:txBody>
          <a:bodyPr>
            <a:noAutofit/>
          </a:bodyPr>
          <a:lstStyle/>
          <a:p>
            <a:r>
              <a:rPr lang="en-US" altLang="zh-CN" sz="2000" dirty="0"/>
              <a:t>2.1.1 </a:t>
            </a:r>
            <a:r>
              <a:rPr lang="zh-CN" altLang="en-US" sz="2000" dirty="0"/>
              <a:t>软件质量的内涵</a:t>
            </a:r>
          </a:p>
          <a:p>
            <a:r>
              <a:rPr lang="en-US" altLang="zh-CN" sz="2000" dirty="0"/>
              <a:t>2.1.2 </a:t>
            </a:r>
            <a:r>
              <a:rPr lang="zh-CN" altLang="en-US" sz="2000" dirty="0"/>
              <a:t>软件缺陷的定义</a:t>
            </a:r>
          </a:p>
          <a:p>
            <a:pPr>
              <a:lnSpc>
                <a:spcPct val="150000"/>
              </a:lnSpc>
            </a:pPr>
            <a:r>
              <a:rPr lang="en-US" altLang="zh-CN" sz="2000" dirty="0"/>
              <a:t>2.1.3 </a:t>
            </a:r>
            <a:r>
              <a:rPr lang="zh-CN" altLang="en-US" sz="2000" dirty="0"/>
              <a:t>软件缺陷的产生</a:t>
            </a:r>
          </a:p>
          <a:p>
            <a:pPr>
              <a:lnSpc>
                <a:spcPct val="150000"/>
              </a:lnSpc>
            </a:pPr>
            <a:r>
              <a:rPr lang="en-US" altLang="zh-CN" sz="2000" dirty="0"/>
              <a:t>2.1.4 </a:t>
            </a:r>
            <a:r>
              <a:rPr lang="zh-CN" altLang="en-US" sz="2000" dirty="0"/>
              <a:t>软件缺陷的构成</a:t>
            </a:r>
          </a:p>
          <a:p>
            <a:pPr>
              <a:lnSpc>
                <a:spcPct val="150000"/>
              </a:lnSpc>
            </a:pPr>
            <a:r>
              <a:rPr lang="en-US" altLang="zh-CN" sz="2000" dirty="0"/>
              <a:t>2.1.5 </a:t>
            </a:r>
            <a:r>
              <a:rPr lang="zh-CN" altLang="en-US" sz="2000" dirty="0"/>
              <a:t>修复软件缺陷的代价</a:t>
            </a:r>
            <a:endParaRPr kumimoji="1" lang="en-US" altLang="zh-CN" sz="2000" dirty="0">
              <a:solidFill>
                <a:srgbClr val="202B88"/>
              </a:solidFill>
              <a:latin typeface="微软雅黑" panose="020B0503020204020204" pitchFamily="34" charset="-122"/>
              <a:ea typeface="微软雅黑" panose="020B0503020204020204" pitchFamily="34" charset="-122"/>
            </a:endParaRPr>
          </a:p>
        </p:txBody>
      </p:sp>
      <p:pic>
        <p:nvPicPr>
          <p:cNvPr id="3" name="Picture 6" descr="http://i.zdnet.com/blogs/moodys-software-bug-screws-investors2.gif">
            <a:extLst>
              <a:ext uri="{FF2B5EF4-FFF2-40B4-BE49-F238E27FC236}">
                <a16:creationId xmlns:a16="http://schemas.microsoft.com/office/drawing/2014/main" id="{DA741CE3-F110-9ABC-1DCC-FAC0F66BEB30}"/>
              </a:ext>
            </a:extLst>
          </p:cNvPr>
          <p:cNvPicPr>
            <a:picLocks noChangeAspect="1" noChangeArrowheads="1"/>
          </p:cNvPicPr>
          <p:nvPr/>
        </p:nvPicPr>
        <p:blipFill>
          <a:blip r:embed="rId3" cstate="print"/>
          <a:srcRect/>
          <a:stretch>
            <a:fillRect/>
          </a:stretch>
        </p:blipFill>
        <p:spPr bwMode="auto">
          <a:xfrm>
            <a:off x="5700137" y="1400690"/>
            <a:ext cx="2257425" cy="2128838"/>
          </a:xfrm>
          <a:prstGeom prst="rect">
            <a:avLst/>
          </a:prstGeom>
          <a:noFill/>
          <a:ln w="9525">
            <a:noFill/>
            <a:miter lim="800000"/>
            <a:headEnd/>
            <a:tailEnd/>
          </a:ln>
        </p:spPr>
      </p:pic>
    </p:spTree>
    <p:extLst>
      <p:ext uri="{BB962C8B-B14F-4D97-AF65-F5344CB8AC3E}">
        <p14:creationId xmlns:p14="http://schemas.microsoft.com/office/powerpoint/2010/main" val="2101320023"/>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F4F69-7AA8-3164-13A6-AA2C1446BE04}"/>
              </a:ext>
            </a:extLst>
          </p:cNvPr>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不同测试</a:t>
            </a:r>
            <a:r>
              <a:rPr lang="zh-CN" altLang="en-US" dirty="0">
                <a:latin typeface="微软雅黑" panose="020B0503020204020204" pitchFamily="34" charset="-122"/>
                <a:ea typeface="微软雅黑" panose="020B0503020204020204" pitchFamily="34" charset="-122"/>
              </a:rPr>
              <a:t>层次</a:t>
            </a:r>
            <a:r>
              <a:rPr kumimoji="1" lang="zh-CN" altLang="en-US" sz="2800" b="1" dirty="0">
                <a:solidFill>
                  <a:srgbClr val="0070C0"/>
                </a:solidFill>
                <a:latin typeface="微软雅黑" panose="020B0503020204020204" pitchFamily="34" charset="-122"/>
                <a:ea typeface="微软雅黑" panose="020B0503020204020204" pitchFamily="34" charset="-122"/>
              </a:rPr>
              <a:t>的任务</a:t>
            </a:r>
            <a:endParaRPr kumimoji="1" lang="zh-CN" altLang="en-US" dirty="0"/>
          </a:p>
        </p:txBody>
      </p:sp>
      <p:grpSp>
        <p:nvGrpSpPr>
          <p:cNvPr id="5" name="Group 60">
            <a:extLst>
              <a:ext uri="{FF2B5EF4-FFF2-40B4-BE49-F238E27FC236}">
                <a16:creationId xmlns:a16="http://schemas.microsoft.com/office/drawing/2014/main" id="{CC82F2CA-45CE-D93E-EC86-AB0ECBD51D37}"/>
              </a:ext>
            </a:extLst>
          </p:cNvPr>
          <p:cNvGrpSpPr>
            <a:grpSpLocks/>
          </p:cNvGrpSpPr>
          <p:nvPr/>
        </p:nvGrpSpPr>
        <p:grpSpPr bwMode="auto">
          <a:xfrm>
            <a:off x="4626006" y="3543858"/>
            <a:ext cx="1007782" cy="340023"/>
            <a:chOff x="2939" y="2736"/>
            <a:chExt cx="943" cy="312"/>
          </a:xfrm>
        </p:grpSpPr>
        <p:sp>
          <p:nvSpPr>
            <p:cNvPr id="6" name="Rectangle 9" descr="75%">
              <a:extLst>
                <a:ext uri="{FF2B5EF4-FFF2-40B4-BE49-F238E27FC236}">
                  <a16:creationId xmlns:a16="http://schemas.microsoft.com/office/drawing/2014/main" id="{4D2C1890-67F8-C852-4B54-CF5275B1A98C}"/>
                </a:ext>
              </a:extLst>
            </p:cNvPr>
            <p:cNvSpPr>
              <a:spLocks noChangeArrowheads="1"/>
            </p:cNvSpPr>
            <p:nvPr/>
          </p:nvSpPr>
          <p:spPr bwMode="auto">
            <a:xfrm>
              <a:off x="2939" y="2736"/>
              <a:ext cx="597"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7" name="Rectangle 10" descr="Diagonal hell nach unten">
              <a:extLst>
                <a:ext uri="{FF2B5EF4-FFF2-40B4-BE49-F238E27FC236}">
                  <a16:creationId xmlns:a16="http://schemas.microsoft.com/office/drawing/2014/main" id="{0AF44F84-EBE2-A2EE-E432-8122118F3AA7}"/>
                </a:ext>
              </a:extLst>
            </p:cNvPr>
            <p:cNvSpPr>
              <a:spLocks noChangeArrowheads="1"/>
            </p:cNvSpPr>
            <p:nvPr/>
          </p:nvSpPr>
          <p:spPr bwMode="auto">
            <a:xfrm>
              <a:off x="3542" y="2736"/>
              <a:ext cx="167" cy="312"/>
            </a:xfrm>
            <a:prstGeom prst="rect">
              <a:avLst/>
            </a:prstGeom>
            <a:pattFill prst="dkDnDiag">
              <a:fgClr>
                <a:srgbClr val="006040"/>
              </a:fgClr>
              <a:bgClr>
                <a:schemeClr val="accent1"/>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8" name="Rectangle 11">
              <a:extLst>
                <a:ext uri="{FF2B5EF4-FFF2-40B4-BE49-F238E27FC236}">
                  <a16:creationId xmlns:a16="http://schemas.microsoft.com/office/drawing/2014/main" id="{44D6CAD5-F794-79AE-9081-F9C38945A14B}"/>
                </a:ext>
              </a:extLst>
            </p:cNvPr>
            <p:cNvSpPr>
              <a:spLocks noChangeArrowheads="1"/>
            </p:cNvSpPr>
            <p:nvPr/>
          </p:nvSpPr>
          <p:spPr bwMode="auto">
            <a:xfrm>
              <a:off x="3715" y="2736"/>
              <a:ext cx="167" cy="312"/>
            </a:xfrm>
            <a:prstGeom prst="rect">
              <a:avLst/>
            </a:prstGeom>
            <a:solidFill>
              <a:srgbClr val="CCCCFF"/>
            </a:solidFill>
            <a:ln w="12700">
              <a:solidFill>
                <a:schemeClr val="tx1"/>
              </a:solidFill>
              <a:miter lim="800000"/>
              <a:headEnd/>
              <a:tailEnd/>
            </a:ln>
          </p:spPr>
          <p:txBody>
            <a:bodyPr wrap="none" anchor="ctr"/>
            <a:lstStyle/>
            <a:p>
              <a:endParaRPr lang="zh-CN" altLang="en-US" sz="2100">
                <a:ea typeface="黑体" pitchFamily="49" charset="-122"/>
              </a:endParaRPr>
            </a:p>
          </p:txBody>
        </p:sp>
      </p:grpSp>
      <p:sp>
        <p:nvSpPr>
          <p:cNvPr id="9" name="AutoShape 12">
            <a:extLst>
              <a:ext uri="{FF2B5EF4-FFF2-40B4-BE49-F238E27FC236}">
                <a16:creationId xmlns:a16="http://schemas.microsoft.com/office/drawing/2014/main" id="{D477A5C6-1804-3CFA-EF2C-059692D4F1A2}"/>
              </a:ext>
            </a:extLst>
          </p:cNvPr>
          <p:cNvSpPr>
            <a:spLocks/>
          </p:cNvSpPr>
          <p:nvPr/>
        </p:nvSpPr>
        <p:spPr bwMode="auto">
          <a:xfrm>
            <a:off x="6138174" y="3705877"/>
            <a:ext cx="868630" cy="623730"/>
          </a:xfrm>
          <a:prstGeom prst="accentCallout1">
            <a:avLst>
              <a:gd name="adj1" fmla="val 13741"/>
              <a:gd name="adj2" fmla="val -7569"/>
              <a:gd name="adj3" fmla="val 3140"/>
              <a:gd name="adj4" fmla="val -75930"/>
            </a:avLst>
          </a:prstGeom>
          <a:solidFill>
            <a:schemeClr val="bg1">
              <a:lumMod val="85000"/>
            </a:schemeClr>
          </a:solidFill>
          <a:ln w="9525">
            <a:solidFill>
              <a:schemeClr val="tx1"/>
            </a:solidFill>
            <a:miter lim="800000"/>
            <a:headEnd/>
            <a:tailEnd/>
          </a:ln>
        </p:spPr>
        <p:txBody>
          <a:bodyPr wrap="square" lIns="69056" tIns="34529" rIns="69056" bIns="34529">
            <a:spAutoFit/>
          </a:bodyPr>
          <a:lstStyle/>
          <a:p>
            <a:pPr defTabSz="571500">
              <a:spcBef>
                <a:spcPct val="50000"/>
              </a:spcBef>
              <a:defRPr/>
            </a:pPr>
            <a:r>
              <a:rPr lang="zh-CN" altLang="en-US" sz="1200" dirty="0">
                <a:latin typeface="华文楷体" pitchFamily="2" charset="-122"/>
                <a:ea typeface="华文楷体" pitchFamily="2" charset="-122"/>
              </a:rPr>
              <a:t>组件</a:t>
            </a:r>
            <a:r>
              <a:rPr lang="zh-CN" altLang="de-DE" sz="1200" dirty="0">
                <a:latin typeface="华文楷体" pitchFamily="2" charset="-122"/>
                <a:ea typeface="华文楷体" pitchFamily="2" charset="-122"/>
              </a:rPr>
              <a:t>功能</a:t>
            </a:r>
            <a:br>
              <a:rPr 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健壮性</a:t>
            </a:r>
            <a:br>
              <a:rPr 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效率</a:t>
            </a:r>
            <a:endParaRPr lang="de-DE" sz="1200" dirty="0">
              <a:latin typeface="华文楷体" pitchFamily="2" charset="-122"/>
              <a:ea typeface="华文楷体" pitchFamily="2" charset="-122"/>
            </a:endParaRPr>
          </a:p>
        </p:txBody>
      </p:sp>
      <p:sp>
        <p:nvSpPr>
          <p:cNvPr id="10" name="Rectangle 15" descr="75%">
            <a:extLst>
              <a:ext uri="{FF2B5EF4-FFF2-40B4-BE49-F238E27FC236}">
                <a16:creationId xmlns:a16="http://schemas.microsoft.com/office/drawing/2014/main" id="{DB62115C-AA2E-BA74-127E-DE9B2D9F1870}"/>
              </a:ext>
            </a:extLst>
          </p:cNvPr>
          <p:cNvSpPr>
            <a:spLocks noChangeArrowheads="1"/>
          </p:cNvSpPr>
          <p:nvPr/>
        </p:nvSpPr>
        <p:spPr bwMode="auto">
          <a:xfrm>
            <a:off x="4626006" y="2949792"/>
            <a:ext cx="439235" cy="340023"/>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11" name="AutoShape 16">
            <a:extLst>
              <a:ext uri="{FF2B5EF4-FFF2-40B4-BE49-F238E27FC236}">
                <a16:creationId xmlns:a16="http://schemas.microsoft.com/office/drawing/2014/main" id="{BD7D749C-247E-BE66-AE83-D631D20E4C0C}"/>
              </a:ext>
            </a:extLst>
          </p:cNvPr>
          <p:cNvSpPr>
            <a:spLocks/>
          </p:cNvSpPr>
          <p:nvPr/>
        </p:nvSpPr>
        <p:spPr bwMode="auto">
          <a:xfrm>
            <a:off x="6030162" y="3165816"/>
            <a:ext cx="1399768" cy="254398"/>
          </a:xfrm>
          <a:prstGeom prst="accentCallout1">
            <a:avLst>
              <a:gd name="adj1" fmla="val 33644"/>
              <a:gd name="adj2" fmla="val -7569"/>
              <a:gd name="adj3" fmla="val -20366"/>
              <a:gd name="adj4" fmla="val -88009"/>
            </a:avLst>
          </a:prstGeom>
          <a:solidFill>
            <a:schemeClr val="bg1">
              <a:lumMod val="85000"/>
            </a:schemeClr>
          </a:solidFill>
          <a:ln w="9525">
            <a:solidFill>
              <a:schemeClr val="tx1"/>
            </a:solidFill>
            <a:miter lim="800000"/>
            <a:headEnd/>
            <a:tailEnd/>
          </a:ln>
        </p:spPr>
        <p:txBody>
          <a:bodyPr wrap="square" lIns="69056" tIns="34529" rIns="69056" bIns="34529">
            <a:spAutoFit/>
          </a:bodyPr>
          <a:lstStyle/>
          <a:p>
            <a:pPr defTabSz="571500">
              <a:spcBef>
                <a:spcPct val="50000"/>
              </a:spcBef>
              <a:defRPr/>
            </a:pPr>
            <a:r>
              <a:rPr lang="zh-CN" altLang="en-US" sz="1200" dirty="0">
                <a:latin typeface="华文楷体" pitchFamily="2" charset="-122"/>
                <a:ea typeface="华文楷体" pitchFamily="2" charset="-122"/>
              </a:rPr>
              <a:t>组件之间的接口</a:t>
            </a:r>
            <a:endParaRPr lang="de-DE" sz="1200" dirty="0">
              <a:latin typeface="华文楷体" pitchFamily="2" charset="-122"/>
              <a:ea typeface="华文楷体" pitchFamily="2" charset="-122"/>
            </a:endParaRPr>
          </a:p>
        </p:txBody>
      </p:sp>
      <p:grpSp>
        <p:nvGrpSpPr>
          <p:cNvPr id="12" name="Group 61">
            <a:extLst>
              <a:ext uri="{FF2B5EF4-FFF2-40B4-BE49-F238E27FC236}">
                <a16:creationId xmlns:a16="http://schemas.microsoft.com/office/drawing/2014/main" id="{923980CD-C166-7BEC-73B2-80D90C139ECB}"/>
              </a:ext>
            </a:extLst>
          </p:cNvPr>
          <p:cNvGrpSpPr>
            <a:grpSpLocks/>
          </p:cNvGrpSpPr>
          <p:nvPr/>
        </p:nvGrpSpPr>
        <p:grpSpPr bwMode="auto">
          <a:xfrm>
            <a:off x="4626006" y="2355726"/>
            <a:ext cx="1662894" cy="340023"/>
            <a:chOff x="2939" y="1776"/>
            <a:chExt cx="1556" cy="312"/>
          </a:xfrm>
        </p:grpSpPr>
        <p:sp>
          <p:nvSpPr>
            <p:cNvPr id="13" name="Rectangle 21" descr="75%">
              <a:extLst>
                <a:ext uri="{FF2B5EF4-FFF2-40B4-BE49-F238E27FC236}">
                  <a16:creationId xmlns:a16="http://schemas.microsoft.com/office/drawing/2014/main" id="{91C0404F-6453-5CA9-28D8-E19215E0890A}"/>
                </a:ext>
              </a:extLst>
            </p:cNvPr>
            <p:cNvSpPr>
              <a:spLocks noChangeArrowheads="1"/>
            </p:cNvSpPr>
            <p:nvPr/>
          </p:nvSpPr>
          <p:spPr bwMode="auto">
            <a:xfrm>
              <a:off x="2939" y="1776"/>
              <a:ext cx="225"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14" name="Rectangle 22" descr="Diagonal hell nach oben">
              <a:extLst>
                <a:ext uri="{FF2B5EF4-FFF2-40B4-BE49-F238E27FC236}">
                  <a16:creationId xmlns:a16="http://schemas.microsoft.com/office/drawing/2014/main" id="{DD043B23-E27C-694B-4658-DFFFB69EB263}"/>
                </a:ext>
              </a:extLst>
            </p:cNvPr>
            <p:cNvSpPr>
              <a:spLocks noChangeArrowheads="1"/>
            </p:cNvSpPr>
            <p:nvPr/>
          </p:nvSpPr>
          <p:spPr bwMode="auto">
            <a:xfrm>
              <a:off x="3170" y="1776"/>
              <a:ext cx="327" cy="312"/>
            </a:xfrm>
            <a:prstGeom prst="rect">
              <a:avLst/>
            </a:prstGeom>
            <a:pattFill prst="dkUpDiag">
              <a:fgClr>
                <a:schemeClr val="tx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15" name="Rectangle 23" descr="Vertikal dunkel">
              <a:extLst>
                <a:ext uri="{FF2B5EF4-FFF2-40B4-BE49-F238E27FC236}">
                  <a16:creationId xmlns:a16="http://schemas.microsoft.com/office/drawing/2014/main" id="{A19BFE65-FC1A-1305-6416-16D7E47A405D}"/>
                </a:ext>
              </a:extLst>
            </p:cNvPr>
            <p:cNvSpPr>
              <a:spLocks noChangeArrowheads="1"/>
            </p:cNvSpPr>
            <p:nvPr/>
          </p:nvSpPr>
          <p:spPr bwMode="auto">
            <a:xfrm>
              <a:off x="3503" y="1776"/>
              <a:ext cx="327" cy="312"/>
            </a:xfrm>
            <a:prstGeom prst="rect">
              <a:avLst/>
            </a:prstGeom>
            <a:pattFill prst="dkVert">
              <a:fgClr>
                <a:srgbClr val="663300"/>
              </a:fgClr>
              <a:bgClr>
                <a:srgbClr val="CC9900"/>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16" name="Rectangle 24" descr="Diagonal hell nach unten">
              <a:extLst>
                <a:ext uri="{FF2B5EF4-FFF2-40B4-BE49-F238E27FC236}">
                  <a16:creationId xmlns:a16="http://schemas.microsoft.com/office/drawing/2014/main" id="{EBF1FFE3-15F1-917E-23BD-59924B4FD1F5}"/>
                </a:ext>
              </a:extLst>
            </p:cNvPr>
            <p:cNvSpPr>
              <a:spLocks noChangeArrowheads="1"/>
            </p:cNvSpPr>
            <p:nvPr/>
          </p:nvSpPr>
          <p:spPr bwMode="auto">
            <a:xfrm>
              <a:off x="3836" y="1776"/>
              <a:ext cx="327" cy="312"/>
            </a:xfrm>
            <a:prstGeom prst="rect">
              <a:avLst/>
            </a:prstGeom>
            <a:pattFill prst="dkDnDiag">
              <a:fgClr>
                <a:srgbClr val="006040"/>
              </a:fgClr>
              <a:bgClr>
                <a:schemeClr val="accent1"/>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17" name="Rectangle 25">
              <a:extLst>
                <a:ext uri="{FF2B5EF4-FFF2-40B4-BE49-F238E27FC236}">
                  <a16:creationId xmlns:a16="http://schemas.microsoft.com/office/drawing/2014/main" id="{962C47E8-312C-9FDD-DF5B-2D0DDDE1FE44}"/>
                </a:ext>
              </a:extLst>
            </p:cNvPr>
            <p:cNvSpPr>
              <a:spLocks noChangeArrowheads="1"/>
            </p:cNvSpPr>
            <p:nvPr/>
          </p:nvSpPr>
          <p:spPr bwMode="auto">
            <a:xfrm>
              <a:off x="4168" y="1776"/>
              <a:ext cx="327" cy="312"/>
            </a:xfrm>
            <a:prstGeom prst="rect">
              <a:avLst/>
            </a:prstGeom>
            <a:solidFill>
              <a:srgbClr val="CCCCFF"/>
            </a:solidFill>
            <a:ln w="12700">
              <a:solidFill>
                <a:schemeClr val="tx1"/>
              </a:solidFill>
              <a:miter lim="800000"/>
              <a:headEnd/>
              <a:tailEnd/>
            </a:ln>
          </p:spPr>
          <p:txBody>
            <a:bodyPr wrap="none" anchor="ctr"/>
            <a:lstStyle/>
            <a:p>
              <a:endParaRPr lang="zh-CN" altLang="en-US" sz="2100">
                <a:ea typeface="黑体" pitchFamily="49" charset="-122"/>
              </a:endParaRPr>
            </a:p>
          </p:txBody>
        </p:sp>
      </p:grpSp>
      <p:sp>
        <p:nvSpPr>
          <p:cNvPr id="18" name="AutoShape 26">
            <a:extLst>
              <a:ext uri="{FF2B5EF4-FFF2-40B4-BE49-F238E27FC236}">
                <a16:creationId xmlns:a16="http://schemas.microsoft.com/office/drawing/2014/main" id="{9159C171-FE21-8CE9-029C-C548A1619DDD}"/>
              </a:ext>
            </a:extLst>
          </p:cNvPr>
          <p:cNvSpPr>
            <a:spLocks/>
          </p:cNvSpPr>
          <p:nvPr/>
        </p:nvSpPr>
        <p:spPr bwMode="auto">
          <a:xfrm>
            <a:off x="6517074" y="2306929"/>
            <a:ext cx="910912" cy="808396"/>
          </a:xfrm>
          <a:prstGeom prst="accentCallout1">
            <a:avLst>
              <a:gd name="adj1" fmla="val 8634"/>
              <a:gd name="adj2" fmla="val -6477"/>
              <a:gd name="adj3" fmla="val 21657"/>
              <a:gd name="adj4" fmla="val -28426"/>
            </a:avLst>
          </a:prstGeom>
          <a:solidFill>
            <a:schemeClr val="bg1">
              <a:lumMod val="85000"/>
            </a:schemeClr>
          </a:solidFill>
          <a:ln w="9525">
            <a:solidFill>
              <a:schemeClr val="tx1"/>
            </a:solidFill>
            <a:miter lim="800000"/>
            <a:headEnd/>
            <a:tailEnd/>
          </a:ln>
        </p:spPr>
        <p:txBody>
          <a:bodyPr wrap="square" lIns="69056" tIns="34529" rIns="69056" bIns="34529">
            <a:spAutoFit/>
          </a:bodyPr>
          <a:lstStyle/>
          <a:p>
            <a:pPr defTabSz="571500">
              <a:spcBef>
                <a:spcPct val="50000"/>
              </a:spcBef>
              <a:defRPr/>
            </a:pPr>
            <a:r>
              <a:rPr lang="zh-CN" altLang="en-US" sz="1200" dirty="0">
                <a:latin typeface="华文楷体" pitchFamily="2" charset="-122"/>
                <a:ea typeface="华文楷体" pitchFamily="2" charset="-122"/>
              </a:rPr>
              <a:t>系统</a:t>
            </a:r>
            <a:r>
              <a:rPr lang="zh-CN" altLang="de-DE" sz="1200" dirty="0">
                <a:latin typeface="华文楷体" pitchFamily="2" charset="-122"/>
                <a:ea typeface="华文楷体" pitchFamily="2" charset="-122"/>
              </a:rPr>
              <a:t>功能</a:t>
            </a:r>
            <a:r>
              <a:rPr lang="de-DE" sz="1200" dirty="0">
                <a:latin typeface="华文楷体" pitchFamily="2" charset="-122"/>
                <a:ea typeface="华文楷体" pitchFamily="2" charset="-122"/>
              </a:rPr>
              <a:t> </a:t>
            </a:r>
            <a:br>
              <a:rPr lang="de-DE" altLang="zh-CN" sz="1200" dirty="0">
                <a:latin typeface="华文楷体" pitchFamily="2" charset="-122"/>
                <a:ea typeface="华文楷体" pitchFamily="2" charset="-122"/>
              </a:rPr>
            </a:br>
            <a:r>
              <a:rPr lang="zh-CN" altLang="de-DE" sz="1200" dirty="0">
                <a:latin typeface="华文楷体" pitchFamily="2" charset="-122"/>
                <a:ea typeface="华文楷体" pitchFamily="2" charset="-122"/>
              </a:rPr>
              <a:t>安全性</a:t>
            </a:r>
            <a:r>
              <a:rPr lang="de-DE" sz="1200" dirty="0">
                <a:latin typeface="华文楷体" pitchFamily="2" charset="-122"/>
                <a:ea typeface="华文楷体" pitchFamily="2" charset="-122"/>
              </a:rPr>
              <a:t> </a:t>
            </a:r>
            <a:br>
              <a:rPr 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健壮性</a:t>
            </a:r>
            <a:br>
              <a:rPr lang="zh-CN" alt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效率</a:t>
            </a:r>
            <a:r>
              <a:rPr lang="de-DE" sz="1200" dirty="0">
                <a:latin typeface="华文楷体" pitchFamily="2" charset="-122"/>
                <a:ea typeface="华文楷体" pitchFamily="2" charset="-122"/>
              </a:rPr>
              <a:t> </a:t>
            </a:r>
          </a:p>
        </p:txBody>
      </p:sp>
      <p:grpSp>
        <p:nvGrpSpPr>
          <p:cNvPr id="19" name="Group 62">
            <a:extLst>
              <a:ext uri="{FF2B5EF4-FFF2-40B4-BE49-F238E27FC236}">
                <a16:creationId xmlns:a16="http://schemas.microsoft.com/office/drawing/2014/main" id="{673379A3-FFF0-3D25-D133-CFE96E51D72D}"/>
              </a:ext>
            </a:extLst>
          </p:cNvPr>
          <p:cNvGrpSpPr>
            <a:grpSpLocks/>
          </p:cNvGrpSpPr>
          <p:nvPr/>
        </p:nvGrpSpPr>
        <p:grpSpPr bwMode="auto">
          <a:xfrm>
            <a:off x="4572000" y="1545636"/>
            <a:ext cx="718165" cy="340023"/>
            <a:chOff x="2939" y="1320"/>
            <a:chExt cx="672" cy="312"/>
          </a:xfrm>
        </p:grpSpPr>
        <p:sp>
          <p:nvSpPr>
            <p:cNvPr id="20" name="Rectangle 35" descr="75%">
              <a:extLst>
                <a:ext uri="{FF2B5EF4-FFF2-40B4-BE49-F238E27FC236}">
                  <a16:creationId xmlns:a16="http://schemas.microsoft.com/office/drawing/2014/main" id="{07F99393-72E6-DAF8-53E0-F4C1054FE054}"/>
                </a:ext>
              </a:extLst>
            </p:cNvPr>
            <p:cNvSpPr>
              <a:spLocks noChangeArrowheads="1"/>
            </p:cNvSpPr>
            <p:nvPr/>
          </p:nvSpPr>
          <p:spPr bwMode="auto">
            <a:xfrm>
              <a:off x="2939" y="1320"/>
              <a:ext cx="146"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21" name="Rectangle 36" descr="Diagonal hell nach oben">
              <a:extLst>
                <a:ext uri="{FF2B5EF4-FFF2-40B4-BE49-F238E27FC236}">
                  <a16:creationId xmlns:a16="http://schemas.microsoft.com/office/drawing/2014/main" id="{0CB0CC35-FAA7-C237-9D3D-EA4CE8B41503}"/>
                </a:ext>
              </a:extLst>
            </p:cNvPr>
            <p:cNvSpPr>
              <a:spLocks noChangeArrowheads="1"/>
            </p:cNvSpPr>
            <p:nvPr/>
          </p:nvSpPr>
          <p:spPr bwMode="auto">
            <a:xfrm>
              <a:off x="3089" y="1320"/>
              <a:ext cx="90" cy="312"/>
            </a:xfrm>
            <a:prstGeom prst="rect">
              <a:avLst/>
            </a:prstGeom>
            <a:pattFill prst="dkUpDiag">
              <a:fgClr>
                <a:schemeClr val="tx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22" name="Rectangle 37" descr="Vertikal dunkel">
              <a:extLst>
                <a:ext uri="{FF2B5EF4-FFF2-40B4-BE49-F238E27FC236}">
                  <a16:creationId xmlns:a16="http://schemas.microsoft.com/office/drawing/2014/main" id="{A1880732-0AE3-B65C-E4BC-1E336F1FB537}"/>
                </a:ext>
              </a:extLst>
            </p:cNvPr>
            <p:cNvSpPr>
              <a:spLocks noChangeArrowheads="1"/>
            </p:cNvSpPr>
            <p:nvPr/>
          </p:nvSpPr>
          <p:spPr bwMode="auto">
            <a:xfrm>
              <a:off x="3179" y="1320"/>
              <a:ext cx="67" cy="312"/>
            </a:xfrm>
            <a:prstGeom prst="rect">
              <a:avLst/>
            </a:prstGeom>
            <a:pattFill prst="dkVert">
              <a:fgClr>
                <a:srgbClr val="663300"/>
              </a:fgClr>
              <a:bgClr>
                <a:srgbClr val="CC9900"/>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23" name="Rectangle 38">
              <a:extLst>
                <a:ext uri="{FF2B5EF4-FFF2-40B4-BE49-F238E27FC236}">
                  <a16:creationId xmlns:a16="http://schemas.microsoft.com/office/drawing/2014/main" id="{DA9E44C4-DE38-5023-942D-6C8223C7CC8B}"/>
                </a:ext>
              </a:extLst>
            </p:cNvPr>
            <p:cNvSpPr>
              <a:spLocks noChangeArrowheads="1"/>
            </p:cNvSpPr>
            <p:nvPr/>
          </p:nvSpPr>
          <p:spPr bwMode="auto">
            <a:xfrm>
              <a:off x="3227" y="1320"/>
              <a:ext cx="144" cy="312"/>
            </a:xfrm>
            <a:prstGeom prst="rect">
              <a:avLst/>
            </a:prstGeom>
            <a:solidFill>
              <a:srgbClr val="CCCCFF"/>
            </a:solid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24" name="Rectangle 39">
              <a:extLst>
                <a:ext uri="{FF2B5EF4-FFF2-40B4-BE49-F238E27FC236}">
                  <a16:creationId xmlns:a16="http://schemas.microsoft.com/office/drawing/2014/main" id="{C4D7D515-CB58-98AC-3210-C774F0114297}"/>
                </a:ext>
              </a:extLst>
            </p:cNvPr>
            <p:cNvSpPr>
              <a:spLocks noChangeArrowheads="1"/>
            </p:cNvSpPr>
            <p:nvPr/>
          </p:nvSpPr>
          <p:spPr bwMode="auto">
            <a:xfrm>
              <a:off x="3371" y="1320"/>
              <a:ext cx="240" cy="312"/>
            </a:xfrm>
            <a:prstGeom prst="rect">
              <a:avLst/>
            </a:prstGeom>
            <a:solidFill>
              <a:srgbClr val="C0C0C0"/>
            </a:solidFill>
            <a:ln w="12700">
              <a:solidFill>
                <a:schemeClr val="tx1"/>
              </a:solidFill>
              <a:miter lim="800000"/>
              <a:headEnd/>
              <a:tailEnd/>
            </a:ln>
          </p:spPr>
          <p:txBody>
            <a:bodyPr wrap="none" anchor="ctr"/>
            <a:lstStyle/>
            <a:p>
              <a:endParaRPr lang="zh-CN" altLang="en-US" sz="2100">
                <a:ea typeface="黑体" pitchFamily="49" charset="-122"/>
              </a:endParaRPr>
            </a:p>
          </p:txBody>
        </p:sp>
      </p:grpSp>
      <p:sp>
        <p:nvSpPr>
          <p:cNvPr id="25" name="AutoShape 40">
            <a:extLst>
              <a:ext uri="{FF2B5EF4-FFF2-40B4-BE49-F238E27FC236}">
                <a16:creationId xmlns:a16="http://schemas.microsoft.com/office/drawing/2014/main" id="{F3751BBE-7601-45D0-BEA7-02BBBDD947D8}"/>
              </a:ext>
            </a:extLst>
          </p:cNvPr>
          <p:cNvSpPr>
            <a:spLocks/>
          </p:cNvSpPr>
          <p:nvPr/>
        </p:nvSpPr>
        <p:spPr bwMode="auto">
          <a:xfrm>
            <a:off x="6048055" y="1317015"/>
            <a:ext cx="1351986" cy="808396"/>
          </a:xfrm>
          <a:prstGeom prst="accentCallout1">
            <a:avLst>
              <a:gd name="adj1" fmla="val 48297"/>
              <a:gd name="adj2" fmla="val -6154"/>
              <a:gd name="adj3" fmla="val 52990"/>
              <a:gd name="adj4" fmla="val -64363"/>
            </a:avLst>
          </a:prstGeom>
          <a:solidFill>
            <a:schemeClr val="bg1">
              <a:lumMod val="85000"/>
            </a:schemeClr>
          </a:solidFill>
          <a:ln w="9525">
            <a:solidFill>
              <a:schemeClr val="tx1"/>
            </a:solidFill>
            <a:miter lim="800000"/>
            <a:headEnd/>
            <a:tailEnd/>
          </a:ln>
        </p:spPr>
        <p:txBody>
          <a:bodyPr wrap="square" lIns="69056" tIns="34529" rIns="69056" bIns="34529">
            <a:spAutoFit/>
          </a:bodyPr>
          <a:lstStyle/>
          <a:p>
            <a:pPr defTabSz="571500">
              <a:spcBef>
                <a:spcPct val="50000"/>
              </a:spcBef>
              <a:defRPr/>
            </a:pPr>
            <a:r>
              <a:rPr lang="zh-CN" altLang="de-DE" sz="1200" dirty="0">
                <a:latin typeface="华文楷体" pitchFamily="2" charset="-122"/>
                <a:ea typeface="华文楷体" pitchFamily="2" charset="-122"/>
              </a:rPr>
              <a:t>功能</a:t>
            </a:r>
            <a:r>
              <a:rPr lang="zh-CN" altLang="en-US" sz="1200" dirty="0">
                <a:latin typeface="华文楷体" pitchFamily="2" charset="-122"/>
                <a:ea typeface="华文楷体" pitchFamily="2" charset="-122"/>
              </a:rPr>
              <a:t>及用户界面</a:t>
            </a:r>
            <a:br>
              <a:rPr lang="zh-CN" alt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安全性</a:t>
            </a:r>
            <a:r>
              <a:rPr lang="de-DE" sz="1200" dirty="0">
                <a:latin typeface="华文楷体" pitchFamily="2" charset="-122"/>
                <a:ea typeface="华文楷体" pitchFamily="2" charset="-122"/>
              </a:rPr>
              <a:t> </a:t>
            </a:r>
            <a:br>
              <a:rPr 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效率</a:t>
            </a:r>
            <a:br>
              <a:rPr 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用户的可接受性</a:t>
            </a:r>
            <a:endParaRPr lang="de-DE" sz="1200" dirty="0">
              <a:latin typeface="华文楷体" pitchFamily="2" charset="-122"/>
              <a:ea typeface="华文楷体" pitchFamily="2" charset="-122"/>
            </a:endParaRPr>
          </a:p>
        </p:txBody>
      </p:sp>
      <p:sp>
        <p:nvSpPr>
          <p:cNvPr id="26" name="AutoShape 45">
            <a:extLst>
              <a:ext uri="{FF2B5EF4-FFF2-40B4-BE49-F238E27FC236}">
                <a16:creationId xmlns:a16="http://schemas.microsoft.com/office/drawing/2014/main" id="{2BA4E61D-F26A-C805-CE9E-99F9D52976F9}"/>
              </a:ext>
            </a:extLst>
          </p:cNvPr>
          <p:cNvSpPr>
            <a:spLocks noChangeArrowheads="1"/>
          </p:cNvSpPr>
          <p:nvPr/>
        </p:nvSpPr>
        <p:spPr bwMode="auto">
          <a:xfrm>
            <a:off x="1925706" y="3543858"/>
            <a:ext cx="1836204" cy="391716"/>
          </a:xfrm>
          <a:prstGeom prst="parallelogram">
            <a:avLst>
              <a:gd name="adj" fmla="val 163061"/>
            </a:avLst>
          </a:prstGeom>
          <a:solidFill>
            <a:schemeClr val="tx1">
              <a:lumMod val="50000"/>
              <a:lumOff val="50000"/>
            </a:schemeClr>
          </a:solidFill>
          <a:ln w="12700">
            <a:solidFill>
              <a:schemeClr val="tx1"/>
            </a:solidFill>
            <a:miter lim="800000"/>
            <a:headEnd/>
            <a:tailEnd/>
          </a:ln>
        </p:spPr>
        <p:txBody>
          <a:bodyPr wrap="none" anchor="ctr"/>
          <a:lstStyle/>
          <a:p>
            <a:pPr>
              <a:defRPr/>
            </a:pPr>
            <a:endParaRPr lang="zh-CN" altLang="en-US" sz="1600">
              <a:solidFill>
                <a:srgbClr val="FFFFFF"/>
              </a:solidFill>
              <a:latin typeface="Microsoft YaHei" panose="020B0503020204020204" pitchFamily="34" charset="-122"/>
              <a:ea typeface="Microsoft YaHei" panose="020B0503020204020204" pitchFamily="34" charset="-122"/>
            </a:endParaRPr>
          </a:p>
        </p:txBody>
      </p:sp>
      <p:sp>
        <p:nvSpPr>
          <p:cNvPr id="27" name="Rectangle 46">
            <a:extLst>
              <a:ext uri="{FF2B5EF4-FFF2-40B4-BE49-F238E27FC236}">
                <a16:creationId xmlns:a16="http://schemas.microsoft.com/office/drawing/2014/main" id="{62DD1FBF-C12D-D3EE-97C1-2C5180514222}"/>
              </a:ext>
            </a:extLst>
          </p:cNvPr>
          <p:cNvSpPr>
            <a:spLocks noChangeArrowheads="1"/>
          </p:cNvSpPr>
          <p:nvPr/>
        </p:nvSpPr>
        <p:spPr bwMode="auto">
          <a:xfrm>
            <a:off x="2333378" y="3595690"/>
            <a:ext cx="1006276" cy="315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p>
            <a:pPr algn="ctr" defTabSz="571500"/>
            <a:r>
              <a:rPr lang="zh-CN" altLang="en-US" sz="1600" dirty="0">
                <a:solidFill>
                  <a:srgbClr val="FFFFFF"/>
                </a:solidFill>
                <a:latin typeface="Microsoft YaHei" panose="020B0503020204020204" pitchFamily="34" charset="-122"/>
                <a:ea typeface="Microsoft YaHei" panose="020B0503020204020204" pitchFamily="34" charset="-122"/>
              </a:rPr>
              <a:t>单元</a:t>
            </a:r>
            <a:r>
              <a:rPr lang="zh-CN" altLang="de-DE" sz="1600" dirty="0">
                <a:solidFill>
                  <a:srgbClr val="FFFFFF"/>
                </a:solidFill>
                <a:latin typeface="Microsoft YaHei" panose="020B0503020204020204" pitchFamily="34" charset="-122"/>
                <a:ea typeface="Microsoft YaHei" panose="020B0503020204020204" pitchFamily="34" charset="-122"/>
              </a:rPr>
              <a:t>测试</a:t>
            </a:r>
            <a:endParaRPr lang="de-DE" sz="1600" dirty="0">
              <a:solidFill>
                <a:srgbClr val="FFFFFF"/>
              </a:solidFill>
              <a:latin typeface="Microsoft YaHei" panose="020B0503020204020204" pitchFamily="34" charset="-122"/>
              <a:ea typeface="Microsoft YaHei" panose="020B0503020204020204" pitchFamily="34" charset="-122"/>
            </a:endParaRPr>
          </a:p>
        </p:txBody>
      </p:sp>
      <p:sp>
        <p:nvSpPr>
          <p:cNvPr id="28" name="AutoShape 47">
            <a:extLst>
              <a:ext uri="{FF2B5EF4-FFF2-40B4-BE49-F238E27FC236}">
                <a16:creationId xmlns:a16="http://schemas.microsoft.com/office/drawing/2014/main" id="{D7644CCA-F0B7-4780-DE61-AC0DE50DBD95}"/>
              </a:ext>
            </a:extLst>
          </p:cNvPr>
          <p:cNvSpPr>
            <a:spLocks noChangeArrowheads="1"/>
          </p:cNvSpPr>
          <p:nvPr/>
        </p:nvSpPr>
        <p:spPr bwMode="auto">
          <a:xfrm>
            <a:off x="1928415" y="2949030"/>
            <a:ext cx="1836204" cy="392906"/>
          </a:xfrm>
          <a:prstGeom prst="parallelogram">
            <a:avLst>
              <a:gd name="adj" fmla="val 163061"/>
            </a:avLst>
          </a:prstGeom>
          <a:solidFill>
            <a:schemeClr val="bg1">
              <a:lumMod val="65000"/>
            </a:schemeClr>
          </a:solidFill>
          <a:ln w="12700">
            <a:solidFill>
              <a:schemeClr val="tx1"/>
            </a:solidFill>
            <a:miter lim="800000"/>
            <a:headEnd/>
            <a:tailEnd/>
          </a:ln>
        </p:spPr>
        <p:txBody>
          <a:bodyPr wrap="none" anchor="ctr"/>
          <a:lstStyle/>
          <a:p>
            <a:pPr>
              <a:defRPr/>
            </a:pPr>
            <a:endParaRPr lang="zh-CN" altLang="en-US" sz="1600">
              <a:latin typeface="Microsoft YaHei" panose="020B0503020204020204" pitchFamily="34" charset="-122"/>
              <a:ea typeface="Microsoft YaHei" panose="020B0503020204020204" pitchFamily="34" charset="-122"/>
            </a:endParaRPr>
          </a:p>
        </p:txBody>
      </p:sp>
      <p:sp>
        <p:nvSpPr>
          <p:cNvPr id="29" name="Rectangle 48">
            <a:extLst>
              <a:ext uri="{FF2B5EF4-FFF2-40B4-BE49-F238E27FC236}">
                <a16:creationId xmlns:a16="http://schemas.microsoft.com/office/drawing/2014/main" id="{07D40CF3-B794-E684-3E98-261E34FC298F}"/>
              </a:ext>
            </a:extLst>
          </p:cNvPr>
          <p:cNvSpPr>
            <a:spLocks noChangeArrowheads="1"/>
          </p:cNvSpPr>
          <p:nvPr/>
        </p:nvSpPr>
        <p:spPr bwMode="auto">
          <a:xfrm>
            <a:off x="2335075" y="3001167"/>
            <a:ext cx="964007" cy="315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p>
            <a:pPr algn="ctr" defTabSz="571500"/>
            <a:r>
              <a:rPr lang="zh-CN" altLang="de-DE" sz="1600" dirty="0">
                <a:latin typeface="Microsoft YaHei" panose="020B0503020204020204" pitchFamily="34" charset="-122"/>
                <a:ea typeface="Microsoft YaHei" panose="020B0503020204020204" pitchFamily="34" charset="-122"/>
              </a:rPr>
              <a:t>集成测试</a:t>
            </a:r>
            <a:endParaRPr lang="de-DE" sz="1600" dirty="0">
              <a:latin typeface="Microsoft YaHei" panose="020B0503020204020204" pitchFamily="34" charset="-122"/>
              <a:ea typeface="Microsoft YaHei" panose="020B0503020204020204" pitchFamily="34" charset="-122"/>
            </a:endParaRPr>
          </a:p>
        </p:txBody>
      </p:sp>
      <p:sp>
        <p:nvSpPr>
          <p:cNvPr id="30" name="AutoShape 49">
            <a:extLst>
              <a:ext uri="{FF2B5EF4-FFF2-40B4-BE49-F238E27FC236}">
                <a16:creationId xmlns:a16="http://schemas.microsoft.com/office/drawing/2014/main" id="{955BC903-F609-951B-3A9F-554B4573390A}"/>
              </a:ext>
            </a:extLst>
          </p:cNvPr>
          <p:cNvSpPr>
            <a:spLocks noChangeArrowheads="1"/>
          </p:cNvSpPr>
          <p:nvPr/>
        </p:nvSpPr>
        <p:spPr bwMode="auto">
          <a:xfrm>
            <a:off x="1901330" y="2288700"/>
            <a:ext cx="1836204" cy="391716"/>
          </a:xfrm>
          <a:prstGeom prst="parallelogram">
            <a:avLst>
              <a:gd name="adj" fmla="val 163061"/>
            </a:avLst>
          </a:prstGeom>
          <a:solidFill>
            <a:schemeClr val="bg1">
              <a:lumMod val="85000"/>
            </a:schemeClr>
          </a:solidFill>
          <a:ln w="12700">
            <a:solidFill>
              <a:schemeClr val="tx1"/>
            </a:solidFill>
            <a:miter lim="800000"/>
            <a:headEnd/>
            <a:tailEnd/>
          </a:ln>
        </p:spPr>
        <p:txBody>
          <a:bodyPr wrap="none" anchor="ctr"/>
          <a:lstStyle/>
          <a:p>
            <a:pPr>
              <a:defRPr/>
            </a:pPr>
            <a:endParaRPr lang="zh-CN" altLang="en-US" sz="1600">
              <a:latin typeface="Microsoft YaHei" panose="020B0503020204020204" pitchFamily="34" charset="-122"/>
              <a:ea typeface="Microsoft YaHei" panose="020B0503020204020204" pitchFamily="34" charset="-122"/>
            </a:endParaRPr>
          </a:p>
        </p:txBody>
      </p:sp>
      <p:sp>
        <p:nvSpPr>
          <p:cNvPr id="31" name="Rectangle 50">
            <a:extLst>
              <a:ext uri="{FF2B5EF4-FFF2-40B4-BE49-F238E27FC236}">
                <a16:creationId xmlns:a16="http://schemas.microsoft.com/office/drawing/2014/main" id="{23884C14-AA16-6923-B84E-88FB994884EE}"/>
              </a:ext>
            </a:extLst>
          </p:cNvPr>
          <p:cNvSpPr>
            <a:spLocks noChangeArrowheads="1"/>
          </p:cNvSpPr>
          <p:nvPr/>
        </p:nvSpPr>
        <p:spPr bwMode="auto">
          <a:xfrm>
            <a:off x="2165638" y="2318180"/>
            <a:ext cx="1296122" cy="315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p>
            <a:pPr algn="ctr" defTabSz="571500"/>
            <a:r>
              <a:rPr lang="zh-CN" altLang="de-DE" sz="1600" dirty="0">
                <a:latin typeface="Microsoft YaHei" panose="020B0503020204020204" pitchFamily="34" charset="-122"/>
                <a:ea typeface="Microsoft YaHei" panose="020B0503020204020204" pitchFamily="34" charset="-122"/>
              </a:rPr>
              <a:t>系统测试</a:t>
            </a:r>
            <a:endParaRPr lang="de-DE" sz="1600" dirty="0">
              <a:latin typeface="Microsoft YaHei" panose="020B0503020204020204" pitchFamily="34" charset="-122"/>
              <a:ea typeface="Microsoft YaHei" panose="020B0503020204020204" pitchFamily="34" charset="-122"/>
            </a:endParaRPr>
          </a:p>
        </p:txBody>
      </p:sp>
      <p:grpSp>
        <p:nvGrpSpPr>
          <p:cNvPr id="32" name="Group 53">
            <a:extLst>
              <a:ext uri="{FF2B5EF4-FFF2-40B4-BE49-F238E27FC236}">
                <a16:creationId xmlns:a16="http://schemas.microsoft.com/office/drawing/2014/main" id="{F4990D6D-9099-41A1-897C-CCCA5AE09194}"/>
              </a:ext>
            </a:extLst>
          </p:cNvPr>
          <p:cNvGrpSpPr>
            <a:grpSpLocks/>
          </p:cNvGrpSpPr>
          <p:nvPr/>
        </p:nvGrpSpPr>
        <p:grpSpPr bwMode="auto">
          <a:xfrm>
            <a:off x="1955358" y="1597468"/>
            <a:ext cx="1836327" cy="392334"/>
            <a:chOff x="456" y="1632"/>
            <a:chExt cx="2344" cy="440"/>
          </a:xfrm>
          <a:solidFill>
            <a:schemeClr val="accent1">
              <a:lumMod val="40000"/>
              <a:lumOff val="60000"/>
            </a:schemeClr>
          </a:solidFill>
        </p:grpSpPr>
        <p:sp>
          <p:nvSpPr>
            <p:cNvPr id="33" name="AutoShape 54">
              <a:extLst>
                <a:ext uri="{FF2B5EF4-FFF2-40B4-BE49-F238E27FC236}">
                  <a16:creationId xmlns:a16="http://schemas.microsoft.com/office/drawing/2014/main" id="{758C93DD-15C1-9917-49CC-29499BCD529F}"/>
                </a:ext>
              </a:extLst>
            </p:cNvPr>
            <p:cNvSpPr>
              <a:spLocks noChangeArrowheads="1"/>
            </p:cNvSpPr>
            <p:nvPr/>
          </p:nvSpPr>
          <p:spPr bwMode="auto">
            <a:xfrm>
              <a:off x="456" y="1632"/>
              <a:ext cx="2344" cy="440"/>
            </a:xfrm>
            <a:prstGeom prst="parallelogram">
              <a:avLst>
                <a:gd name="adj" fmla="val 132960"/>
              </a:avLst>
            </a:prstGeom>
            <a:grpFill/>
            <a:ln w="12700">
              <a:solidFill>
                <a:schemeClr val="tx1"/>
              </a:solidFill>
              <a:miter lim="800000"/>
              <a:headEnd/>
              <a:tailEnd/>
            </a:ln>
          </p:spPr>
          <p:txBody>
            <a:bodyPr wrap="none" anchor="ctr"/>
            <a:lstStyle/>
            <a:p>
              <a:pPr>
                <a:defRPr/>
              </a:pPr>
              <a:endParaRPr lang="zh-CN" altLang="en-US" sz="1600">
                <a:latin typeface="Microsoft YaHei" panose="020B0503020204020204" pitchFamily="34" charset="-122"/>
                <a:ea typeface="Microsoft YaHei" panose="020B0503020204020204" pitchFamily="34" charset="-122"/>
              </a:endParaRPr>
            </a:p>
          </p:txBody>
        </p:sp>
        <p:sp>
          <p:nvSpPr>
            <p:cNvPr id="34" name="Rectangle 55">
              <a:extLst>
                <a:ext uri="{FF2B5EF4-FFF2-40B4-BE49-F238E27FC236}">
                  <a16:creationId xmlns:a16="http://schemas.microsoft.com/office/drawing/2014/main" id="{3A29684D-F62A-81A2-4A51-12BB58CC4483}"/>
                </a:ext>
              </a:extLst>
            </p:cNvPr>
            <p:cNvSpPr>
              <a:spLocks noChangeArrowheads="1"/>
            </p:cNvSpPr>
            <p:nvPr/>
          </p:nvSpPr>
          <p:spPr bwMode="auto">
            <a:xfrm>
              <a:off x="1032" y="1708"/>
              <a:ext cx="1334" cy="354"/>
            </a:xfrm>
            <a:prstGeom prst="rect">
              <a:avLst/>
            </a:prstGeom>
            <a:noFill/>
            <a:ln w="9525">
              <a:noFill/>
              <a:miter lim="800000"/>
              <a:headEnd/>
              <a:tailEnd/>
            </a:ln>
          </p:spPr>
          <p:txBody>
            <a:bodyPr wrap="square" lIns="69056" tIns="34529" rIns="69056" bIns="34529">
              <a:spAutoFit/>
            </a:bodyPr>
            <a:lstStyle/>
            <a:p>
              <a:pPr algn="ctr" defTabSz="571500">
                <a:defRPr/>
              </a:pPr>
              <a:r>
                <a:rPr lang="zh-CN" altLang="de-DE" sz="1600" dirty="0">
                  <a:latin typeface="Microsoft YaHei" panose="020B0503020204020204" pitchFamily="34" charset="-122"/>
                  <a:ea typeface="Microsoft YaHei" panose="020B0503020204020204" pitchFamily="34" charset="-122"/>
                </a:rPr>
                <a:t>验收测试</a:t>
              </a:r>
              <a:endParaRPr lang="de-DE" sz="1600" dirty="0">
                <a:latin typeface="Microsoft YaHei" panose="020B0503020204020204" pitchFamily="34" charset="-122"/>
                <a:ea typeface="Microsoft YaHei" panose="020B0503020204020204" pitchFamily="34" charset="-122"/>
              </a:endParaRPr>
            </a:p>
          </p:txBody>
        </p:sp>
      </p:grpSp>
      <p:sp>
        <p:nvSpPr>
          <p:cNvPr id="35" name="左右箭头 34">
            <a:extLst>
              <a:ext uri="{FF2B5EF4-FFF2-40B4-BE49-F238E27FC236}">
                <a16:creationId xmlns:a16="http://schemas.microsoft.com/office/drawing/2014/main" id="{3E4C622C-D7F2-153F-D099-8EDBBE3AD148}"/>
              </a:ext>
            </a:extLst>
          </p:cNvPr>
          <p:cNvSpPr/>
          <p:nvPr/>
        </p:nvSpPr>
        <p:spPr>
          <a:xfrm>
            <a:off x="3707904" y="1641051"/>
            <a:ext cx="831164" cy="228621"/>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6" name="左右箭头 35">
            <a:extLst>
              <a:ext uri="{FF2B5EF4-FFF2-40B4-BE49-F238E27FC236}">
                <a16:creationId xmlns:a16="http://schemas.microsoft.com/office/drawing/2014/main" id="{257E0EBD-89C7-1C7B-B368-3D05E506F74A}"/>
              </a:ext>
            </a:extLst>
          </p:cNvPr>
          <p:cNvSpPr/>
          <p:nvPr/>
        </p:nvSpPr>
        <p:spPr>
          <a:xfrm>
            <a:off x="3689934" y="2416262"/>
            <a:ext cx="918102" cy="216024"/>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7" name="左右箭头 36">
            <a:extLst>
              <a:ext uri="{FF2B5EF4-FFF2-40B4-BE49-F238E27FC236}">
                <a16:creationId xmlns:a16="http://schemas.microsoft.com/office/drawing/2014/main" id="{304A7CE0-CDBA-DF4C-083E-961C1602DAF4}"/>
              </a:ext>
            </a:extLst>
          </p:cNvPr>
          <p:cNvSpPr/>
          <p:nvPr/>
        </p:nvSpPr>
        <p:spPr>
          <a:xfrm>
            <a:off x="3674972" y="2997246"/>
            <a:ext cx="918102" cy="216024"/>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8" name="左右箭头 37">
            <a:extLst>
              <a:ext uri="{FF2B5EF4-FFF2-40B4-BE49-F238E27FC236}">
                <a16:creationId xmlns:a16="http://schemas.microsoft.com/office/drawing/2014/main" id="{C315E976-F525-7B4D-2DE6-71BD8BF81155}"/>
              </a:ext>
            </a:extLst>
          </p:cNvPr>
          <p:cNvSpPr/>
          <p:nvPr/>
        </p:nvSpPr>
        <p:spPr>
          <a:xfrm>
            <a:off x="3674972" y="3608260"/>
            <a:ext cx="918102" cy="216024"/>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801900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08338" y="324906"/>
            <a:ext cx="4859610" cy="486054"/>
          </a:xfrm>
        </p:spPr>
        <p:txBody>
          <a:bodyPr>
            <a:normAutofit/>
          </a:bodyPr>
          <a:lstStyle/>
          <a:p>
            <a:r>
              <a:rPr lang="zh-CN" altLang="en-US" dirty="0">
                <a:latin typeface="微软雅黑" panose="020B0503020204020204" pitchFamily="34" charset="-122"/>
                <a:ea typeface="微软雅黑" panose="020B0503020204020204" pitchFamily="34" charset="-122"/>
              </a:rPr>
              <a:t>单元测试</a:t>
            </a:r>
          </a:p>
        </p:txBody>
      </p:sp>
      <p:sp>
        <p:nvSpPr>
          <p:cNvPr id="35843" name="Rectangle 3"/>
          <p:cNvSpPr>
            <a:spLocks noChangeArrowheads="1"/>
          </p:cNvSpPr>
          <p:nvPr/>
        </p:nvSpPr>
        <p:spPr bwMode="auto">
          <a:xfrm>
            <a:off x="674850" y="1099384"/>
            <a:ext cx="7794299" cy="2330125"/>
          </a:xfrm>
          <a:prstGeom prst="rect">
            <a:avLst/>
          </a:prstGeom>
          <a:noFill/>
          <a:ln w="9525" algn="ctr">
            <a:noFill/>
            <a:miter lim="800000"/>
            <a:headEnd/>
            <a:tailEnd/>
          </a:ln>
        </p:spPr>
        <p:txBody>
          <a:bodyPr wrap="square" anchor="ctr">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r>
              <a:rPr lang="zh-CN" altLang="en-US" dirty="0">
                <a:ea typeface="楷体"/>
                <a:cs typeface="楷体"/>
              </a:rPr>
              <a:t>单元测试针对程序系统中的最小单元</a:t>
            </a:r>
            <a:r>
              <a:rPr lang="en-US" altLang="zh-CN" dirty="0">
                <a:ea typeface="楷体"/>
                <a:cs typeface="楷体"/>
              </a:rPr>
              <a:t>---</a:t>
            </a:r>
            <a:r>
              <a:rPr lang="zh-CN" altLang="en-US" dirty="0">
                <a:ea typeface="楷体"/>
                <a:cs typeface="楷体"/>
              </a:rPr>
              <a:t>模块或组件进行测试，一般和编码同步进行。主要采用白盒测试方法，从程序的内部结构出发设计测试用例，检查程序模块或组件的已实现的功能与定义的功能是否一致、以及编码中是否存在错误。通常要编写驱动模块和桩模块</a:t>
            </a: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r>
              <a:rPr lang="zh-CN" altLang="en-US" dirty="0">
                <a:ea typeface="楷体"/>
                <a:cs typeface="楷体"/>
              </a:rPr>
              <a:t>单元测试一般由编程人员和测试人员共同完成，而以开发人员为主</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r>
              <a:rPr lang="zh-CN" altLang="en-US" dirty="0">
                <a:ea typeface="楷体"/>
                <a:cs typeface="楷体"/>
              </a:rPr>
              <a:t>单元测试包括代码评审，代码评审可以发现程序</a:t>
            </a:r>
            <a:r>
              <a:rPr lang="en-US" altLang="zh-CN" dirty="0">
                <a:ea typeface="楷体"/>
                <a:cs typeface="楷体"/>
              </a:rPr>
              <a:t>50%</a:t>
            </a:r>
            <a:r>
              <a:rPr lang="zh-CN" altLang="en-US" dirty="0">
                <a:ea typeface="楷体"/>
                <a:cs typeface="楷体"/>
              </a:rPr>
              <a:t>～</a:t>
            </a:r>
            <a:r>
              <a:rPr lang="en-US" altLang="zh-CN" dirty="0">
                <a:ea typeface="楷体"/>
                <a:cs typeface="楷体"/>
              </a:rPr>
              <a:t>70%</a:t>
            </a:r>
            <a:r>
              <a:rPr lang="zh-CN" altLang="en-US" dirty="0">
                <a:ea typeface="楷体"/>
                <a:cs typeface="楷体"/>
              </a:rPr>
              <a:t>代码的缺陷。</a:t>
            </a:r>
          </a:p>
        </p:txBody>
      </p:sp>
    </p:spTree>
    <p:extLst>
      <p:ext uri="{BB962C8B-B14F-4D97-AF65-F5344CB8AC3E}">
        <p14:creationId xmlns:p14="http://schemas.microsoft.com/office/powerpoint/2010/main" val="1843168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1EEA76-1B01-40D4-ACAF-D8835ABBF19B}"/>
              </a:ext>
            </a:extLst>
          </p:cNvPr>
          <p:cNvPicPr>
            <a:picLocks noChangeAspect="1"/>
          </p:cNvPicPr>
          <p:nvPr/>
        </p:nvPicPr>
        <p:blipFill>
          <a:blip r:embed="rId2"/>
          <a:stretch>
            <a:fillRect/>
          </a:stretch>
        </p:blipFill>
        <p:spPr>
          <a:xfrm>
            <a:off x="103695" y="930732"/>
            <a:ext cx="4166882" cy="2565596"/>
          </a:xfrm>
          <a:prstGeom prst="rect">
            <a:avLst/>
          </a:prstGeom>
        </p:spPr>
      </p:pic>
      <p:sp>
        <p:nvSpPr>
          <p:cNvPr id="2" name="标题 1"/>
          <p:cNvSpPr>
            <a:spLocks noGrp="1"/>
          </p:cNvSpPr>
          <p:nvPr>
            <p:ph type="title"/>
          </p:nvPr>
        </p:nvSpPr>
        <p:spPr>
          <a:xfrm>
            <a:off x="498911" y="327707"/>
            <a:ext cx="4626561" cy="421481"/>
          </a:xfrm>
        </p:spPr>
        <p:txBody>
          <a:bodyPr>
            <a:noAutofit/>
          </a:bodyPr>
          <a:lstStyle/>
          <a:p>
            <a:r>
              <a:rPr lang="zh-CN" altLang="en-US" dirty="0">
                <a:latin typeface="微软雅黑" panose="020B0503020204020204" pitchFamily="34" charset="-122"/>
                <a:ea typeface="微软雅黑" panose="020B0503020204020204" pitchFamily="34" charset="-122"/>
              </a:rPr>
              <a:t>示例</a:t>
            </a:r>
          </a:p>
        </p:txBody>
      </p:sp>
      <p:pic>
        <p:nvPicPr>
          <p:cNvPr id="5122" name="Picture 2" descr="writing tests nested test ide">
            <a:extLst>
              <a:ext uri="{FF2B5EF4-FFF2-40B4-BE49-F238E27FC236}">
                <a16:creationId xmlns:a16="http://schemas.microsoft.com/office/drawing/2014/main" id="{67309239-7876-6892-1C8F-91269A8B6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396" y="1403104"/>
            <a:ext cx="5393909" cy="312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404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52918" y="334334"/>
            <a:ext cx="4536058" cy="431602"/>
          </a:xfrm>
        </p:spPr>
        <p:txBody>
          <a:bodyPr>
            <a:noAutofit/>
          </a:bodyPr>
          <a:lstStyle/>
          <a:p>
            <a:r>
              <a:rPr lang="zh-CN" altLang="en-US" dirty="0">
                <a:latin typeface="微软雅黑" panose="020B0503020204020204" pitchFamily="34" charset="-122"/>
                <a:ea typeface="微软雅黑" panose="020B0503020204020204" pitchFamily="34" charset="-122"/>
              </a:rPr>
              <a:t>集成测试</a:t>
            </a:r>
          </a:p>
        </p:txBody>
      </p:sp>
      <p:sp>
        <p:nvSpPr>
          <p:cNvPr id="36867" name="Rectangle 3"/>
          <p:cNvSpPr>
            <a:spLocks noChangeArrowheads="1"/>
          </p:cNvSpPr>
          <p:nvPr/>
        </p:nvSpPr>
        <p:spPr bwMode="auto">
          <a:xfrm>
            <a:off x="552918" y="1013361"/>
            <a:ext cx="8214010" cy="778931"/>
          </a:xfrm>
          <a:prstGeom prst="rect">
            <a:avLst/>
          </a:prstGeom>
          <a:noFill/>
          <a:ln w="9525" algn="ctr">
            <a:noFill/>
            <a:miter lim="800000"/>
            <a:headEnd/>
            <a:tailEnd/>
          </a:ln>
        </p:spPr>
        <p:txBody>
          <a:bodyPr wrap="square" anchor="ctr">
            <a:spAutoFit/>
          </a:bodyPr>
          <a:lstStyle/>
          <a:p>
            <a:pPr>
              <a:lnSpc>
                <a:spcPct val="130000"/>
              </a:lnSpc>
              <a:buClr>
                <a:schemeClr val="accent1"/>
              </a:buClr>
              <a:buSzPct val="75000"/>
              <a:tabLst>
                <a:tab pos="428625" algn="l"/>
              </a:tabLst>
            </a:pPr>
            <a:r>
              <a:rPr lang="zh-CN" altLang="en-US" dirty="0">
                <a:ea typeface="楷体"/>
                <a:cs typeface="楷体"/>
              </a:rPr>
              <a:t>集成测试，也称联调，在单元测试的基础上，将模块按照设计要求组装起来同时进行测试，主要目标是发现与接口有关的模块之间问题。现在提倡持续集成测试</a:t>
            </a:r>
            <a:endParaRPr lang="zh-CN" altLang="en-US" dirty="0"/>
          </a:p>
        </p:txBody>
      </p:sp>
      <p:pic>
        <p:nvPicPr>
          <p:cNvPr id="3" name="图片 2">
            <a:extLst>
              <a:ext uri="{FF2B5EF4-FFF2-40B4-BE49-F238E27FC236}">
                <a16:creationId xmlns:a16="http://schemas.microsoft.com/office/drawing/2014/main" id="{686DB70B-4112-1B33-8502-9AA5D6EB71A9}"/>
              </a:ext>
            </a:extLst>
          </p:cNvPr>
          <p:cNvPicPr>
            <a:picLocks noChangeAspect="1"/>
          </p:cNvPicPr>
          <p:nvPr/>
        </p:nvPicPr>
        <p:blipFill>
          <a:blip r:embed="rId3"/>
          <a:stretch>
            <a:fillRect/>
          </a:stretch>
        </p:blipFill>
        <p:spPr>
          <a:xfrm>
            <a:off x="2471853" y="2039717"/>
            <a:ext cx="4664238" cy="2646509"/>
          </a:xfrm>
          <a:prstGeom prst="rect">
            <a:avLst/>
          </a:prstGeom>
        </p:spPr>
      </p:pic>
    </p:spTree>
    <p:extLst>
      <p:ext uri="{BB962C8B-B14F-4D97-AF65-F5344CB8AC3E}">
        <p14:creationId xmlns:p14="http://schemas.microsoft.com/office/powerpoint/2010/main" val="1419845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79A1D-656F-97F1-F1EE-0F32ABAE0C1B}"/>
              </a:ext>
            </a:extLst>
          </p:cNvPr>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持续集成、持续测试</a:t>
            </a:r>
            <a:endParaRPr kumimoji="1" lang="zh-CN" altLang="en-US" dirty="0"/>
          </a:p>
        </p:txBody>
      </p:sp>
      <p:pic>
        <p:nvPicPr>
          <p:cNvPr id="7170" name="Picture 2" descr="See the source image">
            <a:extLst>
              <a:ext uri="{FF2B5EF4-FFF2-40B4-BE49-F238E27FC236}">
                <a16:creationId xmlns:a16="http://schemas.microsoft.com/office/drawing/2014/main" id="{CD1FEC8E-4731-4DEB-185C-C953E0441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5520"/>
            <a:ext cx="91440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2936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70008" y="262993"/>
            <a:ext cx="5075634" cy="567063"/>
          </a:xfrm>
        </p:spPr>
        <p:txBody>
          <a:bodyPr>
            <a:normAutofit/>
          </a:bodyPr>
          <a:lstStyle/>
          <a:p>
            <a:r>
              <a:rPr lang="zh-CN" altLang="en-US" dirty="0">
                <a:latin typeface="微软雅黑" panose="020B0503020204020204" pitchFamily="34" charset="-122"/>
                <a:ea typeface="微软雅黑" panose="020B0503020204020204" pitchFamily="34" charset="-122"/>
              </a:rPr>
              <a:t>示例</a:t>
            </a:r>
          </a:p>
        </p:txBody>
      </p:sp>
      <p:pic>
        <p:nvPicPr>
          <p:cNvPr id="6146" name="Picture 2" descr="See the source image">
            <a:extLst>
              <a:ext uri="{FF2B5EF4-FFF2-40B4-BE49-F238E27FC236}">
                <a16:creationId xmlns:a16="http://schemas.microsoft.com/office/drawing/2014/main" id="{5B3DFC3D-6BEB-B020-A333-3E6FE670D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008" y="1030207"/>
            <a:ext cx="7935074" cy="341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9612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23230" y="213251"/>
            <a:ext cx="2753915" cy="667941"/>
          </a:xfrm>
        </p:spPr>
        <p:txBody>
          <a:bodyPr>
            <a:normAutofit/>
          </a:bodyPr>
          <a:lstStyle/>
          <a:p>
            <a:r>
              <a:rPr lang="zh-CN" altLang="en-US" dirty="0">
                <a:latin typeface="微软雅黑" panose="020B0503020204020204" pitchFamily="34" charset="-122"/>
                <a:ea typeface="微软雅黑" panose="020B0503020204020204" pitchFamily="34" charset="-122"/>
              </a:rPr>
              <a:t>系统功能测试</a:t>
            </a:r>
          </a:p>
        </p:txBody>
      </p:sp>
      <p:sp>
        <p:nvSpPr>
          <p:cNvPr id="37891" name="Rectangle 3"/>
          <p:cNvSpPr>
            <a:spLocks noChangeArrowheads="1"/>
          </p:cNvSpPr>
          <p:nvPr/>
        </p:nvSpPr>
        <p:spPr bwMode="auto">
          <a:xfrm>
            <a:off x="261615" y="881192"/>
            <a:ext cx="8620770" cy="778931"/>
          </a:xfrm>
          <a:prstGeom prst="rect">
            <a:avLst/>
          </a:prstGeom>
          <a:noFill/>
          <a:ln w="9525" algn="ctr">
            <a:noFill/>
            <a:miter lim="800000"/>
            <a:headEnd/>
            <a:tailEnd/>
          </a:ln>
        </p:spPr>
        <p:txBody>
          <a:bodyPr wrap="square" anchor="ctr">
            <a:spAutoFit/>
          </a:bodyPr>
          <a:lstStyle/>
          <a:p>
            <a:pPr>
              <a:lnSpc>
                <a:spcPct val="130000"/>
              </a:lnSpc>
              <a:spcBef>
                <a:spcPct val="20000"/>
              </a:spcBef>
              <a:buClr>
                <a:schemeClr val="accent1"/>
              </a:buClr>
              <a:buSzPct val="75000"/>
              <a:tabLst>
                <a:tab pos="428625" algn="l"/>
              </a:tabLst>
            </a:pPr>
            <a:r>
              <a:rPr lang="zh-CN" altLang="en-US" dirty="0">
                <a:solidFill>
                  <a:schemeClr val="accent2">
                    <a:lumMod val="75000"/>
                  </a:schemeClr>
                </a:solidFill>
                <a:ea typeface="楷体"/>
                <a:cs typeface="楷体"/>
              </a:rPr>
              <a:t>一般在完成集成测试后进行系统功能测试，而且基于产品功能说明书，针对产品所实现的功能，从用户角度来进行功能验证，以确认每个功能是否都能正常使用 </a:t>
            </a:r>
          </a:p>
        </p:txBody>
      </p:sp>
      <p:pic>
        <p:nvPicPr>
          <p:cNvPr id="69634" name="Picture 2" descr="http://www.allion.com/dvt/Functionality-Test.gif"/>
          <p:cNvPicPr>
            <a:picLocks noChangeAspect="1" noChangeArrowheads="1"/>
          </p:cNvPicPr>
          <p:nvPr/>
        </p:nvPicPr>
        <p:blipFill>
          <a:blip r:embed="rId3" cstate="print"/>
          <a:srcRect/>
          <a:stretch>
            <a:fillRect/>
          </a:stretch>
        </p:blipFill>
        <p:spPr bwMode="auto">
          <a:xfrm>
            <a:off x="2049355" y="2139659"/>
            <a:ext cx="4752355" cy="2687437"/>
          </a:xfrm>
          <a:prstGeom prst="rect">
            <a:avLst/>
          </a:prstGeom>
          <a:noFill/>
        </p:spPr>
      </p:pic>
    </p:spTree>
    <p:extLst>
      <p:ext uri="{BB962C8B-B14F-4D97-AF65-F5344CB8AC3E}">
        <p14:creationId xmlns:p14="http://schemas.microsoft.com/office/powerpoint/2010/main" val="1675712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89655" y="207946"/>
            <a:ext cx="5075634" cy="667941"/>
          </a:xfrm>
        </p:spPr>
        <p:txBody>
          <a:bodyPr>
            <a:normAutofit/>
          </a:bodyPr>
          <a:lstStyle/>
          <a:p>
            <a:r>
              <a:rPr lang="zh-CN" altLang="en-US" dirty="0">
                <a:latin typeface="微软雅黑" panose="020B0503020204020204" pitchFamily="34" charset="-122"/>
                <a:ea typeface="微软雅黑" panose="020B0503020204020204" pitchFamily="34" charset="-122"/>
              </a:rPr>
              <a:t>系统非功能性测试</a:t>
            </a:r>
          </a:p>
        </p:txBody>
      </p:sp>
      <p:sp>
        <p:nvSpPr>
          <p:cNvPr id="38915" name="Rectangle 3"/>
          <p:cNvSpPr>
            <a:spLocks noChangeArrowheads="1"/>
          </p:cNvSpPr>
          <p:nvPr/>
        </p:nvSpPr>
        <p:spPr bwMode="auto">
          <a:xfrm>
            <a:off x="701807" y="896674"/>
            <a:ext cx="7461806" cy="3134128"/>
          </a:xfrm>
          <a:prstGeom prst="rect">
            <a:avLst/>
          </a:prstGeom>
          <a:noFill/>
          <a:ln w="9525" algn="ctr">
            <a:noFill/>
            <a:miter lim="800000"/>
            <a:headEnd/>
            <a:tailEnd/>
          </a:ln>
        </p:spPr>
        <p:txBody>
          <a:bodyPr wrap="square" anchor="ctr">
            <a:spAutoFit/>
          </a:bodyPr>
          <a:lstStyle/>
          <a:p>
            <a:pPr>
              <a:lnSpc>
                <a:spcPct val="130000"/>
              </a:lnSpc>
              <a:buClr>
                <a:schemeClr val="accent1"/>
              </a:buClr>
              <a:buSzPct val="75000"/>
              <a:tabLst>
                <a:tab pos="428625" algn="l"/>
              </a:tabLst>
            </a:pPr>
            <a:r>
              <a:rPr lang="zh-CN" altLang="en-US" b="1" u="sng" dirty="0">
                <a:solidFill>
                  <a:schemeClr val="accent2">
                    <a:lumMod val="75000"/>
                  </a:schemeClr>
                </a:solidFill>
                <a:ea typeface="楷体"/>
                <a:cs typeface="楷体"/>
              </a:rPr>
              <a:t>系统非功能性测试</a:t>
            </a:r>
            <a:r>
              <a:rPr lang="zh-CN" altLang="en-US" dirty="0">
                <a:solidFill>
                  <a:schemeClr val="accent2">
                    <a:lumMod val="75000"/>
                  </a:schemeClr>
                </a:solidFill>
                <a:ea typeface="楷体"/>
                <a:cs typeface="楷体"/>
              </a:rPr>
              <a:t>是将软件放在整个计算机环境下，包括软硬件平台、某些支持软件和数据等，在实际运行环境下验证系统的非功能性，</a:t>
            </a:r>
            <a:endParaRPr lang="en-US" altLang="zh-CN" dirty="0">
              <a:solidFill>
                <a:schemeClr val="accent2">
                  <a:lumMod val="75000"/>
                </a:schemeClr>
              </a:solidFill>
              <a:ea typeface="楷体"/>
              <a:cs typeface="楷体"/>
            </a:endParaRPr>
          </a:p>
          <a:p>
            <a:pPr>
              <a:lnSpc>
                <a:spcPct val="130000"/>
              </a:lnSpc>
              <a:buClr>
                <a:schemeClr val="accent1"/>
              </a:buClr>
              <a:buSzPct val="75000"/>
              <a:tabLst>
                <a:tab pos="428625" algn="l"/>
              </a:tabLst>
            </a:pPr>
            <a:r>
              <a:rPr lang="zh-CN" altLang="en-US" dirty="0">
                <a:solidFill>
                  <a:schemeClr val="accent2">
                    <a:lumMod val="75000"/>
                  </a:schemeClr>
                </a:solidFill>
                <a:ea typeface="楷体"/>
                <a:cs typeface="楷体"/>
              </a:rPr>
              <a:t>包括</a:t>
            </a:r>
            <a:r>
              <a:rPr lang="zh-CN" altLang="en-US" dirty="0"/>
              <a:t>：</a:t>
            </a:r>
            <a:endParaRPr lang="en-US" altLang="zh-CN" dirty="0"/>
          </a:p>
          <a:p>
            <a:pPr marL="755650" indent="-336550">
              <a:lnSpc>
                <a:spcPct val="130000"/>
              </a:lnSpc>
              <a:buClr>
                <a:schemeClr val="accent1"/>
              </a:buClr>
              <a:buSzPct val="75000"/>
              <a:buFont typeface="Wingdings" pitchFamily="2" charset="2"/>
              <a:buChar char="p"/>
              <a:tabLst>
                <a:tab pos="331788" algn="l"/>
              </a:tabLst>
            </a:pPr>
            <a:r>
              <a:rPr lang="zh-CN" altLang="en-US" sz="2000" dirty="0">
                <a:latin typeface="Microsoft YaHei" panose="020B0503020204020204" pitchFamily="34" charset="-122"/>
                <a:ea typeface="Microsoft YaHei" panose="020B0503020204020204" pitchFamily="34" charset="-122"/>
              </a:rPr>
              <a:t>性能测试</a:t>
            </a:r>
            <a:endParaRPr lang="en-US" altLang="zh-CN" sz="2000" dirty="0">
              <a:latin typeface="Microsoft YaHei" panose="020B0503020204020204" pitchFamily="34" charset="-122"/>
              <a:ea typeface="Microsoft YaHei" panose="020B0503020204020204" pitchFamily="34" charset="-122"/>
            </a:endParaRPr>
          </a:p>
          <a:p>
            <a:pPr marL="755650" indent="-336550">
              <a:lnSpc>
                <a:spcPct val="130000"/>
              </a:lnSpc>
              <a:buClr>
                <a:schemeClr val="accent1"/>
              </a:buClr>
              <a:buSzPct val="75000"/>
              <a:buFont typeface="Wingdings" pitchFamily="2" charset="2"/>
              <a:buChar char="p"/>
              <a:tabLst>
                <a:tab pos="331788" algn="l"/>
              </a:tabLst>
            </a:pPr>
            <a:r>
              <a:rPr lang="zh-CN" altLang="en-US" sz="2000" dirty="0">
                <a:latin typeface="Microsoft YaHei" panose="020B0503020204020204" pitchFamily="34" charset="-122"/>
                <a:ea typeface="Microsoft YaHei" panose="020B0503020204020204" pitchFamily="34" charset="-122"/>
              </a:rPr>
              <a:t>安全性测试</a:t>
            </a:r>
            <a:endParaRPr lang="en-US" altLang="zh-CN" sz="2000" dirty="0">
              <a:latin typeface="Microsoft YaHei" panose="020B0503020204020204" pitchFamily="34" charset="-122"/>
              <a:ea typeface="Microsoft YaHei" panose="020B0503020204020204" pitchFamily="34" charset="-122"/>
            </a:endParaRPr>
          </a:p>
          <a:p>
            <a:pPr marL="755650" indent="-336550">
              <a:lnSpc>
                <a:spcPct val="130000"/>
              </a:lnSpc>
              <a:buClr>
                <a:schemeClr val="accent1"/>
              </a:buClr>
              <a:buSzPct val="75000"/>
              <a:buFont typeface="Wingdings" pitchFamily="2" charset="2"/>
              <a:buChar char="p"/>
              <a:tabLst>
                <a:tab pos="331788" algn="l"/>
              </a:tabLst>
            </a:pPr>
            <a:r>
              <a:rPr lang="zh-CN" altLang="en-US" sz="2000" dirty="0">
                <a:latin typeface="Microsoft YaHei" panose="020B0503020204020204" pitchFamily="34" charset="-122"/>
                <a:ea typeface="Microsoft YaHei" panose="020B0503020204020204" pitchFamily="34" charset="-122"/>
              </a:rPr>
              <a:t>稳定性测试</a:t>
            </a:r>
            <a:endParaRPr lang="en-US" altLang="zh-CN" sz="2000" dirty="0">
              <a:latin typeface="Microsoft YaHei" panose="020B0503020204020204" pitchFamily="34" charset="-122"/>
              <a:ea typeface="Microsoft YaHei" panose="020B0503020204020204" pitchFamily="34" charset="-122"/>
            </a:endParaRPr>
          </a:p>
          <a:p>
            <a:pPr marL="755650" indent="-336550">
              <a:lnSpc>
                <a:spcPct val="130000"/>
              </a:lnSpc>
              <a:buClr>
                <a:schemeClr val="accent1"/>
              </a:buClr>
              <a:buSzPct val="75000"/>
              <a:buFont typeface="Wingdings" pitchFamily="2" charset="2"/>
              <a:buChar char="p"/>
              <a:tabLst>
                <a:tab pos="331788" algn="l"/>
              </a:tabLst>
            </a:pPr>
            <a:r>
              <a:rPr lang="zh-CN" altLang="en-US" sz="2000" dirty="0">
                <a:latin typeface="Microsoft YaHei" panose="020B0503020204020204" pitchFamily="34" charset="-122"/>
                <a:ea typeface="Microsoft YaHei" panose="020B0503020204020204" pitchFamily="34" charset="-122"/>
              </a:rPr>
              <a:t>兼容性测试</a:t>
            </a:r>
            <a:endParaRPr lang="en-US" altLang="zh-CN" sz="2000" dirty="0">
              <a:latin typeface="Microsoft YaHei" panose="020B0503020204020204" pitchFamily="34" charset="-122"/>
              <a:ea typeface="Microsoft YaHei" panose="020B0503020204020204" pitchFamily="34" charset="-122"/>
            </a:endParaRPr>
          </a:p>
          <a:p>
            <a:pPr marL="755650" indent="-336550">
              <a:lnSpc>
                <a:spcPct val="130000"/>
              </a:lnSpc>
              <a:buClr>
                <a:schemeClr val="accent1"/>
              </a:buClr>
              <a:buSzPct val="75000"/>
              <a:buFont typeface="Wingdings" pitchFamily="2" charset="2"/>
              <a:buChar char="p"/>
              <a:tabLst>
                <a:tab pos="331788" algn="l"/>
              </a:tabLs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p>
        </p:txBody>
      </p:sp>
      <p:pic>
        <p:nvPicPr>
          <p:cNvPr id="67586" name="Picture 2" descr="http://www.kunoozdubai.com/services/ser_app_dev.png"/>
          <p:cNvPicPr>
            <a:picLocks noChangeAspect="1" noChangeArrowheads="1"/>
          </p:cNvPicPr>
          <p:nvPr/>
        </p:nvPicPr>
        <p:blipFill>
          <a:blip r:embed="rId3" cstate="print"/>
          <a:srcRect/>
          <a:stretch>
            <a:fillRect/>
          </a:stretch>
        </p:blipFill>
        <p:spPr bwMode="auto">
          <a:xfrm>
            <a:off x="5362365" y="2030105"/>
            <a:ext cx="2917018" cy="2362786"/>
          </a:xfrm>
          <a:prstGeom prst="rect">
            <a:avLst/>
          </a:prstGeom>
          <a:noFill/>
        </p:spPr>
      </p:pic>
    </p:spTree>
    <p:extLst>
      <p:ext uri="{BB962C8B-B14F-4D97-AF65-F5344CB8AC3E}">
        <p14:creationId xmlns:p14="http://schemas.microsoft.com/office/powerpoint/2010/main" val="811731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24637" y="296626"/>
            <a:ext cx="4481513" cy="533400"/>
          </a:xfrm>
        </p:spPr>
        <p:txBody>
          <a:bodyPr/>
          <a:lstStyle/>
          <a:p>
            <a:r>
              <a:rPr lang="zh-CN" altLang="en-US" dirty="0">
                <a:latin typeface="微软雅黑" panose="020B0503020204020204" pitchFamily="34" charset="-122"/>
                <a:ea typeface="微软雅黑" panose="020B0503020204020204" pitchFamily="34" charset="-122"/>
              </a:rPr>
              <a:t>验收测试</a:t>
            </a:r>
            <a:endParaRPr lang="en-US" altLang="zh-CN" dirty="0">
              <a:latin typeface="微软雅黑" panose="020B0503020204020204" pitchFamily="34" charset="-122"/>
              <a:ea typeface="微软雅黑" panose="020B0503020204020204" pitchFamily="34" charset="-122"/>
            </a:endParaRPr>
          </a:p>
        </p:txBody>
      </p:sp>
      <p:sp>
        <p:nvSpPr>
          <p:cNvPr id="39939" name="Rectangle 3"/>
          <p:cNvSpPr>
            <a:spLocks noChangeArrowheads="1"/>
          </p:cNvSpPr>
          <p:nvPr/>
        </p:nvSpPr>
        <p:spPr bwMode="auto">
          <a:xfrm>
            <a:off x="684893" y="1208725"/>
            <a:ext cx="8006732" cy="2330125"/>
          </a:xfrm>
          <a:prstGeom prst="rect">
            <a:avLst/>
          </a:prstGeom>
          <a:noFill/>
          <a:ln w="9525" algn="ctr">
            <a:noFill/>
            <a:miter lim="800000"/>
            <a:headEnd/>
            <a:tailEnd/>
          </a:ln>
        </p:spPr>
        <p:txBody>
          <a:bodyPr wrap="square" anchor="ctr">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r>
              <a:rPr lang="zh-CN" altLang="en-US" dirty="0">
                <a:ea typeface="楷体"/>
                <a:cs typeface="楷体"/>
              </a:rPr>
              <a:t>验收测试的目的是向未来的用户表明系统能够像预定要求那样工作，验证软件的功能和性能如同用户所合理期待的那样</a:t>
            </a: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endParaRPr lang="zh-CN" altLang="en-US"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r>
              <a:rPr lang="zh-CN" altLang="en-US" dirty="0">
                <a:ea typeface="楷体"/>
                <a:cs typeface="楷体"/>
              </a:rPr>
              <a:t>安装测试（部署验证）是指按照软件产品安装手册或相应的文档，在一个和用户使用该产品完全一样的环境中或相当于用户使用环境中，进行一步一步的安装操作性的测试 </a:t>
            </a:r>
          </a:p>
        </p:txBody>
      </p:sp>
    </p:spTree>
    <p:extLst>
      <p:ext uri="{BB962C8B-B14F-4D97-AF65-F5344CB8AC3E}">
        <p14:creationId xmlns:p14="http://schemas.microsoft.com/office/powerpoint/2010/main" val="1342126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85127" y="276776"/>
            <a:ext cx="4481513" cy="533400"/>
          </a:xfrm>
        </p:spPr>
        <p:txBody>
          <a:bodyPr/>
          <a:lstStyle/>
          <a:p>
            <a:r>
              <a:rPr lang="en-US" altLang="zh-CN" dirty="0">
                <a:latin typeface="微软雅黑" panose="020B0503020204020204" pitchFamily="34" charset="-122"/>
                <a:ea typeface="微软雅黑" panose="020B0503020204020204" pitchFamily="34" charset="-122"/>
              </a:rPr>
              <a:t>α</a:t>
            </a:r>
            <a:r>
              <a:rPr lang="zh-CN" altLang="en-US" dirty="0">
                <a:latin typeface="微软雅黑" panose="020B0503020204020204" pitchFamily="34" charset="-122"/>
                <a:ea typeface="微软雅黑" panose="020B0503020204020204" pitchFamily="34" charset="-122"/>
              </a:rPr>
              <a:t>、</a:t>
            </a:r>
            <a:r>
              <a:rPr lang="el-GR" altLang="zh-CN" dirty="0">
                <a:latin typeface="微软雅黑" panose="020B0503020204020204" pitchFamily="34" charset="-122"/>
                <a:ea typeface="微软雅黑" panose="020B0503020204020204" pitchFamily="34" charset="-122"/>
              </a:rPr>
              <a:t>β</a:t>
            </a:r>
            <a:r>
              <a:rPr lang="zh-CN" altLang="en-US" dirty="0">
                <a:latin typeface="微软雅黑" panose="020B0503020204020204" pitchFamily="34" charset="-122"/>
                <a:ea typeface="微软雅黑" panose="020B0503020204020204" pitchFamily="34" charset="-122"/>
              </a:rPr>
              <a:t>测试 </a:t>
            </a:r>
            <a:r>
              <a:rPr lang="en-US" altLang="zh-CN" dirty="0">
                <a:latin typeface="微软雅黑" panose="020B0503020204020204" pitchFamily="34" charset="-122"/>
                <a:ea typeface="微软雅黑" panose="020B0503020204020204" pitchFamily="34" charset="-122"/>
              </a:rPr>
              <a:t>&amp;</a:t>
            </a:r>
            <a:r>
              <a:rPr lang="zh-CN" altLang="en-US" dirty="0">
                <a:latin typeface="微软雅黑" panose="020B0503020204020204" pitchFamily="34" charset="-122"/>
                <a:ea typeface="微软雅黑" panose="020B0503020204020204" pitchFamily="34" charset="-122"/>
              </a:rPr>
              <a:t>在线测试</a:t>
            </a:r>
            <a:endParaRPr lang="en-US" altLang="zh-CN" dirty="0">
              <a:latin typeface="微软雅黑" panose="020B0503020204020204" pitchFamily="34" charset="-122"/>
              <a:ea typeface="微软雅黑" panose="020B0503020204020204" pitchFamily="34" charset="-122"/>
            </a:endParaRPr>
          </a:p>
        </p:txBody>
      </p:sp>
      <p:sp>
        <p:nvSpPr>
          <p:cNvPr id="5" name="矩形 4"/>
          <p:cNvSpPr/>
          <p:nvPr/>
        </p:nvSpPr>
        <p:spPr>
          <a:xfrm>
            <a:off x="585127" y="1059670"/>
            <a:ext cx="8030972" cy="1919115"/>
          </a:xfrm>
          <a:prstGeom prst="rect">
            <a:avLst/>
          </a:prstGeom>
        </p:spPr>
        <p:txBody>
          <a:bodyPr wrap="square">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pPr>
            <a:r>
              <a:rPr lang="en-US" altLang="zh-CN" b="1" u="sng" dirty="0">
                <a:ea typeface="楷体"/>
                <a:cs typeface="楷体"/>
              </a:rPr>
              <a:t>Alpha testing </a:t>
            </a:r>
            <a:r>
              <a:rPr lang="en-US" altLang="zh-CN" dirty="0">
                <a:ea typeface="楷体"/>
                <a:cs typeface="楷体"/>
              </a:rPr>
              <a:t>is simulated or actual operational testing by potential users/customers or an independent test team at the developers‘ site</a:t>
            </a:r>
            <a:r>
              <a:rPr lang="zh-CN" altLang="en-US" dirty="0">
                <a:ea typeface="楷体"/>
                <a:cs typeface="楷体"/>
              </a:rPr>
              <a:t>；</a:t>
            </a:r>
            <a:r>
              <a:rPr lang="en-US" altLang="zh-CN" dirty="0">
                <a:ea typeface="楷体"/>
                <a:cs typeface="楷体"/>
              </a:rPr>
              <a:t>Is</a:t>
            </a:r>
            <a:r>
              <a:rPr lang="zh-CN" altLang="en-US" dirty="0">
                <a:ea typeface="楷体"/>
                <a:cs typeface="楷体"/>
              </a:rPr>
              <a:t> </a:t>
            </a:r>
            <a:r>
              <a:rPr lang="en-US" altLang="zh-CN" dirty="0">
                <a:ea typeface="楷体"/>
                <a:cs typeface="楷体"/>
              </a:rPr>
              <a:t>a form of internal acceptance testing</a:t>
            </a:r>
          </a:p>
          <a:p>
            <a:pPr marL="257175" indent="-257175" eaLnBrk="0" hangingPunct="0">
              <a:lnSpc>
                <a:spcPct val="130000"/>
              </a:lnSpc>
              <a:spcBef>
                <a:spcPct val="20000"/>
              </a:spcBef>
              <a:buClr>
                <a:schemeClr val="accent1">
                  <a:lumMod val="50000"/>
                </a:schemeClr>
              </a:buClr>
              <a:buSzPct val="90000"/>
              <a:buFont typeface="Wingdings" charset="2"/>
              <a:buChar char="p"/>
            </a:pPr>
            <a:r>
              <a:rPr lang="en-US" altLang="zh-CN" b="1" u="sng" dirty="0">
                <a:ea typeface="楷体"/>
                <a:cs typeface="楷体"/>
              </a:rPr>
              <a:t>Beta testing </a:t>
            </a:r>
            <a:r>
              <a:rPr lang="en-US" altLang="zh-CN" dirty="0">
                <a:ea typeface="楷体"/>
                <a:cs typeface="楷体"/>
              </a:rPr>
              <a:t>comes after α testing. Versions of the software, known as beta versions, are released to a limited users outside of the programming team. </a:t>
            </a:r>
          </a:p>
        </p:txBody>
      </p:sp>
      <p:sp>
        <p:nvSpPr>
          <p:cNvPr id="6" name="矩形 5"/>
          <p:cNvSpPr/>
          <p:nvPr/>
        </p:nvSpPr>
        <p:spPr>
          <a:xfrm>
            <a:off x="585127" y="3123699"/>
            <a:ext cx="2448427" cy="423321"/>
          </a:xfrm>
          <a:prstGeom prst="rect">
            <a:avLst/>
          </a:prstGeom>
        </p:spPr>
        <p:txBody>
          <a:bodyPr wrap="none">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pPr>
            <a:r>
              <a:rPr lang="en-US" altLang="zh-CN" b="1" u="sng" dirty="0">
                <a:ea typeface="楷体"/>
                <a:cs typeface="楷体"/>
              </a:rPr>
              <a:t>Testing in production</a:t>
            </a:r>
            <a:endParaRPr lang="zh-CN" altLang="en-US" b="1" u="sng" dirty="0">
              <a:ea typeface="楷体"/>
              <a:cs typeface="楷体"/>
            </a:endParaRPr>
          </a:p>
        </p:txBody>
      </p:sp>
      <p:sp>
        <p:nvSpPr>
          <p:cNvPr id="7" name="矩形 6"/>
          <p:cNvSpPr/>
          <p:nvPr/>
        </p:nvSpPr>
        <p:spPr>
          <a:xfrm>
            <a:off x="747144" y="3663759"/>
            <a:ext cx="2519536" cy="300082"/>
          </a:xfrm>
          <a:prstGeom prst="rect">
            <a:avLst/>
          </a:prstGeom>
        </p:spPr>
        <p:txBody>
          <a:bodyPr wrap="none">
            <a:spAutoFit/>
          </a:bodyPr>
          <a:lstStyle/>
          <a:p>
            <a:r>
              <a:rPr lang="en-US" altLang="zh-CN" sz="1350" dirty="0">
                <a:hlinkClick r:id="rId3"/>
              </a:rPr>
              <a:t>http://blogs.msdn.com/b/seliot/</a:t>
            </a:r>
            <a:r>
              <a:rPr lang="en-US" altLang="zh-CN" sz="1350" dirty="0"/>
              <a:t> </a:t>
            </a:r>
            <a:endParaRPr lang="zh-CN" altLang="en-US" sz="1350" dirty="0"/>
          </a:p>
        </p:txBody>
      </p:sp>
      <p:sp>
        <p:nvSpPr>
          <p:cNvPr id="8" name="矩形 7"/>
          <p:cNvSpPr/>
          <p:nvPr/>
        </p:nvSpPr>
        <p:spPr>
          <a:xfrm>
            <a:off x="747144" y="3933789"/>
            <a:ext cx="6237312" cy="300082"/>
          </a:xfrm>
          <a:prstGeom prst="rect">
            <a:avLst/>
          </a:prstGeom>
        </p:spPr>
        <p:txBody>
          <a:bodyPr wrap="square">
            <a:spAutoFit/>
          </a:bodyPr>
          <a:lstStyle/>
          <a:p>
            <a:r>
              <a:rPr lang="en-US" altLang="zh-CN" sz="1050" dirty="0">
                <a:hlinkClick r:id="rId4"/>
              </a:rPr>
              <a:t>http://www.thetestingplanet.com/2011/11/the-future-of-software-testing-part-one-testing-in-production</a:t>
            </a:r>
            <a:r>
              <a:rPr lang="en-US" altLang="zh-CN" sz="1350" dirty="0">
                <a:hlinkClick r:id="rId4"/>
              </a:rPr>
              <a:t>/</a:t>
            </a:r>
            <a:r>
              <a:rPr lang="en-US" altLang="zh-CN" sz="1350" dirty="0"/>
              <a:t> </a:t>
            </a:r>
            <a:endParaRPr lang="zh-CN" altLang="en-US" sz="1350" dirty="0"/>
          </a:p>
        </p:txBody>
      </p:sp>
    </p:spTree>
    <p:extLst>
      <p:ext uri="{BB962C8B-B14F-4D97-AF65-F5344CB8AC3E}">
        <p14:creationId xmlns:p14="http://schemas.microsoft.com/office/powerpoint/2010/main" val="25043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2.1.1 </a:t>
            </a:r>
            <a:r>
              <a:rPr lang="zh-CN" altLang="en-US" sz="4500" b="1" dirty="0">
                <a:ln w="19050">
                  <a:noFill/>
                </a:ln>
                <a:solidFill>
                  <a:srgbClr val="FFFFFF"/>
                </a:solidFill>
                <a:latin typeface="微软雅黑" panose="020B0503020204020204" charset="-122"/>
                <a:ea typeface="微软雅黑" panose="020B0503020204020204" charset="-122"/>
              </a:rPr>
              <a:t>软件质量的内涵</a:t>
            </a:r>
            <a:endParaRPr lang="zh-CN" altLang="zh-CN"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426086511"/>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F7602A-5C28-3D88-46DA-CCA98476C7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75000"/>
                    </a14:imgEffect>
                  </a14:imgLayer>
                </a14:imgProps>
              </a:ext>
            </a:extLst>
          </a:blip>
          <a:stretch>
            <a:fillRect/>
          </a:stretch>
        </p:blipFill>
        <p:spPr>
          <a:xfrm>
            <a:off x="0" y="0"/>
            <a:ext cx="9144000" cy="4255008"/>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2.7</a:t>
            </a:r>
            <a:r>
              <a:rPr lang="zh-CN" altLang="en-US" sz="4800" b="1" dirty="0">
                <a:solidFill>
                  <a:schemeClr val="accent2">
                    <a:lumMod val="75000"/>
                  </a:schemeClr>
                </a:solidFill>
              </a:rPr>
              <a:t> 软件测试工作范畴</a:t>
            </a:r>
          </a:p>
        </p:txBody>
      </p:sp>
    </p:spTree>
    <p:extLst>
      <p:ext uri="{BB962C8B-B14F-4D97-AF65-F5344CB8AC3E}">
        <p14:creationId xmlns:p14="http://schemas.microsoft.com/office/powerpoint/2010/main" val="3872370279"/>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39173" y="240065"/>
            <a:ext cx="4768454" cy="653654"/>
          </a:xfrm>
        </p:spPr>
        <p:txBody>
          <a:bodyPr/>
          <a:lstStyle/>
          <a:p>
            <a:r>
              <a:rPr lang="zh-CN" altLang="en-US" dirty="0">
                <a:latin typeface="微软雅黑" panose="020B0503020204020204" pitchFamily="34" charset="-122"/>
                <a:ea typeface="微软雅黑" panose="020B0503020204020204" pitchFamily="34" charset="-122"/>
              </a:rPr>
              <a:t>软件测试自身工作流程</a:t>
            </a:r>
          </a:p>
        </p:txBody>
      </p:sp>
      <p:pic>
        <p:nvPicPr>
          <p:cNvPr id="2" name="图片 1" descr="屏幕快照 2014-06-28 下午4.37.22.png">
            <a:extLst>
              <a:ext uri="{FF2B5EF4-FFF2-40B4-BE49-F238E27FC236}">
                <a16:creationId xmlns:a16="http://schemas.microsoft.com/office/drawing/2014/main" id="{AD77CA18-44E5-9534-0B12-2FB358DAE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523" y="893719"/>
            <a:ext cx="5288954" cy="4058041"/>
          </a:xfrm>
          <a:prstGeom prst="rect">
            <a:avLst/>
          </a:prstGeom>
        </p:spPr>
      </p:pic>
    </p:spTree>
    <p:extLst>
      <p:ext uri="{BB962C8B-B14F-4D97-AF65-F5344CB8AC3E}">
        <p14:creationId xmlns:p14="http://schemas.microsoft.com/office/powerpoint/2010/main" val="3548165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68423" y="249492"/>
            <a:ext cx="4535686" cy="496491"/>
          </a:xfrm>
        </p:spPr>
        <p:txBody>
          <a:bodyPr>
            <a:normAutofit fontScale="90000"/>
          </a:bodyPr>
          <a:lstStyle/>
          <a:p>
            <a:pPr marL="342900" indent="-342900">
              <a:lnSpc>
                <a:spcPct val="140000"/>
              </a:lnSpc>
            </a:pPr>
            <a:r>
              <a:rPr lang="zh-CN" altLang="en-US" sz="3100" dirty="0">
                <a:latin typeface="微软雅黑" panose="020B0503020204020204" pitchFamily="34" charset="-122"/>
                <a:ea typeface="微软雅黑" panose="020B0503020204020204" pitchFamily="34" charset="-122"/>
              </a:rPr>
              <a:t>测试需求分析</a:t>
            </a:r>
            <a:endParaRPr lang="en-US" altLang="zh-CN" sz="3100" dirty="0">
              <a:latin typeface="微软雅黑" panose="020B0503020204020204" pitchFamily="34" charset="-122"/>
              <a:ea typeface="微软雅黑" panose="020B0503020204020204" pitchFamily="34" charset="-122"/>
            </a:endParaRPr>
          </a:p>
        </p:txBody>
      </p:sp>
      <p:sp>
        <p:nvSpPr>
          <p:cNvPr id="1029" name="矩形 4"/>
          <p:cNvSpPr>
            <a:spLocks noChangeArrowheads="1"/>
          </p:cNvSpPr>
          <p:nvPr/>
        </p:nvSpPr>
        <p:spPr bwMode="auto">
          <a:xfrm>
            <a:off x="704606" y="1319963"/>
            <a:ext cx="4399503" cy="2503573"/>
          </a:xfrm>
          <a:prstGeom prst="rect">
            <a:avLst/>
          </a:prstGeom>
          <a:noFill/>
          <a:ln w="9525">
            <a:noFill/>
            <a:miter lim="800000"/>
            <a:headEnd/>
            <a:tailEnd/>
          </a:ln>
        </p:spPr>
        <p:txBody>
          <a:bodyPr wrap="square">
            <a:spAutoFit/>
          </a:bodyPr>
          <a:lstStyle/>
          <a:p>
            <a:pPr marL="342900" lvl="0" indent="-342900">
              <a:lnSpc>
                <a:spcPct val="140000"/>
              </a:lnSpc>
              <a:spcBef>
                <a:spcPts val="200"/>
              </a:spcBef>
              <a:spcAft>
                <a:spcPts val="200"/>
              </a:spcAft>
              <a:buClr>
                <a:srgbClr val="91AC4E"/>
              </a:buClr>
              <a:buSzPct val="88000"/>
              <a:buFont typeface="+mj-ea"/>
              <a:buAutoNum type="circleNumDbPlain"/>
            </a:pPr>
            <a:r>
              <a:rPr lang="zh-CN" altLang="zh-CN" dirty="0">
                <a:latin typeface="Microsoft YaHei" panose="020B0503020204020204" pitchFamily="34" charset="-122"/>
                <a:ea typeface="Microsoft YaHei" panose="020B0503020204020204" pitchFamily="34" charset="-122"/>
              </a:rPr>
              <a:t>明确测试范围，了解哪些功能点要测试、哪些功能点不需要测试；</a:t>
            </a:r>
          </a:p>
          <a:p>
            <a:pPr marL="342900" lvl="0" indent="-342900">
              <a:lnSpc>
                <a:spcPct val="140000"/>
              </a:lnSpc>
              <a:spcBef>
                <a:spcPts val="200"/>
              </a:spcBef>
              <a:spcAft>
                <a:spcPts val="200"/>
              </a:spcAft>
              <a:buClr>
                <a:srgbClr val="91AC4E"/>
              </a:buClr>
              <a:buSzPct val="88000"/>
              <a:buFont typeface="+mj-ea"/>
              <a:buAutoNum type="circleNumDbPlain"/>
            </a:pPr>
            <a:r>
              <a:rPr lang="zh-CN" altLang="zh-CN" dirty="0">
                <a:latin typeface="Microsoft YaHei" panose="020B0503020204020204" pitchFamily="34" charset="-122"/>
                <a:ea typeface="Microsoft YaHei" panose="020B0503020204020204" pitchFamily="34" charset="-122"/>
              </a:rPr>
              <a:t>知道哪些测试目标优先级高、哪些目标优先级低；</a:t>
            </a:r>
          </a:p>
          <a:p>
            <a:pPr marL="342900" lvl="0" indent="-342900">
              <a:lnSpc>
                <a:spcPct val="140000"/>
              </a:lnSpc>
              <a:spcBef>
                <a:spcPts val="200"/>
              </a:spcBef>
              <a:spcAft>
                <a:spcPts val="200"/>
              </a:spcAft>
              <a:buClr>
                <a:srgbClr val="91AC4E"/>
              </a:buClr>
              <a:buSzPct val="88000"/>
              <a:buFont typeface="+mj-ea"/>
              <a:buAutoNum type="circleNumDbPlain"/>
            </a:pPr>
            <a:r>
              <a:rPr lang="zh-CN" altLang="zh-CN" dirty="0">
                <a:latin typeface="Microsoft YaHei" panose="020B0503020204020204" pitchFamily="34" charset="-122"/>
                <a:ea typeface="Microsoft YaHei" panose="020B0503020204020204" pitchFamily="34" charset="-122"/>
              </a:rPr>
              <a:t>要完成哪些相应的测试任务才能确保目标的实现。</a:t>
            </a:r>
          </a:p>
        </p:txBody>
      </p:sp>
      <p:pic>
        <p:nvPicPr>
          <p:cNvPr id="8194" name="Picture 2" descr="Image result for &quot;test requirement analysis&quot;">
            <a:extLst>
              <a:ext uri="{FF2B5EF4-FFF2-40B4-BE49-F238E27FC236}">
                <a16:creationId xmlns:a16="http://schemas.microsoft.com/office/drawing/2014/main" id="{D9B86F97-7F34-0FDD-A308-0931A8FF5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382" y="1188999"/>
            <a:ext cx="3627618" cy="255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16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8563D-4892-C538-00A0-FACE98560EFE}"/>
              </a:ext>
            </a:extLst>
          </p:cNvPr>
          <p:cNvSpPr>
            <a:spLocks noGrp="1"/>
          </p:cNvSpPr>
          <p:nvPr>
            <p:ph type="title"/>
          </p:nvPr>
        </p:nvSpPr>
        <p:spPr/>
        <p:txBody>
          <a:bodyPr>
            <a:normAutofit fontScale="90000"/>
          </a:bodyPr>
          <a:lstStyle/>
          <a:p>
            <a:pPr marL="342900" indent="-342900">
              <a:lnSpc>
                <a:spcPct val="140000"/>
              </a:lnSpc>
            </a:pPr>
            <a:r>
              <a:rPr lang="zh-CN" altLang="zh-CN" dirty="0">
                <a:latin typeface="微软雅黑" panose="020B0503020204020204" pitchFamily="34" charset="-122"/>
                <a:ea typeface="微软雅黑" panose="020B0503020204020204" pitchFamily="34" charset="-122"/>
              </a:rPr>
              <a:t>软件测试策略</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7C5831DB-38DD-4230-8CF4-B4957ECB16F3}"/>
              </a:ext>
            </a:extLst>
          </p:cNvPr>
          <p:cNvSpPr>
            <a:spLocks noGrp="1"/>
          </p:cNvSpPr>
          <p:nvPr>
            <p:ph idx="1"/>
          </p:nvPr>
        </p:nvSpPr>
        <p:spPr>
          <a:xfrm>
            <a:off x="341721" y="1936480"/>
            <a:ext cx="8460558" cy="2587744"/>
          </a:xfrm>
        </p:spPr>
        <p:txBody>
          <a:bodyPr>
            <a:normAutofit/>
          </a:bodyPr>
          <a:lstStyle/>
          <a:p>
            <a:pPr indent="0">
              <a:lnSpc>
                <a:spcPct val="125000"/>
              </a:lnSpc>
              <a:buNone/>
            </a:pPr>
            <a:r>
              <a:rPr lang="zh-CN" altLang="zh-CN" sz="1800" dirty="0">
                <a:effectLst/>
                <a:latin typeface="微软雅黑" panose="020B0503020204020204" pitchFamily="34" charset="-122"/>
                <a:ea typeface="宋体" panose="02010600030101010101" pitchFamily="2" charset="-122"/>
                <a:cs typeface="微软雅黑" panose="020B0503020204020204" pitchFamily="34" charset="-122"/>
              </a:rPr>
              <a:t>基于下列这些因素的考虑做出决定：</a:t>
            </a:r>
            <a:endParaRPr lang="zh-CN" altLang="zh-CN" sz="18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125000"/>
              </a:lnSpc>
              <a:buFont typeface="Wingdings" pitchFamily="2" charset="2"/>
              <a:buChar char=""/>
            </a:pPr>
            <a:r>
              <a:rPr lang="zh-CN" altLang="zh-CN" sz="1800" b="1" dirty="0">
                <a:effectLst/>
                <a:latin typeface="微软雅黑" panose="020B0503020204020204" pitchFamily="34" charset="-122"/>
                <a:ea typeface="宋体" panose="02010600030101010101" pitchFamily="2" charset="-122"/>
                <a:cs typeface="微软雅黑" panose="020B0503020204020204" pitchFamily="34" charset="-122"/>
              </a:rPr>
              <a:t>测试方式</a:t>
            </a:r>
            <a:r>
              <a:rPr lang="zh-CN" altLang="zh-CN" sz="1800" dirty="0">
                <a:effectLst/>
                <a:latin typeface="微软雅黑" panose="020B0503020204020204" pitchFamily="34" charset="-122"/>
                <a:ea typeface="宋体" panose="02010600030101010101" pitchFamily="2" charset="-122"/>
                <a:cs typeface="微软雅黑" panose="020B0503020204020204" pitchFamily="34" charset="-122"/>
              </a:rPr>
              <a:t>，包括手工方式与自动化方式、静态方式与动态方式等的选择与平衡，探索式测试或基于脚本的测试、自己团队测试还是众测、外包等平衡；</a:t>
            </a:r>
            <a:endParaRPr lang="zh-CN" altLang="zh-CN" sz="18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125000"/>
              </a:lnSpc>
              <a:buFont typeface="Wingdings" pitchFamily="2" charset="2"/>
              <a:buChar char=""/>
            </a:pPr>
            <a:r>
              <a:rPr lang="zh-CN" altLang="zh-CN" sz="1800" b="1" dirty="0">
                <a:effectLst/>
                <a:latin typeface="微软雅黑" panose="020B0503020204020204" pitchFamily="34" charset="-122"/>
                <a:ea typeface="宋体" panose="02010600030101010101" pitchFamily="2" charset="-122"/>
                <a:cs typeface="微软雅黑" panose="020B0503020204020204" pitchFamily="34" charset="-122"/>
              </a:rPr>
              <a:t>测试方法</a:t>
            </a:r>
            <a:r>
              <a:rPr lang="zh-CN" altLang="zh-CN" sz="1800" dirty="0">
                <a:effectLst/>
                <a:latin typeface="微软雅黑" panose="020B0503020204020204" pitchFamily="34" charset="-122"/>
                <a:ea typeface="宋体" panose="02010600030101010101" pitchFamily="2" charset="-122"/>
                <a:cs typeface="微软雅黑" panose="020B0503020204020204" pitchFamily="34" charset="-122"/>
              </a:rPr>
              <a:t>，包括黑盒测试还是白盒测试方法、基于数据流还是基于控制流的方法、完全组合测试方法还是组合优化测试方法等平衡；</a:t>
            </a:r>
            <a:endParaRPr lang="zh-CN" altLang="zh-CN" sz="18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125000"/>
              </a:lnSpc>
              <a:buFont typeface="Wingdings" pitchFamily="2" charset="2"/>
              <a:buChar char=""/>
            </a:pPr>
            <a:r>
              <a:rPr lang="zh-CN" altLang="zh-CN" sz="1800" b="1" dirty="0">
                <a:effectLst/>
                <a:latin typeface="微软雅黑" panose="020B0503020204020204" pitchFamily="34" charset="-122"/>
                <a:ea typeface="宋体" panose="02010600030101010101" pitchFamily="2" charset="-122"/>
                <a:cs typeface="微软雅黑" panose="020B0503020204020204" pitchFamily="34" charset="-122"/>
              </a:rPr>
              <a:t>测试过程，</a:t>
            </a:r>
            <a:r>
              <a:rPr lang="zh-CN" altLang="zh-CN" sz="1800" dirty="0">
                <a:effectLst/>
                <a:latin typeface="微软雅黑" panose="020B0503020204020204" pitchFamily="34" charset="-122"/>
                <a:ea typeface="宋体" panose="02010600030101010101" pitchFamily="2" charset="-122"/>
                <a:cs typeface="微软雅黑" panose="020B0503020204020204" pitchFamily="34" charset="-122"/>
              </a:rPr>
              <a:t>先测什么、后测试什么，对测试阶段的不同划分等。</a:t>
            </a:r>
            <a:endParaRPr lang="zh-CN" altLang="zh-CN" sz="1800" dirty="0">
              <a:effectLst/>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5" name="文本框 4">
            <a:extLst>
              <a:ext uri="{FF2B5EF4-FFF2-40B4-BE49-F238E27FC236}">
                <a16:creationId xmlns:a16="http://schemas.microsoft.com/office/drawing/2014/main" id="{3AF76984-4550-D933-3A98-22DB02CB75F8}"/>
              </a:ext>
            </a:extLst>
          </p:cNvPr>
          <p:cNvSpPr txBox="1"/>
          <p:nvPr/>
        </p:nvSpPr>
        <p:spPr>
          <a:xfrm>
            <a:off x="341721" y="958641"/>
            <a:ext cx="8256501" cy="750205"/>
          </a:xfrm>
          <a:prstGeom prst="rect">
            <a:avLst/>
          </a:prstGeom>
          <a:noFill/>
        </p:spPr>
        <p:txBody>
          <a:bodyPr wrap="square">
            <a:spAutoFit/>
          </a:bodyPr>
          <a:lstStyle/>
          <a:p>
            <a:pPr indent="359410">
              <a:lnSpc>
                <a:spcPct val="125000"/>
              </a:lnSpc>
            </a:pPr>
            <a:r>
              <a:rPr lang="zh-CN" altLang="zh-CN" sz="1800" dirty="0">
                <a:solidFill>
                  <a:schemeClr val="accent5">
                    <a:lumMod val="75000"/>
                  </a:schemeClr>
                </a:solidFill>
                <a:effectLst/>
                <a:latin typeface="微软雅黑" panose="020B0503020204020204" pitchFamily="34" charset="-122"/>
                <a:ea typeface="宋体" panose="02010600030101010101" pitchFamily="2" charset="-122"/>
                <a:cs typeface="微软雅黑" panose="020B0503020204020204" pitchFamily="34" charset="-122"/>
              </a:rPr>
              <a:t>制定或选择更合适、更有效的测试方式、测试方法和技术等，其目的是为了以最低的时间或人力成本达到最大程度地揭示产品的质量风险、尽快完成测试等。</a:t>
            </a:r>
            <a:endParaRPr lang="zh-CN" altLang="zh-CN" sz="1800" dirty="0">
              <a:solidFill>
                <a:schemeClr val="accent5">
                  <a:lumMod val="7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159987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93009" y="287199"/>
            <a:ext cx="4535686" cy="496491"/>
          </a:xfrm>
        </p:spPr>
        <p:txBody>
          <a:bodyPr>
            <a:normAutofit/>
          </a:bodyPr>
          <a:lstStyle/>
          <a:p>
            <a:r>
              <a:rPr lang="zh-CN" altLang="en-US" dirty="0">
                <a:latin typeface="微软雅黑" panose="020B0503020204020204" pitchFamily="34" charset="-122"/>
                <a:ea typeface="微软雅黑" panose="020B0503020204020204" pitchFamily="34" charset="-122"/>
              </a:rPr>
              <a:t>测试计划</a:t>
            </a:r>
            <a:endParaRPr lang="en-US" altLang="zh-CN" dirty="0">
              <a:latin typeface="微软雅黑" panose="020B0503020204020204" pitchFamily="34" charset="-122"/>
              <a:ea typeface="微软雅黑" panose="020B0503020204020204" pitchFamily="34" charset="-122"/>
            </a:endParaRPr>
          </a:p>
        </p:txBody>
      </p:sp>
      <p:sp>
        <p:nvSpPr>
          <p:cNvPr id="1029" name="矩形 4"/>
          <p:cNvSpPr>
            <a:spLocks noChangeArrowheads="1"/>
          </p:cNvSpPr>
          <p:nvPr/>
        </p:nvSpPr>
        <p:spPr bwMode="auto">
          <a:xfrm>
            <a:off x="986551" y="983710"/>
            <a:ext cx="3274365" cy="3044103"/>
          </a:xfrm>
          <a:prstGeom prst="rect">
            <a:avLst/>
          </a:prstGeom>
          <a:noFill/>
          <a:ln w="9525">
            <a:noFill/>
            <a:miter lim="800000"/>
            <a:headEnd/>
            <a:tailEnd/>
          </a:ln>
        </p:spPr>
        <p:txBody>
          <a:bodyPr wrap="square">
            <a:spAutoFit/>
          </a:bodyPr>
          <a:lstStyle/>
          <a:p>
            <a:pPr marL="342900" indent="-342900">
              <a:lnSpc>
                <a:spcPct val="140000"/>
              </a:lnSpc>
              <a:buClr>
                <a:srgbClr val="91AC4E"/>
              </a:buClr>
              <a:buSzPct val="88000"/>
              <a:buFont typeface="Wingdings" pitchFamily="2" charset="2"/>
              <a:buChar char="p"/>
            </a:pPr>
            <a:r>
              <a:rPr lang="x-none" altLang="zh-CN" sz="2000" dirty="0">
                <a:latin typeface="KaiTi" panose="02010609060101010101" pitchFamily="49" charset="-122"/>
                <a:ea typeface="KaiTi" panose="02010609060101010101" pitchFamily="49" charset="-122"/>
              </a:rPr>
              <a:t>目标和范围</a:t>
            </a:r>
            <a:endParaRPr lang="en-US"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zh-CN" altLang="en-US" sz="2000" dirty="0">
                <a:latin typeface="KaiTi" panose="02010609060101010101" pitchFamily="49" charset="-122"/>
                <a:ea typeface="KaiTi" panose="02010609060101010101" pitchFamily="49" charset="-122"/>
              </a:rPr>
              <a:t>测试项及其优先级</a:t>
            </a:r>
            <a:endParaRPr lang="zh-CN"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zh-CN" altLang="en-US" sz="2000" dirty="0">
                <a:latin typeface="KaiTi" panose="02010609060101010101" pitchFamily="49" charset="-122"/>
                <a:ea typeface="KaiTi" panose="02010609060101010101" pitchFamily="49" charset="-122"/>
              </a:rPr>
              <a:t>测试</a:t>
            </a:r>
            <a:r>
              <a:rPr lang="x-none" altLang="zh-CN" sz="2000">
                <a:latin typeface="KaiTi" panose="02010609060101010101" pitchFamily="49" charset="-122"/>
                <a:ea typeface="KaiTi" panose="02010609060101010101" pitchFamily="49" charset="-122"/>
              </a:rPr>
              <a:t>风险</a:t>
            </a:r>
            <a:r>
              <a:rPr lang="zh-CN" altLang="en-US" sz="2000" dirty="0">
                <a:latin typeface="KaiTi" panose="02010609060101010101" pitchFamily="49" charset="-122"/>
                <a:ea typeface="KaiTi" panose="02010609060101010101" pitchFamily="49" charset="-122"/>
              </a:rPr>
              <a:t>识别与分析</a:t>
            </a:r>
            <a:endParaRPr lang="en-US"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zh-CN" altLang="en-US" sz="2000" dirty="0">
                <a:latin typeface="KaiTi" panose="02010609060101010101" pitchFamily="49" charset="-122"/>
                <a:ea typeface="KaiTi" panose="02010609060101010101" pitchFamily="49" charset="-122"/>
              </a:rPr>
              <a:t>指定测试策略</a:t>
            </a:r>
            <a:endParaRPr lang="en-US"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x-none" altLang="zh-CN" sz="2000" dirty="0">
                <a:latin typeface="KaiTi" panose="02010609060101010101" pitchFamily="49" charset="-122"/>
                <a:ea typeface="KaiTi" panose="02010609060101010101" pitchFamily="49" charset="-122"/>
              </a:rPr>
              <a:t>进度安排</a:t>
            </a:r>
            <a:endParaRPr lang="en-US"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x-none" altLang="zh-CN" sz="2000" dirty="0">
                <a:latin typeface="KaiTi" panose="02010609060101010101" pitchFamily="49" charset="-122"/>
                <a:ea typeface="KaiTi" panose="02010609060101010101" pitchFamily="49" charset="-122"/>
              </a:rPr>
              <a:t>资源配置</a:t>
            </a:r>
            <a:endParaRPr lang="en-US"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zh-CN" altLang="zh-CN" sz="2000" dirty="0">
                <a:latin typeface="KaiTi" panose="02010609060101010101" pitchFamily="49" charset="-122"/>
                <a:ea typeface="KaiTi" panose="02010609060101010101" pitchFamily="49" charset="-122"/>
              </a:rPr>
              <a:t>跟踪和控制机制</a:t>
            </a:r>
            <a:endParaRPr lang="zh-CN" altLang="en-US" sz="20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B58B1A58-38B3-F1D9-C8AF-3A10FC6CAC44}"/>
              </a:ext>
            </a:extLst>
          </p:cNvPr>
          <p:cNvPicPr>
            <a:picLocks noChangeAspect="1"/>
          </p:cNvPicPr>
          <p:nvPr/>
        </p:nvPicPr>
        <p:blipFill>
          <a:blip r:embed="rId3"/>
          <a:stretch>
            <a:fillRect/>
          </a:stretch>
        </p:blipFill>
        <p:spPr>
          <a:xfrm>
            <a:off x="3900984" y="747287"/>
            <a:ext cx="5123233" cy="3412503"/>
          </a:xfrm>
          <a:prstGeom prst="rect">
            <a:avLst/>
          </a:prstGeom>
        </p:spPr>
      </p:pic>
    </p:spTree>
    <p:extLst>
      <p:ext uri="{BB962C8B-B14F-4D97-AF65-F5344CB8AC3E}">
        <p14:creationId xmlns:p14="http://schemas.microsoft.com/office/powerpoint/2010/main" val="27910507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68423" y="249492"/>
            <a:ext cx="4535686" cy="496491"/>
          </a:xfrm>
        </p:spPr>
        <p:txBody>
          <a:bodyPr>
            <a:normAutofit fontScale="90000"/>
          </a:bodyPr>
          <a:lstStyle/>
          <a:p>
            <a:pPr marL="342900" indent="-342900">
              <a:lnSpc>
                <a:spcPct val="140000"/>
              </a:lnSpc>
            </a:pPr>
            <a:r>
              <a:rPr lang="zh-CN" altLang="en-US" sz="3100" dirty="0">
                <a:latin typeface="微软雅黑" panose="020B0503020204020204" pitchFamily="34" charset="-122"/>
                <a:ea typeface="微软雅黑" panose="020B0503020204020204" pitchFamily="34" charset="-122"/>
              </a:rPr>
              <a:t>测试设计</a:t>
            </a:r>
            <a:endParaRPr lang="en-US" altLang="zh-CN" sz="3100" dirty="0">
              <a:latin typeface="微软雅黑" panose="020B0503020204020204" pitchFamily="34" charset="-122"/>
              <a:ea typeface="微软雅黑" panose="020B0503020204020204" pitchFamily="34" charset="-122"/>
            </a:endParaRPr>
          </a:p>
        </p:txBody>
      </p:sp>
      <p:sp>
        <p:nvSpPr>
          <p:cNvPr id="1029" name="矩形 4"/>
          <p:cNvSpPr>
            <a:spLocks noChangeArrowheads="1"/>
          </p:cNvSpPr>
          <p:nvPr/>
        </p:nvSpPr>
        <p:spPr bwMode="auto">
          <a:xfrm>
            <a:off x="568423" y="1172880"/>
            <a:ext cx="7962835" cy="2537874"/>
          </a:xfrm>
          <a:prstGeom prst="rect">
            <a:avLst/>
          </a:prstGeom>
          <a:noFill/>
          <a:ln w="9525">
            <a:noFill/>
            <a:miter lim="800000"/>
            <a:headEnd/>
            <a:tailEnd/>
          </a:ln>
        </p:spPr>
        <p:txBody>
          <a:bodyPr wrap="square">
            <a:spAutoFit/>
          </a:bodyPr>
          <a:lstStyle/>
          <a:p>
            <a:pPr>
              <a:lnSpc>
                <a:spcPct val="150000"/>
              </a:lnSpc>
              <a:buClr>
                <a:srgbClr val="91AC4E"/>
              </a:buClr>
              <a:buSzPct val="88000"/>
            </a:pPr>
            <a:r>
              <a:rPr lang="zh-CN" altLang="zh-CN" sz="1800" b="1"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测试设计是解决“如何测”的问题</a:t>
            </a:r>
            <a:r>
              <a:rPr lang="zh-CN"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，可以分为测试总体设计和测试详细设计</a:t>
            </a:r>
            <a:r>
              <a:rPr lang="en-US"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a:t>
            </a:r>
          </a:p>
          <a:p>
            <a:pPr marL="342900" indent="-342900">
              <a:lnSpc>
                <a:spcPct val="150000"/>
              </a:lnSpc>
              <a:buClr>
                <a:srgbClr val="91AC4E"/>
              </a:buClr>
              <a:buSzPct val="88000"/>
              <a:buFont typeface="Wingdings" pitchFamily="2" charset="2"/>
              <a:buChar char="p"/>
            </a:pPr>
            <a:r>
              <a:rPr lang="zh-CN"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测试总体设计则主要指测试方案的设计、测试结构的设计</a:t>
            </a:r>
            <a:endParaRPr lang="en-US"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p>
            <a:pPr marL="342900" indent="-342900">
              <a:lnSpc>
                <a:spcPct val="150000"/>
              </a:lnSpc>
              <a:buClr>
                <a:srgbClr val="91AC4E"/>
              </a:buClr>
              <a:buSzPct val="88000"/>
              <a:buFont typeface="Wingdings" pitchFamily="2" charset="2"/>
              <a:buChar char="p"/>
            </a:pPr>
            <a:r>
              <a:rPr lang="zh-CN"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测试详细设计主要是指测试用例的设计。</a:t>
            </a:r>
            <a:endParaRPr lang="en-US"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p>
            <a:pPr>
              <a:lnSpc>
                <a:spcPct val="150000"/>
              </a:lnSpc>
              <a:buClr>
                <a:srgbClr val="91AC4E"/>
              </a:buClr>
              <a:buSzPct val="88000"/>
            </a:pPr>
            <a:endParaRPr lang="en-US"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p>
            <a:pPr>
              <a:lnSpc>
                <a:spcPct val="150000"/>
              </a:lnSpc>
              <a:buClr>
                <a:srgbClr val="91AC4E"/>
              </a:buClr>
              <a:buSzPct val="88000"/>
            </a:pPr>
            <a:r>
              <a:rPr lang="zh-CN"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在测试方案的设计中，测试工作涉及的范围比较大，包括选择测试方法、明确测试策略、设计测试技术路线、选择测试工具和规划测试环境等，</a:t>
            </a:r>
            <a:endParaRPr lang="zh-CN" altLang="zh-CN" dirty="0"/>
          </a:p>
        </p:txBody>
      </p:sp>
    </p:spTree>
    <p:extLst>
      <p:ext uri="{BB962C8B-B14F-4D97-AF65-F5344CB8AC3E}">
        <p14:creationId xmlns:p14="http://schemas.microsoft.com/office/powerpoint/2010/main" val="2999019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68423" y="249492"/>
            <a:ext cx="4535686" cy="496491"/>
          </a:xfrm>
        </p:spPr>
        <p:txBody>
          <a:bodyPr>
            <a:normAutofit fontScale="90000"/>
          </a:bodyPr>
          <a:lstStyle/>
          <a:p>
            <a:pPr marL="342900" indent="-342900">
              <a:lnSpc>
                <a:spcPct val="140000"/>
              </a:lnSpc>
            </a:pPr>
            <a:r>
              <a:rPr lang="zh-CN" altLang="en-US" sz="3100" dirty="0">
                <a:latin typeface="微软雅黑" panose="020B0503020204020204" pitchFamily="34" charset="-122"/>
                <a:ea typeface="微软雅黑" panose="020B0503020204020204" pitchFamily="34" charset="-122"/>
              </a:rPr>
              <a:t>测试用例</a:t>
            </a:r>
            <a:endParaRPr lang="en-US" altLang="zh-CN" sz="3100" dirty="0">
              <a:latin typeface="微软雅黑" panose="020B0503020204020204" pitchFamily="34" charset="-122"/>
              <a:ea typeface="微软雅黑" panose="020B0503020204020204" pitchFamily="34" charset="-122"/>
            </a:endParaRPr>
          </a:p>
        </p:txBody>
      </p:sp>
      <p:sp>
        <p:nvSpPr>
          <p:cNvPr id="1029" name="矩形 4"/>
          <p:cNvSpPr>
            <a:spLocks noChangeArrowheads="1"/>
          </p:cNvSpPr>
          <p:nvPr/>
        </p:nvSpPr>
        <p:spPr bwMode="auto">
          <a:xfrm>
            <a:off x="964348" y="1314283"/>
            <a:ext cx="6633655" cy="1705403"/>
          </a:xfrm>
          <a:prstGeom prst="rect">
            <a:avLst/>
          </a:prstGeom>
          <a:noFill/>
          <a:ln w="9525">
            <a:noFill/>
            <a:miter lim="800000"/>
            <a:headEnd/>
            <a:tailEnd/>
          </a:ln>
        </p:spPr>
        <p:txBody>
          <a:bodyPr wrap="square">
            <a:spAutoFit/>
          </a:bodyPr>
          <a:lstStyle/>
          <a:p>
            <a:pPr marL="342900" indent="-342900">
              <a:lnSpc>
                <a:spcPct val="150000"/>
              </a:lnSpc>
              <a:buClr>
                <a:srgbClr val="91AC4E"/>
              </a:buClr>
              <a:buSzPct val="88000"/>
              <a:buFont typeface="Wingdings" pitchFamily="2" charset="2"/>
              <a:buChar char="p"/>
            </a:pPr>
            <a:r>
              <a:rPr lang="zh-CN" altLang="zh-CN" dirty="0">
                <a:latin typeface="Microsoft YaHei" panose="020B0503020204020204" pitchFamily="34" charset="-122"/>
                <a:ea typeface="Microsoft YaHei" panose="020B0503020204020204" pitchFamily="34" charset="-122"/>
              </a:rPr>
              <a:t>测试用例是测试人员在测试过程中的重要参考依据</a:t>
            </a:r>
          </a:p>
          <a:p>
            <a:pPr marL="342900" indent="-342900">
              <a:lnSpc>
                <a:spcPct val="150000"/>
              </a:lnSpc>
              <a:buClr>
                <a:srgbClr val="91AC4E"/>
              </a:buClr>
              <a:buSzPct val="88000"/>
              <a:buFont typeface="Wingdings" pitchFamily="2" charset="2"/>
              <a:buChar char="p"/>
            </a:pPr>
            <a:r>
              <a:rPr lang="zh-CN" altLang="zh-CN" dirty="0">
                <a:latin typeface="Microsoft YaHei" panose="020B0503020204020204" pitchFamily="34" charset="-122"/>
                <a:ea typeface="Microsoft YaHei" panose="020B0503020204020204" pitchFamily="34" charset="-122"/>
              </a:rPr>
              <a:t>测试用例将有助于节约测试时间，提高测试效率。</a:t>
            </a:r>
          </a:p>
          <a:p>
            <a:pPr marL="342900" indent="-342900">
              <a:lnSpc>
                <a:spcPct val="150000"/>
              </a:lnSpc>
              <a:buClr>
                <a:srgbClr val="91AC4E"/>
              </a:buClr>
              <a:buSzPct val="88000"/>
              <a:buFont typeface="Wingdings" pitchFamily="2" charset="2"/>
              <a:buChar char="p"/>
            </a:pPr>
            <a:r>
              <a:rPr lang="zh-CN" altLang="zh-CN" dirty="0">
                <a:latin typeface="Microsoft YaHei" panose="020B0503020204020204" pitchFamily="34" charset="-122"/>
                <a:ea typeface="Microsoft YaHei" panose="020B0503020204020204" pitchFamily="34" charset="-122"/>
              </a:rPr>
              <a:t>良好的测试用例不断地被重复使用，使得测试过程事半功倍</a:t>
            </a:r>
            <a:endParaRPr lang="en-US" altLang="zh-CN" dirty="0">
              <a:latin typeface="Microsoft YaHei" panose="020B0503020204020204" pitchFamily="34" charset="-122"/>
              <a:ea typeface="Microsoft YaHei" panose="020B0503020204020204" pitchFamily="34" charset="-122"/>
            </a:endParaRPr>
          </a:p>
          <a:p>
            <a:pPr marL="342900" indent="-342900">
              <a:lnSpc>
                <a:spcPct val="150000"/>
              </a:lnSpc>
              <a:buClr>
                <a:srgbClr val="91AC4E"/>
              </a:buClr>
              <a:buSzPct val="88000"/>
              <a:buFont typeface="Wingdings" pitchFamily="2" charset="2"/>
              <a:buChar char="p"/>
            </a:pPr>
            <a:r>
              <a:rPr lang="zh-CN" altLang="zh-CN" dirty="0">
                <a:latin typeface="Microsoft YaHei" panose="020B0503020204020204" pitchFamily="34" charset="-122"/>
                <a:ea typeface="Microsoft YaHei" panose="020B0503020204020204" pitchFamily="34" charset="-122"/>
              </a:rPr>
              <a:t>测试用例是一个知识积累的过程</a:t>
            </a:r>
          </a:p>
        </p:txBody>
      </p:sp>
    </p:spTree>
    <p:extLst>
      <p:ext uri="{BB962C8B-B14F-4D97-AF65-F5344CB8AC3E}">
        <p14:creationId xmlns:p14="http://schemas.microsoft.com/office/powerpoint/2010/main" val="2041143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5CEB4-53A0-925E-08D2-BA217041D8C0}"/>
              </a:ext>
            </a:extLst>
          </p:cNvPr>
          <p:cNvSpPr>
            <a:spLocks noGrp="1"/>
          </p:cNvSpPr>
          <p:nvPr>
            <p:ph type="title"/>
          </p:nvPr>
        </p:nvSpPr>
        <p:spPr>
          <a:xfrm>
            <a:off x="526924" y="347108"/>
            <a:ext cx="5323576" cy="440460"/>
          </a:xfrm>
        </p:spPr>
        <p:txBody>
          <a:bodyPr>
            <a:normAutofit fontScale="90000"/>
          </a:bodyPr>
          <a:lstStyle/>
          <a:p>
            <a:r>
              <a:rPr kumimoji="1" lang="zh-CN" altLang="en-US" dirty="0"/>
              <a:t>测试执行</a:t>
            </a:r>
          </a:p>
        </p:txBody>
      </p:sp>
      <p:sp>
        <p:nvSpPr>
          <p:cNvPr id="5" name="文本框 4">
            <a:extLst>
              <a:ext uri="{FF2B5EF4-FFF2-40B4-BE49-F238E27FC236}">
                <a16:creationId xmlns:a16="http://schemas.microsoft.com/office/drawing/2014/main" id="{1BB231E2-0B03-3E4E-4336-F5319718236D}"/>
              </a:ext>
            </a:extLst>
          </p:cNvPr>
          <p:cNvSpPr txBox="1"/>
          <p:nvPr/>
        </p:nvSpPr>
        <p:spPr>
          <a:xfrm>
            <a:off x="867361" y="1199098"/>
            <a:ext cx="7352811" cy="2011256"/>
          </a:xfrm>
          <a:prstGeom prst="rect">
            <a:avLst/>
          </a:prstGeom>
          <a:noFill/>
        </p:spPr>
        <p:txBody>
          <a:bodyPr wrap="square">
            <a:spAutoFit/>
          </a:bodyPr>
          <a:lstStyle/>
          <a:p>
            <a:pPr marL="342900" lvl="0" indent="-342900">
              <a:lnSpc>
                <a:spcPct val="140000"/>
              </a:lnSpc>
              <a:spcAft>
                <a:spcPts val="240"/>
              </a:spcAft>
              <a:buClr>
                <a:srgbClr val="91AC4E"/>
              </a:buClr>
              <a:buSzPct val="88000"/>
              <a:buFont typeface="Wingdings" pitchFamily="2" charset="2"/>
              <a:buChar char="p"/>
            </a:pPr>
            <a:r>
              <a:rPr lang="zh-CN" altLang="zh-CN" b="1" dirty="0">
                <a:latin typeface="Microsoft YaHei" panose="020B0503020204020204" pitchFamily="34" charset="-122"/>
                <a:ea typeface="Microsoft YaHei" panose="020B0503020204020204" pitchFamily="34" charset="-122"/>
              </a:rPr>
              <a:t>手工执行</a:t>
            </a:r>
            <a:r>
              <a:rPr lang="zh-CN" altLang="zh-CN" dirty="0">
                <a:latin typeface="Microsoft YaHei" panose="020B0503020204020204" pitchFamily="34" charset="-122"/>
                <a:ea typeface="Microsoft YaHei" panose="020B0503020204020204" pitchFamily="34" charset="-122"/>
              </a:rPr>
              <a:t>：</a:t>
            </a:r>
            <a:r>
              <a:rPr lang="zh-CN" altLang="zh-CN" dirty="0">
                <a:latin typeface="KaiTi" panose="02010609060101010101" pitchFamily="49" charset="-122"/>
                <a:ea typeface="KaiTi" panose="02010609060101010101" pitchFamily="49" charset="-122"/>
              </a:rPr>
              <a:t>基于详细设计的测试用例来完成测试，也可以在没有测试用例的情况下进行的探索式测试。</a:t>
            </a:r>
          </a:p>
          <a:p>
            <a:pPr marL="342900" lvl="0" indent="-342900">
              <a:lnSpc>
                <a:spcPct val="140000"/>
              </a:lnSpc>
              <a:spcAft>
                <a:spcPts val="240"/>
              </a:spcAft>
              <a:buClr>
                <a:srgbClr val="91AC4E"/>
              </a:buClr>
              <a:buSzPct val="88000"/>
              <a:buFont typeface="Wingdings" pitchFamily="2" charset="2"/>
              <a:buChar char="p"/>
            </a:pPr>
            <a:r>
              <a:rPr lang="zh-CN" altLang="zh-CN" b="1" dirty="0">
                <a:latin typeface="Microsoft YaHei" panose="020B0503020204020204" pitchFamily="34" charset="-122"/>
                <a:ea typeface="Microsoft YaHei" panose="020B0503020204020204" pitchFamily="34" charset="-122"/>
              </a:rPr>
              <a:t>自动化执行</a:t>
            </a:r>
            <a:r>
              <a:rPr lang="zh-CN" altLang="zh-CN" dirty="0">
                <a:latin typeface="Microsoft YaHei" panose="020B0503020204020204" pitchFamily="34" charset="-122"/>
                <a:ea typeface="Microsoft YaHei" panose="020B0503020204020204" pitchFamily="34" charset="-122"/>
              </a:rPr>
              <a:t>：</a:t>
            </a:r>
            <a:r>
              <a:rPr lang="zh-CN" altLang="zh-CN" dirty="0">
                <a:latin typeface="KaiTi" panose="02010609060101010101" pitchFamily="49" charset="-122"/>
                <a:ea typeface="KaiTi" panose="02010609060101010101" pitchFamily="49" charset="-122"/>
              </a:rPr>
              <a:t>指采用测试工具来完成，一般都需要开发自动化测试脚本，然后工具执行脚本，在后续“单元测试与集成测试、系统测试和自动化测试框架”等各章会进行详细讨论。</a:t>
            </a:r>
          </a:p>
        </p:txBody>
      </p:sp>
    </p:spTree>
    <p:extLst>
      <p:ext uri="{BB962C8B-B14F-4D97-AF65-F5344CB8AC3E}">
        <p14:creationId xmlns:p14="http://schemas.microsoft.com/office/powerpoint/2010/main" val="2763720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394" name="Rectangle 3"/>
          <p:cNvSpPr>
            <a:spLocks noGrp="1" noChangeArrowheads="1"/>
          </p:cNvSpPr>
          <p:nvPr>
            <p:ph type="title"/>
          </p:nvPr>
        </p:nvSpPr>
        <p:spPr>
          <a:xfrm>
            <a:off x="598858" y="141480"/>
            <a:ext cx="5968201" cy="622555"/>
          </a:xfrm>
        </p:spPr>
        <p:txBody>
          <a:bodyPr vert="horz" wrap="square" lIns="73912" tIns="36955" rIns="73912" bIns="36955" numCol="1" rtlCol="0" anchor="b" anchorCtr="0" compatLnSpc="1">
            <a:prstTxWarp prst="textNoShape">
              <a:avLst/>
            </a:prstTxWarp>
            <a:normAutofit/>
          </a:bodyPr>
          <a:lstStyle/>
          <a:p>
            <a:pPr defTabSz="732949">
              <a:defRPr/>
            </a:pPr>
            <a:r>
              <a:rPr kumimoji="1" lang="zh-CN" altLang="en-US" b="1" dirty="0">
                <a:latin typeface="Microsoft YaHei" panose="020B0503020204020204" pitchFamily="34" charset="-122"/>
                <a:ea typeface="Microsoft YaHei" panose="020B0503020204020204" pitchFamily="34" charset="-122"/>
              </a:rPr>
              <a:t>基于脚本的测试</a:t>
            </a:r>
          </a:p>
        </p:txBody>
      </p:sp>
      <p:sp>
        <p:nvSpPr>
          <p:cNvPr id="1851395" name="Rectangle 4"/>
          <p:cNvSpPr>
            <a:spLocks noChangeArrowheads="1"/>
          </p:cNvSpPr>
          <p:nvPr/>
        </p:nvSpPr>
        <p:spPr bwMode="auto">
          <a:xfrm>
            <a:off x="469704" y="1630684"/>
            <a:ext cx="4943627" cy="2646471"/>
          </a:xfrm>
          <a:prstGeom prst="rect">
            <a:avLst/>
          </a:prstGeom>
          <a:noFill/>
          <a:ln w="9525">
            <a:noFill/>
            <a:miter lim="800000"/>
            <a:headEnd/>
            <a:tailEnd/>
          </a:ln>
        </p:spPr>
        <p:txBody>
          <a:bodyPr lIns="74066" tIns="32918" rIns="74066" bIns="32918"/>
          <a:lstStyle/>
          <a:p>
            <a:pPr marL="411480" indent="-411480" eaLnBrk="0" hangingPunct="0">
              <a:lnSpc>
                <a:spcPct val="150000"/>
              </a:lnSpc>
              <a:spcBef>
                <a:spcPct val="20000"/>
              </a:spcBef>
              <a:buClr>
                <a:schemeClr val="accent1">
                  <a:lumMod val="50000"/>
                </a:schemeClr>
              </a:buClr>
              <a:buSzPct val="70000"/>
              <a:buFont typeface="Wingdings" charset="2"/>
              <a:buChar char="v"/>
            </a:pPr>
            <a:r>
              <a:rPr lang="en-US" altLang="zh-CN" sz="2000" dirty="0">
                <a:solidFill>
                  <a:srgbClr val="C00000"/>
                </a:solidFill>
                <a:latin typeface="Yuanti SC" charset="-122"/>
                <a:ea typeface="Yuanti SC" charset="-122"/>
                <a:cs typeface="Yuanti SC" charset="-122"/>
              </a:rPr>
              <a:t>Scripted Testing (ST)</a:t>
            </a:r>
            <a:endParaRPr lang="zh-CN" altLang="en-US" sz="2000" dirty="0">
              <a:solidFill>
                <a:srgbClr val="C00000"/>
              </a:solidFill>
              <a:latin typeface="Yuanti SC" charset="-122"/>
              <a:ea typeface="Yuanti SC" charset="-122"/>
              <a:cs typeface="Yuanti SC" charset="-122"/>
            </a:endParaRPr>
          </a:p>
          <a:p>
            <a:pPr marL="411480" indent="-411480" eaLnBrk="0" hangingPunct="0">
              <a:lnSpc>
                <a:spcPct val="150000"/>
              </a:lnSpc>
              <a:spcBef>
                <a:spcPct val="20000"/>
              </a:spcBef>
              <a:buClr>
                <a:schemeClr val="accent1">
                  <a:lumMod val="50000"/>
                </a:schemeClr>
              </a:buClr>
              <a:buSzPct val="70000"/>
              <a:buFont typeface="Wingdings" charset="2"/>
              <a:buChar char="v"/>
            </a:pPr>
            <a:r>
              <a:rPr lang="zh-CN" altLang="en-US" sz="2000" dirty="0">
                <a:solidFill>
                  <a:srgbClr val="C00000"/>
                </a:solidFill>
                <a:latin typeface="Yuanti SC" charset="-122"/>
                <a:ea typeface="Yuanti SC" charset="-122"/>
                <a:cs typeface="Yuanti SC" charset="-122"/>
              </a:rPr>
              <a:t>先设计后执行</a:t>
            </a:r>
          </a:p>
          <a:p>
            <a:pPr marL="411480" indent="-411480" eaLnBrk="0" hangingPunct="0">
              <a:lnSpc>
                <a:spcPct val="150000"/>
              </a:lnSpc>
              <a:spcBef>
                <a:spcPct val="20000"/>
              </a:spcBef>
              <a:buClr>
                <a:schemeClr val="accent1">
                  <a:lumMod val="50000"/>
                </a:schemeClr>
              </a:buClr>
              <a:buSzPct val="70000"/>
              <a:buFont typeface="Wingdings" charset="2"/>
              <a:buChar char="v"/>
            </a:pPr>
            <a:r>
              <a:rPr lang="en-US" altLang="zh-CN" sz="2000" dirty="0">
                <a:latin typeface="Yuanti SC" charset="-122"/>
                <a:ea typeface="Yuanti SC" charset="-122"/>
                <a:cs typeface="Yuanti SC" charset="-122"/>
              </a:rPr>
              <a:t>Script: </a:t>
            </a:r>
            <a:r>
              <a:rPr lang="zh-CN" altLang="en-US" sz="2000" dirty="0">
                <a:latin typeface="Yuanti SC" charset="-122"/>
                <a:ea typeface="Yuanti SC" charset="-122"/>
                <a:cs typeface="Yuanti SC" charset="-122"/>
              </a:rPr>
              <a:t>手工测试</a:t>
            </a:r>
            <a:r>
              <a:rPr lang="en-US" altLang="zh-CN" sz="2000" dirty="0">
                <a:latin typeface="Yuanti SC" charset="-122"/>
                <a:ea typeface="Yuanti SC" charset="-122"/>
                <a:cs typeface="Yuanti SC" charset="-122"/>
              </a:rPr>
              <a:t> </a:t>
            </a:r>
            <a:r>
              <a:rPr lang="zh-CN" altLang="en-US" sz="2000" dirty="0">
                <a:latin typeface="Yuanti SC" charset="-122"/>
                <a:ea typeface="Yuanti SC" charset="-122"/>
                <a:cs typeface="Yuanti SC" charset="-122"/>
              </a:rPr>
              <a:t>的</a:t>
            </a:r>
            <a:r>
              <a:rPr lang="en-US" altLang="zh-CN" sz="2000" dirty="0">
                <a:latin typeface="Yuanti SC" charset="-122"/>
                <a:ea typeface="Yuanti SC" charset="-122"/>
                <a:cs typeface="Yuanti SC" charset="-122"/>
              </a:rPr>
              <a:t>Test case/</a:t>
            </a:r>
            <a:r>
              <a:rPr lang="zh-CN" altLang="en-US" sz="2000" dirty="0">
                <a:latin typeface="Yuanti SC" charset="-122"/>
                <a:ea typeface="Yuanti SC" charset="-122"/>
                <a:cs typeface="Yuanti SC" charset="-122"/>
              </a:rPr>
              <a:t>自动化的</a:t>
            </a:r>
            <a:r>
              <a:rPr lang="en-US" altLang="zh-CN" sz="2000" dirty="0">
                <a:latin typeface="Yuanti SC" charset="-122"/>
                <a:ea typeface="Yuanti SC" charset="-122"/>
                <a:cs typeface="Yuanti SC" charset="-122"/>
              </a:rPr>
              <a:t>Test Script </a:t>
            </a:r>
          </a:p>
          <a:p>
            <a:pPr marL="411480" indent="-411480" eaLnBrk="0" hangingPunct="0">
              <a:lnSpc>
                <a:spcPct val="150000"/>
              </a:lnSpc>
              <a:spcBef>
                <a:spcPct val="20000"/>
              </a:spcBef>
              <a:buClr>
                <a:schemeClr val="accent1">
                  <a:lumMod val="50000"/>
                </a:schemeClr>
              </a:buClr>
              <a:buSzPct val="70000"/>
              <a:buFont typeface="Wingdings" charset="2"/>
              <a:buChar char="v"/>
            </a:pPr>
            <a:r>
              <a:rPr lang="zh-CN" altLang="en-US" sz="2000" dirty="0">
                <a:latin typeface="Yuanti SC" charset="-122"/>
                <a:ea typeface="Yuanti SC" charset="-122"/>
                <a:cs typeface="Yuanti SC" charset="-122"/>
              </a:rPr>
              <a:t>阶段性明显，属于较传统的测试方式</a:t>
            </a:r>
            <a:endParaRPr lang="en-US" altLang="zh-CN" sz="2000" dirty="0">
              <a:latin typeface="Yuanti SC" charset="-122"/>
              <a:ea typeface="Yuanti SC" charset="-122"/>
              <a:cs typeface="Yuanti SC" charset="-122"/>
            </a:endParaRPr>
          </a:p>
        </p:txBody>
      </p:sp>
      <p:grpSp>
        <p:nvGrpSpPr>
          <p:cNvPr id="5" name="组 4"/>
          <p:cNvGrpSpPr/>
          <p:nvPr/>
        </p:nvGrpSpPr>
        <p:grpSpPr>
          <a:xfrm>
            <a:off x="5243648" y="1506155"/>
            <a:ext cx="3641898" cy="2646471"/>
            <a:chOff x="1115616" y="1772816"/>
            <a:chExt cx="5688632" cy="3384376"/>
          </a:xfrm>
        </p:grpSpPr>
        <p:sp>
          <p:nvSpPr>
            <p:cNvPr id="6" name="圆角矩形 5"/>
            <p:cNvSpPr/>
            <p:nvPr/>
          </p:nvSpPr>
          <p:spPr>
            <a:xfrm>
              <a:off x="1115616" y="1772816"/>
              <a:ext cx="1872208" cy="576064"/>
            </a:xfrm>
            <a:prstGeom prst="round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60" dirty="0">
                  <a:solidFill>
                    <a:schemeClr val="tx1"/>
                  </a:solidFill>
                  <a:latin typeface="Yuanti SC" charset="-122"/>
                  <a:ea typeface="Yuanti SC" charset="-122"/>
                  <a:cs typeface="Yuanti SC" charset="-122"/>
                </a:rPr>
                <a:t>分析</a:t>
              </a:r>
            </a:p>
          </p:txBody>
        </p:sp>
        <p:sp>
          <p:nvSpPr>
            <p:cNvPr id="7" name="圆角矩形 6"/>
            <p:cNvSpPr/>
            <p:nvPr/>
          </p:nvSpPr>
          <p:spPr>
            <a:xfrm>
              <a:off x="2195736" y="2708920"/>
              <a:ext cx="1872208" cy="576064"/>
            </a:xfrm>
            <a:prstGeom prst="round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60" dirty="0">
                  <a:solidFill>
                    <a:schemeClr val="tx1"/>
                  </a:solidFill>
                  <a:latin typeface="Yuanti SC" charset="-122"/>
                  <a:ea typeface="Yuanti SC" charset="-122"/>
                  <a:cs typeface="Yuanti SC" charset="-122"/>
                </a:rPr>
                <a:t>设计</a:t>
              </a:r>
            </a:p>
          </p:txBody>
        </p:sp>
        <p:sp>
          <p:nvSpPr>
            <p:cNvPr id="8" name="圆角矩形 7"/>
            <p:cNvSpPr/>
            <p:nvPr/>
          </p:nvSpPr>
          <p:spPr>
            <a:xfrm>
              <a:off x="3491880" y="3645024"/>
              <a:ext cx="1872208" cy="576064"/>
            </a:xfrm>
            <a:prstGeom prst="round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60" dirty="0">
                  <a:solidFill>
                    <a:schemeClr val="tx1"/>
                  </a:solidFill>
                  <a:latin typeface="Yuanti SC" charset="-122"/>
                  <a:ea typeface="Yuanti SC" charset="-122"/>
                  <a:cs typeface="Yuanti SC" charset="-122"/>
                </a:rPr>
                <a:t>执行</a:t>
              </a:r>
            </a:p>
          </p:txBody>
        </p:sp>
        <p:sp>
          <p:nvSpPr>
            <p:cNvPr id="9" name="圆角矩形 8"/>
            <p:cNvSpPr/>
            <p:nvPr/>
          </p:nvSpPr>
          <p:spPr>
            <a:xfrm>
              <a:off x="4932040" y="4581128"/>
              <a:ext cx="1872208" cy="576064"/>
            </a:xfrm>
            <a:prstGeom prst="round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60" dirty="0">
                  <a:solidFill>
                    <a:schemeClr val="tx1"/>
                  </a:solidFill>
                  <a:latin typeface="Yuanti SC" charset="-122"/>
                  <a:ea typeface="Yuanti SC" charset="-122"/>
                  <a:cs typeface="Yuanti SC" charset="-122"/>
                </a:rPr>
                <a:t>报告</a:t>
              </a:r>
            </a:p>
          </p:txBody>
        </p:sp>
        <p:sp>
          <p:nvSpPr>
            <p:cNvPr id="11" name="圆角右箭头 10"/>
            <p:cNvSpPr/>
            <p:nvPr/>
          </p:nvSpPr>
          <p:spPr>
            <a:xfrm rot="5400000">
              <a:off x="3059832" y="1916832"/>
              <a:ext cx="720080" cy="864096"/>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tx1"/>
                </a:solidFill>
                <a:latin typeface="Yuanti SC" charset="-122"/>
                <a:ea typeface="Yuanti SC" charset="-122"/>
                <a:cs typeface="Yuanti SC" charset="-122"/>
              </a:endParaRPr>
            </a:p>
          </p:txBody>
        </p:sp>
        <p:sp>
          <p:nvSpPr>
            <p:cNvPr id="12" name="圆角右箭头 11"/>
            <p:cNvSpPr/>
            <p:nvPr/>
          </p:nvSpPr>
          <p:spPr>
            <a:xfrm rot="5400000">
              <a:off x="4139952" y="2852936"/>
              <a:ext cx="720080" cy="864096"/>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tx1"/>
                </a:solidFill>
                <a:latin typeface="Yuanti SC" charset="-122"/>
                <a:ea typeface="Yuanti SC" charset="-122"/>
                <a:cs typeface="Yuanti SC" charset="-122"/>
              </a:endParaRPr>
            </a:p>
          </p:txBody>
        </p:sp>
        <p:sp>
          <p:nvSpPr>
            <p:cNvPr id="13" name="圆角右箭头 12"/>
            <p:cNvSpPr/>
            <p:nvPr/>
          </p:nvSpPr>
          <p:spPr>
            <a:xfrm rot="5400000">
              <a:off x="5508104" y="3789040"/>
              <a:ext cx="720080" cy="864096"/>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tx1"/>
                </a:solidFill>
                <a:latin typeface="Yuanti SC" charset="-122"/>
                <a:ea typeface="Yuanti SC" charset="-122"/>
                <a:cs typeface="Yuanti SC" charset="-122"/>
              </a:endParaRPr>
            </a:p>
          </p:txBody>
        </p:sp>
      </p:grpSp>
      <p:sp>
        <p:nvSpPr>
          <p:cNvPr id="2" name="文本框 1">
            <a:extLst>
              <a:ext uri="{FF2B5EF4-FFF2-40B4-BE49-F238E27FC236}">
                <a16:creationId xmlns:a16="http://schemas.microsoft.com/office/drawing/2014/main" id="{787F68B6-516E-084E-8EAA-D93B6C095D63}"/>
              </a:ext>
            </a:extLst>
          </p:cNvPr>
          <p:cNvSpPr txBox="1"/>
          <p:nvPr/>
        </p:nvSpPr>
        <p:spPr>
          <a:xfrm>
            <a:off x="598858" y="1120583"/>
            <a:ext cx="2723823" cy="369332"/>
          </a:xfrm>
          <a:prstGeom prst="rect">
            <a:avLst/>
          </a:prstGeom>
          <a:noFill/>
        </p:spPr>
        <p:txBody>
          <a:bodyPr wrap="none" rtlCol="0">
            <a:spAutoFit/>
          </a:bodyPr>
          <a:lstStyle/>
          <a:p>
            <a:r>
              <a:rPr kumimoji="1" lang="zh-CN" altLang="en-US" dirty="0">
                <a:solidFill>
                  <a:srgbClr val="FFC000"/>
                </a:solidFill>
                <a:latin typeface="Yuanti SC" panose="02010600040101010101" pitchFamily="2" charset="-122"/>
                <a:ea typeface="Yuanti SC" panose="02010600040101010101" pitchFamily="2" charset="-122"/>
              </a:rPr>
              <a:t>有什么开发就有什么测试</a:t>
            </a:r>
          </a:p>
        </p:txBody>
      </p:sp>
    </p:spTree>
    <p:extLst>
      <p:ext uri="{BB962C8B-B14F-4D97-AF65-F5344CB8AC3E}">
        <p14:creationId xmlns:p14="http://schemas.microsoft.com/office/powerpoint/2010/main" val="1448051760"/>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68BECB6-6F87-4AA7-A36C-D5289AC9CF42}" type="slidenum">
              <a:rPr lang="en-US" altLang="zh-CN" smtClean="0"/>
              <a:pPr/>
              <a:t>79</a:t>
            </a:fld>
            <a:endParaRPr lang="en-US" altLang="zh-CN" dirty="0"/>
          </a:p>
        </p:txBody>
      </p:sp>
      <p:pic>
        <p:nvPicPr>
          <p:cNvPr id="4" name="图片 3" descr="屏幕快照 2013-05-24 下午8.11.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87" y="1011254"/>
            <a:ext cx="4197513" cy="1166530"/>
          </a:xfrm>
          <a:prstGeom prst="rect">
            <a:avLst/>
          </a:prstGeom>
          <a:effectLst>
            <a:glow rad="101600">
              <a:schemeClr val="accent2">
                <a:satMod val="175000"/>
                <a:alpha val="40000"/>
              </a:schemeClr>
            </a:glow>
            <a:innerShdw blurRad="63500" dist="50800" dir="13500000">
              <a:prstClr val="black">
                <a:alpha val="50000"/>
              </a:prstClr>
            </a:innerShdw>
          </a:effectLst>
        </p:spPr>
      </p:pic>
      <p:pic>
        <p:nvPicPr>
          <p:cNvPr id="5" name="图片 4" descr="屏幕快照 2013-05-24 下午8.11.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2" y="1803186"/>
            <a:ext cx="4812030" cy="1325880"/>
          </a:xfrm>
          <a:prstGeom prst="rect">
            <a:avLst/>
          </a:prstGeom>
          <a:effectLst>
            <a:glow rad="101600">
              <a:schemeClr val="accent2">
                <a:satMod val="175000"/>
                <a:alpha val="40000"/>
              </a:schemeClr>
            </a:glow>
            <a:outerShdw blurRad="50800" dist="38100" dir="2700000" algn="tl" rotWithShape="0">
              <a:srgbClr val="000000">
                <a:alpha val="43000"/>
              </a:srgbClr>
            </a:outerShdw>
          </a:effectLst>
        </p:spPr>
      </p:pic>
      <p:sp>
        <p:nvSpPr>
          <p:cNvPr id="8" name="Rectangle 3"/>
          <p:cNvSpPr txBox="1">
            <a:spLocks noChangeArrowheads="1"/>
          </p:cNvSpPr>
          <p:nvPr/>
        </p:nvSpPr>
        <p:spPr bwMode="auto">
          <a:xfrm>
            <a:off x="459537" y="164627"/>
            <a:ext cx="5968201" cy="622555"/>
          </a:xfrm>
          <a:prstGeom prst="rect">
            <a:avLst/>
          </a:prstGeom>
          <a:noFill/>
          <a:ln w="9525">
            <a:noFill/>
            <a:miter lim="800000"/>
            <a:headEnd/>
            <a:tailEnd/>
          </a:ln>
          <a:effectLst/>
        </p:spPr>
        <p:txBody>
          <a:bodyPr vert="horz" wrap="square" lIns="73912" tIns="36955" rIns="73912" bIns="36955" numCol="1" anchor="b" anchorCtr="0" compatLnSpc="1">
            <a:prstTxWarp prst="textNoShape">
              <a:avLst/>
            </a:prstTxWarp>
          </a:bodyPr>
          <a:lst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charset="0"/>
                <a:ea typeface="黑体" pitchFamily="2" charset="-122"/>
              </a:defRPr>
            </a:lvl2pPr>
            <a:lvl3pPr algn="l" rtl="0" eaLnBrk="1" fontAlgn="base" hangingPunct="1">
              <a:spcBef>
                <a:spcPct val="0"/>
              </a:spcBef>
              <a:spcAft>
                <a:spcPct val="0"/>
              </a:spcAft>
              <a:defRPr sz="2800">
                <a:solidFill>
                  <a:schemeClr val="bg1"/>
                </a:solidFill>
                <a:latin typeface="Arial" charset="0"/>
                <a:ea typeface="黑体" pitchFamily="2" charset="-122"/>
              </a:defRPr>
            </a:lvl3pPr>
            <a:lvl4pPr algn="l" rtl="0" eaLnBrk="1" fontAlgn="base" hangingPunct="1">
              <a:spcBef>
                <a:spcPct val="0"/>
              </a:spcBef>
              <a:spcAft>
                <a:spcPct val="0"/>
              </a:spcAft>
              <a:defRPr sz="2800">
                <a:solidFill>
                  <a:schemeClr val="bg1"/>
                </a:solidFill>
                <a:latin typeface="Arial" charset="0"/>
                <a:ea typeface="黑体" pitchFamily="2" charset="-122"/>
              </a:defRPr>
            </a:lvl4pPr>
            <a:lvl5pPr algn="l" rtl="0" eaLnBrk="1" fontAlgn="base" hangingPunct="1">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a:lstStyle>
          <a:p>
            <a:pPr algn="l" defTabSz="685800">
              <a:lnSpc>
                <a:spcPct val="90000"/>
              </a:lnSpc>
              <a:buClr>
                <a:schemeClr val="accent4"/>
              </a:buClr>
              <a:defRPr/>
            </a:pPr>
            <a:r>
              <a:rPr kumimoji="1" lang="zh-CN" altLang="en-US" b="1" dirty="0">
                <a:solidFill>
                  <a:srgbClr val="0070C0"/>
                </a:solidFill>
                <a:latin typeface="Microsoft YaHei" panose="020B0503020204020204" pitchFamily="34" charset="-122"/>
                <a:ea typeface="Microsoft YaHei" panose="020B0503020204020204" pitchFamily="34" charset="-122"/>
              </a:rPr>
              <a:t>探索式测试定义</a:t>
            </a:r>
          </a:p>
        </p:txBody>
      </p:sp>
      <p:grpSp>
        <p:nvGrpSpPr>
          <p:cNvPr id="6" name="组合 5">
            <a:extLst>
              <a:ext uri="{FF2B5EF4-FFF2-40B4-BE49-F238E27FC236}">
                <a16:creationId xmlns:a16="http://schemas.microsoft.com/office/drawing/2014/main" id="{4EBB1D8A-329E-0120-729A-AF1A684383DE}"/>
              </a:ext>
            </a:extLst>
          </p:cNvPr>
          <p:cNvGrpSpPr/>
          <p:nvPr/>
        </p:nvGrpSpPr>
        <p:grpSpPr>
          <a:xfrm>
            <a:off x="2067462" y="2027258"/>
            <a:ext cx="5604361" cy="2993362"/>
            <a:chOff x="2887013" y="1973418"/>
            <a:chExt cx="5604361" cy="2993362"/>
          </a:xfrm>
        </p:grpSpPr>
        <p:pic>
          <p:nvPicPr>
            <p:cNvPr id="7" name="图片 6" descr="屏幕快照 2013-05-24 下午8.13.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7013" y="1973418"/>
              <a:ext cx="5604361" cy="2993362"/>
            </a:xfrm>
            <a:prstGeom prst="rect">
              <a:avLst/>
            </a:prstGeom>
            <a:effectLst>
              <a:glow rad="101600">
                <a:schemeClr val="accent2">
                  <a:satMod val="175000"/>
                  <a:alpha val="40000"/>
                </a:schemeClr>
              </a:glow>
            </a:effectLst>
          </p:spPr>
        </p:pic>
        <p:sp>
          <p:nvSpPr>
            <p:cNvPr id="3" name="文本框 2">
              <a:extLst>
                <a:ext uri="{FF2B5EF4-FFF2-40B4-BE49-F238E27FC236}">
                  <a16:creationId xmlns:a16="http://schemas.microsoft.com/office/drawing/2014/main" id="{C2B3D649-1D64-8928-EDA4-A3A20820A109}"/>
                </a:ext>
              </a:extLst>
            </p:cNvPr>
            <p:cNvSpPr txBox="1"/>
            <p:nvPr/>
          </p:nvSpPr>
          <p:spPr>
            <a:xfrm>
              <a:off x="7388453" y="4597448"/>
              <a:ext cx="1002197" cy="369332"/>
            </a:xfrm>
            <a:prstGeom prst="rect">
              <a:avLst/>
            </a:prstGeom>
            <a:noFill/>
          </p:spPr>
          <p:txBody>
            <a:bodyPr wrap="none" rtlCol="0">
              <a:spAutoFit/>
            </a:bodyPr>
            <a:lstStyle/>
            <a:p>
              <a:r>
                <a:rPr kumimoji="1" lang="en-US" altLang="zh-CN" dirty="0">
                  <a:solidFill>
                    <a:srgbClr val="C00000"/>
                  </a:solidFill>
                </a:rPr>
                <a:t>2006.6.6</a:t>
              </a:r>
              <a:endParaRPr kumimoji="1" lang="zh-CN" altLang="en-US" dirty="0">
                <a:solidFill>
                  <a:srgbClr val="C00000"/>
                </a:solidFill>
              </a:endParaRPr>
            </a:p>
          </p:txBody>
        </p:sp>
      </p:grpSp>
      <p:grpSp>
        <p:nvGrpSpPr>
          <p:cNvPr id="13" name="组合 12">
            <a:extLst>
              <a:ext uri="{FF2B5EF4-FFF2-40B4-BE49-F238E27FC236}">
                <a16:creationId xmlns:a16="http://schemas.microsoft.com/office/drawing/2014/main" id="{6771CEAF-FF55-FB4C-0E00-E01198D53815}"/>
              </a:ext>
            </a:extLst>
          </p:cNvPr>
          <p:cNvGrpSpPr/>
          <p:nvPr/>
        </p:nvGrpSpPr>
        <p:grpSpPr>
          <a:xfrm>
            <a:off x="6913477" y="216504"/>
            <a:ext cx="2086995" cy="2912562"/>
            <a:chOff x="7186385" y="216504"/>
            <a:chExt cx="1814087" cy="2539912"/>
          </a:xfrm>
        </p:grpSpPr>
        <p:pic>
          <p:nvPicPr>
            <p:cNvPr id="1026" name="Picture 2" descr="查看源图像">
              <a:extLst>
                <a:ext uri="{FF2B5EF4-FFF2-40B4-BE49-F238E27FC236}">
                  <a16:creationId xmlns:a16="http://schemas.microsoft.com/office/drawing/2014/main" id="{63D4092C-6883-E08C-454F-D58A91998C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6385" y="216504"/>
              <a:ext cx="1814087" cy="223462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60149E7-3DAF-A574-C455-AC53EB930690}"/>
                </a:ext>
              </a:extLst>
            </p:cNvPr>
            <p:cNvSpPr txBox="1"/>
            <p:nvPr/>
          </p:nvSpPr>
          <p:spPr>
            <a:xfrm>
              <a:off x="7778522" y="2387084"/>
              <a:ext cx="883575" cy="369332"/>
            </a:xfrm>
            <a:prstGeom prst="rect">
              <a:avLst/>
            </a:prstGeom>
            <a:noFill/>
          </p:spPr>
          <p:txBody>
            <a:bodyPr wrap="none" rtlCol="0">
              <a:spAutoFit/>
            </a:bodyPr>
            <a:lstStyle/>
            <a:p>
              <a:r>
                <a:rPr kumimoji="1" lang="en-US" altLang="zh-CN" dirty="0">
                  <a:solidFill>
                    <a:srgbClr val="C00000"/>
                  </a:solidFill>
                </a:rPr>
                <a:t>1983</a:t>
              </a:r>
              <a:r>
                <a:rPr kumimoji="1" lang="zh-CN" altLang="en-US" dirty="0">
                  <a:solidFill>
                    <a:srgbClr val="C00000"/>
                  </a:solidFill>
                </a:rPr>
                <a:t>年</a:t>
              </a:r>
            </a:p>
          </p:txBody>
        </p:sp>
      </p:grpSp>
      <p:sp>
        <p:nvSpPr>
          <p:cNvPr id="10" name="文本框 9">
            <a:extLst>
              <a:ext uri="{FF2B5EF4-FFF2-40B4-BE49-F238E27FC236}">
                <a16:creationId xmlns:a16="http://schemas.microsoft.com/office/drawing/2014/main" id="{EC8F402E-4137-434E-8478-8DC7CE7D2E55}"/>
              </a:ext>
            </a:extLst>
          </p:cNvPr>
          <p:cNvSpPr txBox="1"/>
          <p:nvPr/>
        </p:nvSpPr>
        <p:spPr>
          <a:xfrm>
            <a:off x="3131287" y="2069104"/>
            <a:ext cx="5638226" cy="2964209"/>
          </a:xfrm>
          <a:prstGeom prst="rect">
            <a:avLst/>
          </a:prstGeom>
          <a:solidFill>
            <a:schemeClr val="accent2">
              <a:lumMod val="20000"/>
              <a:lumOff val="80000"/>
            </a:schemeClr>
          </a:solidFill>
          <a:ln w="38100">
            <a:solidFill>
              <a:schemeClr val="accent1">
                <a:lumMod val="75000"/>
              </a:schemeClr>
            </a:solidFill>
          </a:ln>
        </p:spPr>
        <p:txBody>
          <a:bodyPr wrap="square" rtlCol="0">
            <a:spAutoFit/>
          </a:bodyPr>
          <a:lstStyle/>
          <a:p>
            <a:pPr>
              <a:lnSpc>
                <a:spcPct val="150000"/>
              </a:lnSpc>
            </a:pPr>
            <a:r>
              <a:rPr lang="zh-CN" altLang="en-US" dirty="0">
                <a:latin typeface="Yuanti SC" panose="02010600040101010101" pitchFamily="2" charset="-122"/>
                <a:ea typeface="Yuanti SC" panose="02010600040101010101" pitchFamily="2" charset="-122"/>
              </a:rPr>
              <a:t>探索式测试是一种软件测试风格</a:t>
            </a:r>
            <a:r>
              <a:rPr lang="en-US" altLang="zh-CN" dirty="0">
                <a:latin typeface="Yuanti SC" panose="02010600040101010101" pitchFamily="2" charset="-122"/>
                <a:ea typeface="Yuanti SC" panose="02010600040101010101" pitchFamily="2" charset="-122"/>
              </a:rPr>
              <a:t>(Style)</a:t>
            </a:r>
            <a:r>
              <a:rPr lang="zh-CN" altLang="en-US" dirty="0">
                <a:latin typeface="Yuanti SC" panose="02010600040101010101" pitchFamily="2" charset="-122"/>
                <a:ea typeface="Yuanti SC" panose="02010600040101010101" pitchFamily="2" charset="-122"/>
              </a:rPr>
              <a:t>，它强调独立测试人员</a:t>
            </a:r>
            <a:r>
              <a:rPr lang="en-US" altLang="zh-CN" sz="1620" dirty="0">
                <a:solidFill>
                  <a:schemeClr val="bg1">
                    <a:lumMod val="50000"/>
                  </a:schemeClr>
                </a:solidFill>
                <a:latin typeface="Yuanti SC" panose="02010600040101010101" pitchFamily="2" charset="-122"/>
                <a:ea typeface="Yuanti SC" panose="02010600040101010101" pitchFamily="2" charset="-122"/>
              </a:rPr>
              <a:t>(Individual Tester) </a:t>
            </a:r>
            <a:r>
              <a:rPr lang="zh-CN" altLang="en-US" dirty="0">
                <a:latin typeface="Yuanti SC" panose="02010600040101010101" pitchFamily="2" charset="-122"/>
                <a:ea typeface="Yuanti SC" panose="02010600040101010101" pitchFamily="2" charset="-122"/>
              </a:rPr>
              <a:t>的个人自由和职责</a:t>
            </a:r>
            <a:r>
              <a:rPr lang="en-US" altLang="zh-CN" sz="1620" dirty="0">
                <a:solidFill>
                  <a:schemeClr val="bg1">
                    <a:lumMod val="50000"/>
                  </a:schemeClr>
                </a:solidFill>
                <a:latin typeface="Yuanti SC" panose="02010600040101010101" pitchFamily="2" charset="-122"/>
                <a:ea typeface="Yuanti SC" panose="02010600040101010101" pitchFamily="2" charset="-122"/>
              </a:rPr>
              <a:t>(Personal Freedom and Responsibility)</a:t>
            </a:r>
            <a:r>
              <a:rPr lang="zh-CN" altLang="en-US" dirty="0">
                <a:latin typeface="Yuanti SC" panose="02010600040101010101" pitchFamily="2" charset="-122"/>
                <a:ea typeface="Yuanti SC" panose="02010600040101010101" pitchFamily="2" charset="-122"/>
              </a:rPr>
              <a:t>，为了持续优化其工作的价 值</a:t>
            </a:r>
            <a:r>
              <a:rPr lang="en-US" altLang="zh-CN" sz="1620" dirty="0">
                <a:solidFill>
                  <a:schemeClr val="bg1">
                    <a:lumMod val="50000"/>
                  </a:schemeClr>
                </a:solidFill>
                <a:latin typeface="Yuanti SC" panose="02010600040101010101" pitchFamily="2" charset="-122"/>
                <a:ea typeface="Yuanti SC" panose="02010600040101010101" pitchFamily="2" charset="-122"/>
              </a:rPr>
              <a:t>(Value)</a:t>
            </a:r>
            <a:r>
              <a:rPr lang="zh-CN" altLang="en-US" dirty="0">
                <a:latin typeface="Yuanti SC" panose="02010600040101010101" pitchFamily="2" charset="-122"/>
                <a:ea typeface="Yuanti SC" panose="02010600040101010101" pitchFamily="2" charset="-122"/>
              </a:rPr>
              <a:t>，将测试相关学习</a:t>
            </a:r>
            <a:r>
              <a:rPr lang="en-US" altLang="zh-CN" sz="1620" dirty="0">
                <a:solidFill>
                  <a:schemeClr val="bg1">
                    <a:lumMod val="50000"/>
                  </a:schemeClr>
                </a:solidFill>
                <a:latin typeface="Yuanti SC" panose="02010600040101010101" pitchFamily="2" charset="-122"/>
                <a:ea typeface="Yuanti SC" panose="02010600040101010101" pitchFamily="2" charset="-122"/>
              </a:rPr>
              <a:t>(Test-related Learning)</a:t>
            </a:r>
            <a:r>
              <a:rPr lang="zh-CN" altLang="en-US" dirty="0">
                <a:latin typeface="Yuanti SC" panose="02010600040101010101" pitchFamily="2" charset="-122"/>
                <a:ea typeface="Yuanti SC" panose="02010600040101010101" pitchFamily="2" charset="-122"/>
              </a:rPr>
              <a:t>、测试设计</a:t>
            </a:r>
            <a:r>
              <a:rPr lang="zh-CN" altLang="en-US" sz="1620" dirty="0">
                <a:solidFill>
                  <a:schemeClr val="bg1">
                    <a:lumMod val="50000"/>
                  </a:schemeClr>
                </a:solidFill>
                <a:latin typeface="Yuanti SC" panose="02010600040101010101" pitchFamily="2" charset="-122"/>
                <a:ea typeface="Yuanti SC" panose="02010600040101010101" pitchFamily="2" charset="-122"/>
              </a:rPr>
              <a:t>（</a:t>
            </a:r>
            <a:r>
              <a:rPr lang="en-US" altLang="zh-CN" sz="1620" dirty="0">
                <a:solidFill>
                  <a:schemeClr val="bg1">
                    <a:lumMod val="50000"/>
                  </a:schemeClr>
                </a:solidFill>
                <a:latin typeface="Yuanti SC" panose="02010600040101010101" pitchFamily="2" charset="-122"/>
                <a:ea typeface="Yuanti SC" panose="02010600040101010101" pitchFamily="2" charset="-122"/>
              </a:rPr>
              <a:t>test</a:t>
            </a:r>
            <a:r>
              <a:rPr lang="zh-CN" altLang="en-US" sz="1620" dirty="0">
                <a:solidFill>
                  <a:schemeClr val="bg1">
                    <a:lumMod val="50000"/>
                  </a:schemeClr>
                </a:solidFill>
                <a:latin typeface="Yuanti SC" panose="02010600040101010101" pitchFamily="2" charset="-122"/>
                <a:ea typeface="Yuanti SC" panose="02010600040101010101" pitchFamily="2" charset="-122"/>
              </a:rPr>
              <a:t> </a:t>
            </a:r>
            <a:r>
              <a:rPr lang="en-US" altLang="zh-CN" sz="1620" dirty="0">
                <a:solidFill>
                  <a:schemeClr val="bg1">
                    <a:lumMod val="50000"/>
                  </a:schemeClr>
                </a:solidFill>
                <a:latin typeface="Yuanti SC" panose="02010600040101010101" pitchFamily="2" charset="-122"/>
                <a:ea typeface="Yuanti SC" panose="02010600040101010101" pitchFamily="2" charset="-122"/>
              </a:rPr>
              <a:t>Design</a:t>
            </a:r>
            <a:r>
              <a:rPr lang="zh-CN" altLang="en-US" sz="1620" dirty="0">
                <a:solidFill>
                  <a:schemeClr val="bg1">
                    <a:lumMod val="50000"/>
                  </a:schemeClr>
                </a:solidFill>
                <a:latin typeface="Yuanti SC" panose="02010600040101010101" pitchFamily="2" charset="-122"/>
                <a:ea typeface="Yuanti SC" panose="02010600040101010101" pitchFamily="2" charset="-122"/>
              </a:rPr>
              <a:t>）</a:t>
            </a:r>
            <a:r>
              <a:rPr lang="zh-CN" altLang="en-US" dirty="0">
                <a:latin typeface="Yuanti SC" panose="02010600040101010101" pitchFamily="2" charset="-122"/>
                <a:ea typeface="Yuanti SC" panose="02010600040101010101" pitchFamily="2" charset="-122"/>
              </a:rPr>
              <a:t>、测试执行</a:t>
            </a:r>
            <a:r>
              <a:rPr lang="zh-CN" altLang="en-US" sz="1620" dirty="0">
                <a:solidFill>
                  <a:schemeClr val="bg1">
                    <a:lumMod val="50000"/>
                  </a:schemeClr>
                </a:solidFill>
                <a:latin typeface="Yuanti SC" panose="02010600040101010101" pitchFamily="2" charset="-122"/>
                <a:ea typeface="Yuanti SC" panose="02010600040101010101" pitchFamily="2" charset="-122"/>
              </a:rPr>
              <a:t>（</a:t>
            </a:r>
            <a:r>
              <a:rPr lang="en-US" altLang="zh-CN" sz="1620" dirty="0">
                <a:solidFill>
                  <a:schemeClr val="bg1">
                    <a:lumMod val="50000"/>
                  </a:schemeClr>
                </a:solidFill>
                <a:latin typeface="Yuanti SC" panose="02010600040101010101" pitchFamily="2" charset="-122"/>
                <a:ea typeface="Yuanti SC" panose="02010600040101010101" pitchFamily="2" charset="-122"/>
              </a:rPr>
              <a:t>execution</a:t>
            </a:r>
            <a:r>
              <a:rPr lang="zh-CN" altLang="en-US" sz="1620" dirty="0">
                <a:solidFill>
                  <a:schemeClr val="bg1">
                    <a:lumMod val="50000"/>
                  </a:schemeClr>
                </a:solidFill>
                <a:latin typeface="Yuanti SC" panose="02010600040101010101" pitchFamily="2" charset="-122"/>
                <a:ea typeface="Yuanti SC" panose="02010600040101010101" pitchFamily="2" charset="-122"/>
              </a:rPr>
              <a:t>）</a:t>
            </a:r>
            <a:r>
              <a:rPr lang="zh-CN" altLang="en-US" dirty="0">
                <a:latin typeface="Yuanti SC" panose="02010600040101010101" pitchFamily="2" charset="-122"/>
                <a:ea typeface="Yuanti SC" panose="02010600040101010101" pitchFamily="2" charset="-122"/>
              </a:rPr>
              <a:t>和测试结果分析（</a:t>
            </a:r>
            <a:r>
              <a:rPr lang="en-US" altLang="zh-CN" dirty="0">
                <a:latin typeface="Yuanti SC" panose="02010600040101010101" pitchFamily="2" charset="-122"/>
                <a:ea typeface="Yuanti SC" panose="02010600040101010101" pitchFamily="2" charset="-122"/>
              </a:rPr>
              <a:t>analysis</a:t>
            </a:r>
            <a:r>
              <a:rPr lang="zh-CN" altLang="en-US" dirty="0">
                <a:latin typeface="Yuanti SC" panose="02010600040101010101" pitchFamily="2" charset="-122"/>
                <a:ea typeface="Yuanti SC" panose="02010600040101010101" pitchFamily="2" charset="-122"/>
              </a:rPr>
              <a:t>）作为相互支持的活动，在整个项目过程中并行地执行</a:t>
            </a:r>
          </a:p>
        </p:txBody>
      </p:sp>
    </p:spTree>
    <p:extLst>
      <p:ext uri="{BB962C8B-B14F-4D97-AF65-F5344CB8AC3E}">
        <p14:creationId xmlns:p14="http://schemas.microsoft.com/office/powerpoint/2010/main" val="75419244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80405" y="318034"/>
            <a:ext cx="4424363" cy="614363"/>
          </a:xfrm>
        </p:spPr>
        <p:txBody>
          <a:bodyPr/>
          <a:lstStyle/>
          <a:p>
            <a:r>
              <a:rPr lang="zh-CN" altLang="en-US" dirty="0">
                <a:latin typeface="微软雅黑" panose="020B0503020204020204" pitchFamily="34" charset="-122"/>
                <a:ea typeface="微软雅黑" panose="020B0503020204020204" pitchFamily="34" charset="-122"/>
              </a:rPr>
              <a:t>什么是“质量” ？</a:t>
            </a:r>
            <a:endParaRPr lang="en-US" altLang="zh-CN" dirty="0">
              <a:latin typeface="微软雅黑" panose="020B0503020204020204" pitchFamily="34" charset="-122"/>
              <a:ea typeface="微软雅黑" panose="020B0503020204020204" pitchFamily="34" charset="-122"/>
            </a:endParaRPr>
          </a:p>
        </p:txBody>
      </p:sp>
      <p:pic>
        <p:nvPicPr>
          <p:cNvPr id="2" name="图片 1" descr="屏幕快照 2017-03-04 上午7.36.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401" y="1052972"/>
            <a:ext cx="5082727" cy="3037555"/>
          </a:xfrm>
          <a:prstGeom prst="rect">
            <a:avLst/>
          </a:prstGeom>
        </p:spPr>
      </p:pic>
    </p:spTree>
    <p:extLst>
      <p:ext uri="{BB962C8B-B14F-4D97-AF65-F5344CB8AC3E}">
        <p14:creationId xmlns:p14="http://schemas.microsoft.com/office/powerpoint/2010/main" val="33695349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28889" y="190928"/>
            <a:ext cx="4973980" cy="571500"/>
          </a:xfrm>
        </p:spPr>
        <p:txBody>
          <a:bodyPr>
            <a:normAutofit fontScale="90000"/>
          </a:bodyPr>
          <a:lstStyle/>
          <a:p>
            <a:r>
              <a:rPr lang="zh-CN" altLang="en-US" dirty="0">
                <a:latin typeface="微软雅黑" panose="020B0503020204020204" pitchFamily="34" charset="-122"/>
                <a:ea typeface="微软雅黑" panose="020B0503020204020204" pitchFamily="34" charset="-122"/>
              </a:rPr>
              <a:t>基于脚本的</a:t>
            </a:r>
            <a:r>
              <a:rPr lang="zh-CN" altLang="zh-CN" dirty="0">
                <a:latin typeface="微软雅黑" panose="020B0503020204020204" pitchFamily="34" charset="-122"/>
                <a:ea typeface="微软雅黑" panose="020B0503020204020204" pitchFamily="34" charset="-122"/>
              </a:rPr>
              <a:t>测试</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探索式</a:t>
            </a:r>
            <a:r>
              <a:rPr lang="zh-CN" altLang="zh-CN" dirty="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p:txBody>
      </p:sp>
      <p:sp>
        <p:nvSpPr>
          <p:cNvPr id="6" name="Line 4">
            <a:extLst>
              <a:ext uri="{FF2B5EF4-FFF2-40B4-BE49-F238E27FC236}">
                <a16:creationId xmlns:a16="http://schemas.microsoft.com/office/drawing/2014/main" id="{DC5BD1C7-2D12-2393-F971-19930248B31E}"/>
              </a:ext>
            </a:extLst>
          </p:cNvPr>
          <p:cNvSpPr>
            <a:spLocks noChangeShapeType="1"/>
          </p:cNvSpPr>
          <p:nvPr/>
        </p:nvSpPr>
        <p:spPr bwMode="auto">
          <a:xfrm>
            <a:off x="2303748" y="2701364"/>
            <a:ext cx="4188442" cy="0"/>
          </a:xfrm>
          <a:prstGeom prst="line">
            <a:avLst/>
          </a:prstGeom>
          <a:noFill/>
          <a:ln w="57150">
            <a:solidFill>
              <a:schemeClr val="accent1">
                <a:lumMod val="50000"/>
              </a:schemeClr>
            </a:solidFill>
            <a:miter lim="800000"/>
            <a:headEnd type="triangle" w="med" len="med"/>
            <a:tailEnd type="triangle" w="med" len="med"/>
          </a:ln>
          <a:extLst>
            <a:ext uri="{909E8E84-426E-40dd-AFC4-6F175D3DCCD1}">
              <a14:hiddenFill xmlns:a14="http://schemas.microsoft.com/office/drawing/2010/main" xmlns="">
                <a:noFill/>
              </a14:hiddenFill>
            </a:ext>
          </a:extLst>
        </p:spPr>
        <p:txBody>
          <a:bodyPr wrap="none"/>
          <a:lstStyle/>
          <a:p>
            <a:endParaRPr lang="zh-CN" altLang="en-US" sz="1620">
              <a:latin typeface="Microsoft YaHei" panose="020B0503020204020204" pitchFamily="34" charset="-122"/>
              <a:ea typeface="Microsoft YaHei" panose="020B0503020204020204" pitchFamily="34" charset="-122"/>
            </a:endParaRPr>
          </a:p>
        </p:txBody>
      </p:sp>
      <p:sp>
        <p:nvSpPr>
          <p:cNvPr id="16" name="Text Box 5">
            <a:extLst>
              <a:ext uri="{FF2B5EF4-FFF2-40B4-BE49-F238E27FC236}">
                <a16:creationId xmlns:a16="http://schemas.microsoft.com/office/drawing/2014/main" id="{C8E4C683-AC86-8EFF-F20E-240DD0416FA9}"/>
              </a:ext>
            </a:extLst>
          </p:cNvPr>
          <p:cNvSpPr txBox="1">
            <a:spLocks noChangeArrowheads="1"/>
          </p:cNvSpPr>
          <p:nvPr/>
        </p:nvSpPr>
        <p:spPr bwMode="auto">
          <a:xfrm>
            <a:off x="856376" y="2130628"/>
            <a:ext cx="1436430" cy="1034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nb-NO" altLang="zh-CN" sz="1800" dirty="0">
                <a:solidFill>
                  <a:srgbClr val="800000"/>
                </a:solidFill>
                <a:latin typeface="Microsoft YaHei" panose="020B0503020204020204" pitchFamily="34" charset="-122"/>
                <a:ea typeface="Microsoft YaHei" panose="020B0503020204020204" pitchFamily="34" charset="-122"/>
              </a:rPr>
              <a:t>Fully</a:t>
            </a:r>
          </a:p>
          <a:p>
            <a:r>
              <a:rPr kumimoji="0" lang="nb-NO" altLang="zh-CN" sz="2160" b="1" dirty="0">
                <a:solidFill>
                  <a:srgbClr val="800000"/>
                </a:solidFill>
                <a:latin typeface="Microsoft YaHei" panose="020B0503020204020204" pitchFamily="34" charset="-122"/>
                <a:ea typeface="Microsoft YaHei" panose="020B0503020204020204" pitchFamily="34" charset="-122"/>
              </a:rPr>
              <a:t>Scripted</a:t>
            </a:r>
          </a:p>
          <a:p>
            <a:r>
              <a:rPr kumimoji="0" lang="nb-NO" altLang="zh-CN" sz="2160" b="1" dirty="0">
                <a:solidFill>
                  <a:srgbClr val="800000"/>
                </a:solidFill>
                <a:latin typeface="Microsoft YaHei" panose="020B0503020204020204" pitchFamily="34" charset="-122"/>
                <a:ea typeface="Microsoft YaHei" panose="020B0503020204020204" pitchFamily="34" charset="-122"/>
              </a:rPr>
              <a:t>Testing</a:t>
            </a:r>
            <a:endParaRPr kumimoji="0" lang="en-GB" altLang="zh-CN" sz="2160" b="1" dirty="0">
              <a:solidFill>
                <a:srgbClr val="800000"/>
              </a:solidFill>
              <a:latin typeface="Microsoft YaHei" panose="020B0503020204020204" pitchFamily="34" charset="-122"/>
              <a:ea typeface="Microsoft YaHei" panose="020B0503020204020204" pitchFamily="34" charset="-122"/>
            </a:endParaRPr>
          </a:p>
        </p:txBody>
      </p:sp>
      <p:sp>
        <p:nvSpPr>
          <p:cNvPr id="17" name="Text Box 6">
            <a:extLst>
              <a:ext uri="{FF2B5EF4-FFF2-40B4-BE49-F238E27FC236}">
                <a16:creationId xmlns:a16="http://schemas.microsoft.com/office/drawing/2014/main" id="{B1566913-3CC7-2E43-4522-0A38F7A056E7}"/>
              </a:ext>
            </a:extLst>
          </p:cNvPr>
          <p:cNvSpPr txBox="1">
            <a:spLocks noChangeArrowheads="1"/>
          </p:cNvSpPr>
          <p:nvPr/>
        </p:nvSpPr>
        <p:spPr bwMode="auto">
          <a:xfrm>
            <a:off x="6544766" y="2416377"/>
            <a:ext cx="1250156" cy="7571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nb-NO" altLang="zh-CN" sz="2160" dirty="0">
                <a:solidFill>
                  <a:srgbClr val="0000FF"/>
                </a:solidFill>
                <a:latin typeface="Microsoft YaHei" panose="020B0503020204020204" pitchFamily="34" charset="-122"/>
                <a:ea typeface="Microsoft YaHei" panose="020B0503020204020204" pitchFamily="34" charset="-122"/>
              </a:rPr>
              <a:t>Ad-hoc</a:t>
            </a:r>
          </a:p>
          <a:p>
            <a:r>
              <a:rPr kumimoji="0" lang="nb-NO" altLang="zh-CN" sz="2160" dirty="0">
                <a:solidFill>
                  <a:srgbClr val="0000FF"/>
                </a:solidFill>
                <a:latin typeface="Microsoft YaHei" panose="020B0503020204020204" pitchFamily="34" charset="-122"/>
                <a:ea typeface="Microsoft YaHei" panose="020B0503020204020204" pitchFamily="34" charset="-122"/>
              </a:rPr>
              <a:t>Testing</a:t>
            </a:r>
            <a:endParaRPr kumimoji="0" lang="en-GB" altLang="zh-CN" sz="2160" dirty="0">
              <a:solidFill>
                <a:srgbClr val="0000FF"/>
              </a:solidFill>
              <a:latin typeface="Microsoft YaHei" panose="020B0503020204020204" pitchFamily="34" charset="-122"/>
              <a:ea typeface="Microsoft YaHei" panose="020B0503020204020204" pitchFamily="34" charset="-122"/>
            </a:endParaRPr>
          </a:p>
        </p:txBody>
      </p:sp>
      <p:sp>
        <p:nvSpPr>
          <p:cNvPr id="18" name="Text Box 7">
            <a:extLst>
              <a:ext uri="{FF2B5EF4-FFF2-40B4-BE49-F238E27FC236}">
                <a16:creationId xmlns:a16="http://schemas.microsoft.com/office/drawing/2014/main" id="{BF747009-1A00-8E10-95CF-BA3F5ABFFB49}"/>
              </a:ext>
            </a:extLst>
          </p:cNvPr>
          <p:cNvSpPr txBox="1">
            <a:spLocks noChangeArrowheads="1"/>
          </p:cNvSpPr>
          <p:nvPr/>
        </p:nvSpPr>
        <p:spPr bwMode="auto">
          <a:xfrm>
            <a:off x="1155596" y="3282575"/>
            <a:ext cx="1406570" cy="590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nb-NO" altLang="zh-CN" sz="1620" dirty="0">
                <a:solidFill>
                  <a:srgbClr val="800000"/>
                </a:solidFill>
                <a:latin typeface="Microsoft YaHei" panose="020B0503020204020204" pitchFamily="34" charset="-122"/>
                <a:ea typeface="Microsoft YaHei" panose="020B0503020204020204" pitchFamily="34" charset="-122"/>
              </a:rPr>
              <a:t>Automated</a:t>
            </a:r>
          </a:p>
          <a:p>
            <a:r>
              <a:rPr kumimoji="0" lang="nb-NO" altLang="zh-CN" sz="1620" dirty="0">
                <a:solidFill>
                  <a:srgbClr val="800000"/>
                </a:solidFill>
                <a:latin typeface="Microsoft YaHei" panose="020B0503020204020204" pitchFamily="34" charset="-122"/>
                <a:ea typeface="Microsoft YaHei" panose="020B0503020204020204" pitchFamily="34" charset="-122"/>
              </a:rPr>
              <a:t>Tests</a:t>
            </a:r>
            <a:endParaRPr kumimoji="0" lang="en-GB" altLang="zh-CN" sz="1620" dirty="0">
              <a:solidFill>
                <a:srgbClr val="800000"/>
              </a:solidFill>
              <a:latin typeface="Microsoft YaHei" panose="020B0503020204020204" pitchFamily="34" charset="-122"/>
              <a:ea typeface="Microsoft YaHei" panose="020B0503020204020204" pitchFamily="34" charset="-122"/>
            </a:endParaRPr>
          </a:p>
        </p:txBody>
      </p:sp>
      <p:sp>
        <p:nvSpPr>
          <p:cNvPr id="19" name="Text Box 8">
            <a:extLst>
              <a:ext uri="{FF2B5EF4-FFF2-40B4-BE49-F238E27FC236}">
                <a16:creationId xmlns:a16="http://schemas.microsoft.com/office/drawing/2014/main" id="{DDC82762-DD25-8F28-0DDA-5E9284AD4B60}"/>
              </a:ext>
            </a:extLst>
          </p:cNvPr>
          <p:cNvSpPr txBox="1">
            <a:spLocks noChangeArrowheads="1"/>
          </p:cNvSpPr>
          <p:nvPr/>
        </p:nvSpPr>
        <p:spPr bwMode="auto">
          <a:xfrm>
            <a:off x="6534756" y="3276476"/>
            <a:ext cx="1092372" cy="590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nb-NO" altLang="zh-CN" sz="1620" dirty="0">
                <a:solidFill>
                  <a:srgbClr val="0000FF"/>
                </a:solidFill>
                <a:latin typeface="Microsoft YaHei" panose="020B0503020204020204" pitchFamily="34" charset="-122"/>
                <a:ea typeface="Microsoft YaHei" panose="020B0503020204020204" pitchFamily="34" charset="-122"/>
              </a:rPr>
              <a:t>Bug</a:t>
            </a:r>
          </a:p>
          <a:p>
            <a:r>
              <a:rPr kumimoji="0" lang="nb-NO" altLang="zh-CN" sz="1620" dirty="0">
                <a:solidFill>
                  <a:srgbClr val="0000FF"/>
                </a:solidFill>
                <a:latin typeface="Microsoft YaHei" panose="020B0503020204020204" pitchFamily="34" charset="-122"/>
                <a:ea typeface="Microsoft YaHei" panose="020B0503020204020204" pitchFamily="34" charset="-122"/>
              </a:rPr>
              <a:t>Hunting</a:t>
            </a:r>
            <a:endParaRPr kumimoji="0" lang="en-GB" altLang="zh-CN" sz="1620" dirty="0">
              <a:solidFill>
                <a:srgbClr val="0000FF"/>
              </a:solidFill>
              <a:latin typeface="Microsoft YaHei" panose="020B0503020204020204" pitchFamily="34" charset="-122"/>
              <a:ea typeface="Microsoft YaHei" panose="020B0503020204020204" pitchFamily="34" charset="-122"/>
            </a:endParaRPr>
          </a:p>
        </p:txBody>
      </p:sp>
      <p:sp>
        <p:nvSpPr>
          <p:cNvPr id="20" name="Text Box 9">
            <a:extLst>
              <a:ext uri="{FF2B5EF4-FFF2-40B4-BE49-F238E27FC236}">
                <a16:creationId xmlns:a16="http://schemas.microsoft.com/office/drawing/2014/main" id="{89071C39-E1AF-E774-5212-577B1B80C634}"/>
              </a:ext>
            </a:extLst>
          </p:cNvPr>
          <p:cNvSpPr txBox="1">
            <a:spLocks noChangeArrowheads="1"/>
          </p:cNvSpPr>
          <p:nvPr/>
        </p:nvSpPr>
        <p:spPr bwMode="auto">
          <a:xfrm>
            <a:off x="3472467" y="1944234"/>
            <a:ext cx="1769855" cy="7571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algn="ctr"/>
            <a:r>
              <a:rPr kumimoji="0" lang="nb-NO" altLang="zh-CN" sz="2160" dirty="0">
                <a:solidFill>
                  <a:schemeClr val="accent2">
                    <a:lumMod val="75000"/>
                  </a:schemeClr>
                </a:solidFill>
                <a:latin typeface="Microsoft YaHei" panose="020B0503020204020204" pitchFamily="34" charset="-122"/>
                <a:ea typeface="Microsoft YaHei" panose="020B0503020204020204" pitchFamily="34" charset="-122"/>
              </a:rPr>
              <a:t>Exploratory</a:t>
            </a:r>
            <a:br>
              <a:rPr kumimoji="0" lang="nb-NO" altLang="zh-CN" sz="2160" dirty="0">
                <a:solidFill>
                  <a:schemeClr val="accent2">
                    <a:lumMod val="75000"/>
                  </a:schemeClr>
                </a:solidFill>
                <a:latin typeface="Microsoft YaHei" panose="020B0503020204020204" pitchFamily="34" charset="-122"/>
                <a:ea typeface="Microsoft YaHei" panose="020B0503020204020204" pitchFamily="34" charset="-122"/>
              </a:rPr>
            </a:br>
            <a:r>
              <a:rPr kumimoji="0" lang="nb-NO" altLang="zh-CN" sz="2160" dirty="0">
                <a:solidFill>
                  <a:schemeClr val="accent2">
                    <a:lumMod val="75000"/>
                  </a:schemeClr>
                </a:solidFill>
                <a:latin typeface="Microsoft YaHei" panose="020B0503020204020204" pitchFamily="34" charset="-122"/>
                <a:ea typeface="Microsoft YaHei" panose="020B0503020204020204" pitchFamily="34" charset="-122"/>
              </a:rPr>
              <a:t>Testing</a:t>
            </a:r>
            <a:endParaRPr kumimoji="0" lang="en-GB" altLang="zh-CN" sz="2160" dirty="0">
              <a:solidFill>
                <a:schemeClr val="accent2">
                  <a:lumMod val="75000"/>
                </a:schemeClr>
              </a:solidFill>
              <a:latin typeface="Microsoft YaHei" panose="020B0503020204020204" pitchFamily="34" charset="-122"/>
              <a:ea typeface="Microsoft YaHei" panose="020B0503020204020204" pitchFamily="34" charset="-122"/>
            </a:endParaRPr>
          </a:p>
        </p:txBody>
      </p:sp>
      <p:grpSp>
        <p:nvGrpSpPr>
          <p:cNvPr id="21" name="Group 10">
            <a:extLst>
              <a:ext uri="{FF2B5EF4-FFF2-40B4-BE49-F238E27FC236}">
                <a16:creationId xmlns:a16="http://schemas.microsoft.com/office/drawing/2014/main" id="{3074B9AB-C9FA-5C6A-5A89-C3A7F84FA23F}"/>
              </a:ext>
            </a:extLst>
          </p:cNvPr>
          <p:cNvGrpSpPr>
            <a:grpSpLocks/>
          </p:cNvGrpSpPr>
          <p:nvPr/>
        </p:nvGrpSpPr>
        <p:grpSpPr bwMode="auto">
          <a:xfrm>
            <a:off x="2917756" y="1249246"/>
            <a:ext cx="2970189" cy="2413011"/>
            <a:chOff x="1802" y="624"/>
            <a:chExt cx="2430" cy="2556"/>
          </a:xfrm>
        </p:grpSpPr>
        <p:pic>
          <p:nvPicPr>
            <p:cNvPr id="22" name="Picture 11" descr="DD01085_">
              <a:extLst>
                <a:ext uri="{FF2B5EF4-FFF2-40B4-BE49-F238E27FC236}">
                  <a16:creationId xmlns:a16="http://schemas.microsoft.com/office/drawing/2014/main" id="{C309FA14-6B29-7370-DE97-E7F98DDCB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 y="888"/>
              <a:ext cx="2236" cy="2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WordArt 12">
              <a:extLst>
                <a:ext uri="{FF2B5EF4-FFF2-40B4-BE49-F238E27FC236}">
                  <a16:creationId xmlns:a16="http://schemas.microsoft.com/office/drawing/2014/main" id="{3877940B-AF9B-4B40-4210-811EE07F3D14}"/>
                </a:ext>
              </a:extLst>
            </p:cNvPr>
            <p:cNvSpPr>
              <a:spLocks noChangeArrowheads="1" noChangeShapeType="1" noTextEdit="1"/>
            </p:cNvSpPr>
            <p:nvPr/>
          </p:nvSpPr>
          <p:spPr bwMode="auto">
            <a:xfrm rot="436211">
              <a:off x="1802" y="624"/>
              <a:ext cx="2430" cy="2016"/>
            </a:xfrm>
            <a:prstGeom prst="rect">
              <a:avLst/>
            </a:prstGeom>
          </p:spPr>
          <p:txBody>
            <a:bodyPr spcFirstLastPara="1" wrap="none" fromWordArt="1">
              <a:prstTxWarp prst="textArchUp">
                <a:avLst>
                  <a:gd name="adj" fmla="val 12304164"/>
                </a:avLst>
              </a:prstTxWarp>
            </a:bodyPr>
            <a:lstStyle/>
            <a:p>
              <a:pPr algn="ctr"/>
              <a:r>
                <a:rPr lang="en-US" altLang="zh-CN"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rPr>
                <a:t>Product Exploration</a:t>
              </a:r>
              <a:endParaRPr lang="zh-CN" altLang="en-US"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endParaRPr>
            </a:p>
          </p:txBody>
        </p:sp>
        <p:sp>
          <p:nvSpPr>
            <p:cNvPr id="24" name="WordArt 13">
              <a:extLst>
                <a:ext uri="{FF2B5EF4-FFF2-40B4-BE49-F238E27FC236}">
                  <a16:creationId xmlns:a16="http://schemas.microsoft.com/office/drawing/2014/main" id="{1B48D0AF-B5E0-BCC4-9768-BCE19CC7F5FB}"/>
                </a:ext>
              </a:extLst>
            </p:cNvPr>
            <p:cNvSpPr>
              <a:spLocks noChangeArrowheads="1" noChangeShapeType="1" noTextEdit="1"/>
            </p:cNvSpPr>
            <p:nvPr/>
          </p:nvSpPr>
          <p:spPr bwMode="auto">
            <a:xfrm rot="7927148">
              <a:off x="3073" y="2185"/>
              <a:ext cx="1454" cy="536"/>
            </a:xfrm>
            <a:prstGeom prst="rect">
              <a:avLst/>
            </a:prstGeom>
          </p:spPr>
          <p:txBody>
            <a:bodyPr spcFirstLastPara="1" wrap="none" fromWordArt="1">
              <a:prstTxWarp prst="textArchUp">
                <a:avLst>
                  <a:gd name="adj" fmla="val 11640100"/>
                </a:avLst>
              </a:prstTxWarp>
            </a:bodyPr>
            <a:lstStyle/>
            <a:p>
              <a:pPr algn="ctr"/>
              <a:r>
                <a:rPr lang="en-US" altLang="zh-CN" sz="288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rPr>
                <a:t>Test Design</a:t>
              </a:r>
              <a:endParaRPr lang="zh-CN" altLang="en-US" sz="288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endParaRPr>
            </a:p>
          </p:txBody>
        </p:sp>
        <p:sp>
          <p:nvSpPr>
            <p:cNvPr id="25" name="WordArt 14">
              <a:extLst>
                <a:ext uri="{FF2B5EF4-FFF2-40B4-BE49-F238E27FC236}">
                  <a16:creationId xmlns:a16="http://schemas.microsoft.com/office/drawing/2014/main" id="{6CCB8760-9588-33D6-D0F2-649DEED09DAB}"/>
                </a:ext>
              </a:extLst>
            </p:cNvPr>
            <p:cNvSpPr>
              <a:spLocks noChangeArrowheads="1" noChangeShapeType="1" noTextEdit="1"/>
            </p:cNvSpPr>
            <p:nvPr/>
          </p:nvSpPr>
          <p:spPr bwMode="auto">
            <a:xfrm rot="14707378">
              <a:off x="1367" y="1776"/>
              <a:ext cx="1629" cy="746"/>
            </a:xfrm>
            <a:prstGeom prst="rect">
              <a:avLst/>
            </a:prstGeom>
          </p:spPr>
          <p:txBody>
            <a:bodyPr spcFirstLastPara="1" wrap="none" fromWordArt="1">
              <a:prstTxWarp prst="textArchUp">
                <a:avLst>
                  <a:gd name="adj" fmla="val 11748516"/>
                </a:avLst>
              </a:prstTxWarp>
            </a:bodyPr>
            <a:lstStyle/>
            <a:p>
              <a:pPr algn="ctr"/>
              <a:r>
                <a:rPr lang="en-US" altLang="zh-CN"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rPr>
                <a:t>Test Execution</a:t>
              </a:r>
              <a:endParaRPr lang="zh-CN" altLang="en-US"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endParaRPr>
            </a:p>
          </p:txBody>
        </p:sp>
      </p:grpSp>
      <p:sp>
        <p:nvSpPr>
          <p:cNvPr id="26" name="文本框 25">
            <a:extLst>
              <a:ext uri="{FF2B5EF4-FFF2-40B4-BE49-F238E27FC236}">
                <a16:creationId xmlns:a16="http://schemas.microsoft.com/office/drawing/2014/main" id="{76B91872-4630-6E53-7282-73A53CC4A10F}"/>
              </a:ext>
            </a:extLst>
          </p:cNvPr>
          <p:cNvSpPr txBox="1"/>
          <p:nvPr/>
        </p:nvSpPr>
        <p:spPr>
          <a:xfrm>
            <a:off x="6455376" y="3968427"/>
            <a:ext cx="1202917" cy="646331"/>
          </a:xfrm>
          <a:prstGeom prst="rect">
            <a:avLst/>
          </a:prstGeom>
          <a:noFill/>
        </p:spPr>
        <p:txBody>
          <a:bodyPr wrap="square" rtlCol="0">
            <a:spAutoFit/>
          </a:bodyPr>
          <a:lstStyle/>
          <a:p>
            <a:pPr algn="ctr"/>
            <a:r>
              <a:rPr kumimoji="1" lang="zh-CN" altLang="en-US" dirty="0">
                <a:solidFill>
                  <a:srgbClr val="0000FF"/>
                </a:solidFill>
                <a:latin typeface="Microsoft YaHei" panose="020B0503020204020204" pitchFamily="34" charset="-122"/>
                <a:ea typeface="Microsoft YaHei" panose="020B0503020204020204" pitchFamily="34" charset="-122"/>
              </a:rPr>
              <a:t>完全自由的探索</a:t>
            </a:r>
          </a:p>
        </p:txBody>
      </p:sp>
      <p:sp>
        <p:nvSpPr>
          <p:cNvPr id="27" name="文本框 26">
            <a:extLst>
              <a:ext uri="{FF2B5EF4-FFF2-40B4-BE49-F238E27FC236}">
                <a16:creationId xmlns:a16="http://schemas.microsoft.com/office/drawing/2014/main" id="{262FF1D4-D2FF-308D-CE28-90DABF162CF1}"/>
              </a:ext>
            </a:extLst>
          </p:cNvPr>
          <p:cNvSpPr txBox="1"/>
          <p:nvPr/>
        </p:nvSpPr>
        <p:spPr>
          <a:xfrm>
            <a:off x="1200530" y="4021187"/>
            <a:ext cx="977369" cy="646331"/>
          </a:xfrm>
          <a:prstGeom prst="rect">
            <a:avLst/>
          </a:prstGeom>
          <a:noFill/>
        </p:spPr>
        <p:txBody>
          <a:bodyPr wrap="square" rtlCol="0">
            <a:spAutoFit/>
          </a:bodyPr>
          <a:lstStyle/>
          <a:p>
            <a:pPr algn="ctr"/>
            <a:r>
              <a:rPr kumimoji="1" lang="zh-CN" altLang="en-US" dirty="0">
                <a:solidFill>
                  <a:srgbClr val="800000"/>
                </a:solidFill>
                <a:latin typeface="Microsoft YaHei" panose="020B0503020204020204" pitchFamily="34" charset="-122"/>
                <a:ea typeface="Microsoft YaHei" panose="020B0503020204020204" pitchFamily="34" charset="-122"/>
              </a:rPr>
              <a:t>规范的脚本</a:t>
            </a:r>
          </a:p>
        </p:txBody>
      </p:sp>
      <p:sp>
        <p:nvSpPr>
          <p:cNvPr id="28" name="文本框 27">
            <a:extLst>
              <a:ext uri="{FF2B5EF4-FFF2-40B4-BE49-F238E27FC236}">
                <a16:creationId xmlns:a16="http://schemas.microsoft.com/office/drawing/2014/main" id="{89AEFD7F-8E0F-DDF4-96D8-906FE78F3EE3}"/>
              </a:ext>
            </a:extLst>
          </p:cNvPr>
          <p:cNvSpPr txBox="1"/>
          <p:nvPr/>
        </p:nvSpPr>
        <p:spPr>
          <a:xfrm>
            <a:off x="2340144" y="4021187"/>
            <a:ext cx="1202916" cy="646331"/>
          </a:xfrm>
          <a:prstGeom prst="rect">
            <a:avLst/>
          </a:prstGeom>
          <a:noFill/>
        </p:spPr>
        <p:txBody>
          <a:bodyPr wrap="square" rtlCol="0">
            <a:spAutoFit/>
          </a:bodyPr>
          <a:lstStyle/>
          <a:p>
            <a:pPr algn="ctr"/>
            <a:r>
              <a:rPr lang="zh-CN" altLang="en-US" dirty="0">
                <a:solidFill>
                  <a:srgbClr val="000090"/>
                </a:solidFill>
                <a:latin typeface="Microsoft YaHei" panose="020B0503020204020204" pitchFamily="34" charset="-122"/>
                <a:ea typeface="Microsoft YaHei" panose="020B0503020204020204" pitchFamily="34" charset="-122"/>
              </a:rPr>
              <a:t>松散</a:t>
            </a:r>
            <a:r>
              <a:rPr kumimoji="1" lang="zh-CN" altLang="en-US" dirty="0">
                <a:solidFill>
                  <a:srgbClr val="000090"/>
                </a:solidFill>
                <a:latin typeface="Microsoft YaHei" panose="020B0503020204020204" pitchFamily="34" charset="-122"/>
                <a:ea typeface="Microsoft YaHei" panose="020B0503020204020204" pitchFamily="34" charset="-122"/>
              </a:rPr>
              <a:t>的测试用例</a:t>
            </a:r>
          </a:p>
        </p:txBody>
      </p:sp>
      <p:sp>
        <p:nvSpPr>
          <p:cNvPr id="29" name="文本框 28">
            <a:extLst>
              <a:ext uri="{FF2B5EF4-FFF2-40B4-BE49-F238E27FC236}">
                <a16:creationId xmlns:a16="http://schemas.microsoft.com/office/drawing/2014/main" id="{AAE0F0FD-0D73-9047-9320-7ADA67BB52C7}"/>
              </a:ext>
            </a:extLst>
          </p:cNvPr>
          <p:cNvSpPr txBox="1"/>
          <p:nvPr/>
        </p:nvSpPr>
        <p:spPr>
          <a:xfrm>
            <a:off x="3986259" y="4021187"/>
            <a:ext cx="827006" cy="646331"/>
          </a:xfrm>
          <a:prstGeom prst="rect">
            <a:avLst/>
          </a:prstGeom>
          <a:noFill/>
        </p:spPr>
        <p:txBody>
          <a:bodyPr wrap="square" rtlCol="0">
            <a:spAutoFit/>
          </a:bodyPr>
          <a:lstStyle/>
          <a:p>
            <a:r>
              <a:rPr kumimoji="1" lang="zh-CN" altLang="en-US" dirty="0">
                <a:solidFill>
                  <a:srgbClr val="000090"/>
                </a:solidFill>
                <a:latin typeface="Microsoft YaHei" panose="020B0503020204020204" pitchFamily="34" charset="-122"/>
                <a:ea typeface="Microsoft YaHei" panose="020B0503020204020204" pitchFamily="34" charset="-122"/>
              </a:rPr>
              <a:t>测试场景</a:t>
            </a:r>
          </a:p>
        </p:txBody>
      </p:sp>
      <p:sp>
        <p:nvSpPr>
          <p:cNvPr id="30" name="文本框 29">
            <a:extLst>
              <a:ext uri="{FF2B5EF4-FFF2-40B4-BE49-F238E27FC236}">
                <a16:creationId xmlns:a16="http://schemas.microsoft.com/office/drawing/2014/main" id="{4AF02C62-5EE0-4D7D-A899-0FD526FAF7B4}"/>
              </a:ext>
            </a:extLst>
          </p:cNvPr>
          <p:cNvSpPr txBox="1"/>
          <p:nvPr/>
        </p:nvSpPr>
        <p:spPr>
          <a:xfrm>
            <a:off x="5125837" y="4021187"/>
            <a:ext cx="1052552" cy="646331"/>
          </a:xfrm>
          <a:prstGeom prst="rect">
            <a:avLst/>
          </a:prstGeom>
          <a:noFill/>
        </p:spPr>
        <p:txBody>
          <a:bodyPr wrap="square" rtlCol="0">
            <a:spAutoFit/>
          </a:bodyPr>
          <a:lstStyle/>
          <a:p>
            <a:r>
              <a:rPr kumimoji="1" lang="zh-CN" altLang="en-US" dirty="0">
                <a:solidFill>
                  <a:srgbClr val="000090"/>
                </a:solidFill>
                <a:latin typeface="Microsoft YaHei" panose="020B0503020204020204" pitchFamily="34" charset="-122"/>
                <a:ea typeface="Microsoft YaHei" panose="020B0503020204020204" pitchFamily="34" charset="-122"/>
              </a:rPr>
              <a:t>角色扮演测试</a:t>
            </a:r>
          </a:p>
        </p:txBody>
      </p:sp>
      <p:cxnSp>
        <p:nvCxnSpPr>
          <p:cNvPr id="31" name="直线箭头连接符 30">
            <a:extLst>
              <a:ext uri="{FF2B5EF4-FFF2-40B4-BE49-F238E27FC236}">
                <a16:creationId xmlns:a16="http://schemas.microsoft.com/office/drawing/2014/main" id="{3D401DBF-0CCE-9ED5-F499-F2A4C2A82DAB}"/>
              </a:ext>
            </a:extLst>
          </p:cNvPr>
          <p:cNvCxnSpPr/>
          <p:nvPr/>
        </p:nvCxnSpPr>
        <p:spPr bwMode="auto">
          <a:xfrm>
            <a:off x="1327182" y="4626882"/>
            <a:ext cx="6141206" cy="0"/>
          </a:xfrm>
          <a:prstGeom prst="straightConnector1">
            <a:avLst/>
          </a:prstGeom>
          <a:solidFill>
            <a:schemeClr val="accent1"/>
          </a:solidFill>
          <a:ln w="9525" cap="flat" cmpd="sng" algn="ctr">
            <a:solidFill>
              <a:schemeClr val="accent2">
                <a:lumMod val="75000"/>
              </a:schemeClr>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2" name="直线箭头连接符 31">
            <a:extLst>
              <a:ext uri="{FF2B5EF4-FFF2-40B4-BE49-F238E27FC236}">
                <a16:creationId xmlns:a16="http://schemas.microsoft.com/office/drawing/2014/main" id="{67A78F34-8444-CC17-F1CD-732EA58F6A0D}"/>
              </a:ext>
            </a:extLst>
          </p:cNvPr>
          <p:cNvCxnSpPr/>
          <p:nvPr/>
        </p:nvCxnSpPr>
        <p:spPr bwMode="auto">
          <a:xfrm flipH="1">
            <a:off x="1327182" y="3915668"/>
            <a:ext cx="6141205" cy="0"/>
          </a:xfrm>
          <a:prstGeom prst="straightConnector1">
            <a:avLst/>
          </a:prstGeom>
          <a:solidFill>
            <a:schemeClr val="accent1"/>
          </a:solidFill>
          <a:ln w="9525" cap="flat" cmpd="sng" algn="ctr">
            <a:solidFill>
              <a:schemeClr val="accent2">
                <a:lumMod val="75000"/>
              </a:schemeClr>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 name="矩形 32">
            <a:extLst>
              <a:ext uri="{FF2B5EF4-FFF2-40B4-BE49-F238E27FC236}">
                <a16:creationId xmlns:a16="http://schemas.microsoft.com/office/drawing/2014/main" id="{CD17EEA7-4FCB-1EAB-4F46-4B4846F83C19}"/>
              </a:ext>
            </a:extLst>
          </p:cNvPr>
          <p:cNvSpPr/>
          <p:nvPr/>
        </p:nvSpPr>
        <p:spPr>
          <a:xfrm>
            <a:off x="757331" y="3758702"/>
            <a:ext cx="553357" cy="313932"/>
          </a:xfrm>
          <a:prstGeom prst="rect">
            <a:avLst/>
          </a:prstGeom>
        </p:spPr>
        <p:txBody>
          <a:bodyPr wrap="none">
            <a:spAutoFit/>
          </a:bodyPr>
          <a:lstStyle/>
          <a:p>
            <a:r>
              <a:rPr lang="zh-CN" altLang="en-US" sz="1440" dirty="0">
                <a:solidFill>
                  <a:schemeClr val="accent2">
                    <a:lumMod val="75000"/>
                  </a:schemeClr>
                </a:solidFill>
                <a:latin typeface="Microsoft YaHei" panose="020B0503020204020204" pitchFamily="34" charset="-122"/>
                <a:ea typeface="Microsoft YaHei" panose="020B0503020204020204" pitchFamily="34" charset="-122"/>
              </a:rPr>
              <a:t>规范</a:t>
            </a:r>
          </a:p>
        </p:txBody>
      </p:sp>
      <p:sp>
        <p:nvSpPr>
          <p:cNvPr id="34" name="矩形 33">
            <a:extLst>
              <a:ext uri="{FF2B5EF4-FFF2-40B4-BE49-F238E27FC236}">
                <a16:creationId xmlns:a16="http://schemas.microsoft.com/office/drawing/2014/main" id="{13FFCB9D-FC0E-9B7E-DBA3-6EC1A6779451}"/>
              </a:ext>
            </a:extLst>
          </p:cNvPr>
          <p:cNvSpPr/>
          <p:nvPr/>
        </p:nvSpPr>
        <p:spPr>
          <a:xfrm>
            <a:off x="7468359" y="4444575"/>
            <a:ext cx="553357" cy="313932"/>
          </a:xfrm>
          <a:prstGeom prst="rect">
            <a:avLst/>
          </a:prstGeom>
        </p:spPr>
        <p:txBody>
          <a:bodyPr wrap="none">
            <a:spAutoFit/>
          </a:bodyPr>
          <a:lstStyle/>
          <a:p>
            <a:r>
              <a:rPr lang="zh-CN" altLang="en-US" sz="1440" dirty="0">
                <a:solidFill>
                  <a:schemeClr val="accent2">
                    <a:lumMod val="75000"/>
                  </a:schemeClr>
                </a:solidFill>
                <a:latin typeface="Microsoft YaHei" panose="020B0503020204020204" pitchFamily="34" charset="-122"/>
                <a:ea typeface="Microsoft YaHei" panose="020B0503020204020204" pitchFamily="34" charset="-122"/>
              </a:rPr>
              <a:t>自由</a:t>
            </a:r>
          </a:p>
        </p:txBody>
      </p:sp>
    </p:spTree>
    <p:extLst>
      <p:ext uri="{BB962C8B-B14F-4D97-AF65-F5344CB8AC3E}">
        <p14:creationId xmlns:p14="http://schemas.microsoft.com/office/powerpoint/2010/main" val="265275840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p:tgtEl>
                                          <p:spTgt spid="19"/>
                                        </p:tgtEl>
                                        <p:attrNameLst>
                                          <p:attrName>ppt_x</p:attrName>
                                        </p:attrNameLst>
                                      </p:cBhvr>
                                      <p:tavLst>
                                        <p:tav tm="0">
                                          <p:val>
                                            <p:strVal val="#ppt_x+#ppt_w*1.125000"/>
                                          </p:val>
                                        </p:tav>
                                        <p:tav tm="100000">
                                          <p:val>
                                            <p:strVal val="#ppt_x"/>
                                          </p:val>
                                        </p:tav>
                                      </p:tavLst>
                                    </p:anim>
                                    <p:animEffect transition="in" filter="wipe(left)">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2" presetClass="entr" presetSubtype="2"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p:tgtEl>
                                          <p:spTgt spid="32"/>
                                        </p:tgtEl>
                                        <p:attrNameLst>
                                          <p:attrName>ppt_x</p:attrName>
                                        </p:attrNameLst>
                                      </p:cBhvr>
                                      <p:tavLst>
                                        <p:tav tm="0">
                                          <p:val>
                                            <p:strVal val="#ppt_x+#ppt_w*1.125000"/>
                                          </p:val>
                                        </p:tav>
                                        <p:tav tm="100000">
                                          <p:val>
                                            <p:strVal val="#ppt_x"/>
                                          </p:val>
                                        </p:tav>
                                      </p:tavLst>
                                    </p:anim>
                                    <p:animEffect transition="in" filter="wipe(left)">
                                      <p:cBhvr>
                                        <p:cTn id="36" dur="500"/>
                                        <p:tgtEl>
                                          <p:spTgt spid="32"/>
                                        </p:tgtEl>
                                      </p:cBhvr>
                                    </p:animEffect>
                                  </p:childTnLst>
                                </p:cTn>
                              </p:par>
                            </p:childTnLst>
                          </p:cTn>
                        </p:par>
                        <p:par>
                          <p:cTn id="37" fill="hold">
                            <p:stCondLst>
                              <p:cond delay="1000"/>
                            </p:stCondLst>
                            <p:childTnLst>
                              <p:par>
                                <p:cTn id="38" presetID="12" presetClass="entr" presetSubtype="2"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p:tgtEl>
                                          <p:spTgt spid="33"/>
                                        </p:tgtEl>
                                        <p:attrNameLst>
                                          <p:attrName>ppt_x</p:attrName>
                                        </p:attrNameLst>
                                      </p:cBhvr>
                                      <p:tavLst>
                                        <p:tav tm="0">
                                          <p:val>
                                            <p:strVal val="#ppt_x+#ppt_w*1.125000"/>
                                          </p:val>
                                        </p:tav>
                                        <p:tav tm="100000">
                                          <p:val>
                                            <p:strVal val="#ppt_x"/>
                                          </p:val>
                                        </p:tav>
                                      </p:tavLst>
                                    </p:anim>
                                    <p:animEffect transition="in" filter="wipe(left)">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p:tgtEl>
                                          <p:spTgt spid="16"/>
                                        </p:tgtEl>
                                        <p:attrNameLst>
                                          <p:attrName>ppt_x</p:attrName>
                                        </p:attrNameLst>
                                      </p:cBhvr>
                                      <p:tavLst>
                                        <p:tav tm="0">
                                          <p:val>
                                            <p:strVal val="#ppt_x-#ppt_w*1.125000"/>
                                          </p:val>
                                        </p:tav>
                                        <p:tav tm="100000">
                                          <p:val>
                                            <p:strVal val="#ppt_x"/>
                                          </p:val>
                                        </p:tav>
                                      </p:tavLst>
                                    </p:anim>
                                    <p:animEffect transition="in" filter="wipe(right)">
                                      <p:cBhvr>
                                        <p:cTn id="47" dur="500"/>
                                        <p:tgtEl>
                                          <p:spTgt spid="16"/>
                                        </p:tgtEl>
                                      </p:cBhvr>
                                    </p:animEffect>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p:tgtEl>
                                          <p:spTgt spid="18"/>
                                        </p:tgtEl>
                                        <p:attrNameLst>
                                          <p:attrName>ppt_x</p:attrName>
                                        </p:attrNameLst>
                                      </p:cBhvr>
                                      <p:tavLst>
                                        <p:tav tm="0">
                                          <p:val>
                                            <p:strVal val="#ppt_x-#ppt_w*1.125000"/>
                                          </p:val>
                                        </p:tav>
                                        <p:tav tm="100000">
                                          <p:val>
                                            <p:strVal val="#ppt_x"/>
                                          </p:val>
                                        </p:tav>
                                      </p:tavLst>
                                    </p:anim>
                                    <p:animEffect transition="in" filter="wipe(right)">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12" presetClass="entr" presetSubtype="8"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p:tgtEl>
                                          <p:spTgt spid="31"/>
                                        </p:tgtEl>
                                        <p:attrNameLst>
                                          <p:attrName>ppt_x</p:attrName>
                                        </p:attrNameLst>
                                      </p:cBhvr>
                                      <p:tavLst>
                                        <p:tav tm="0">
                                          <p:val>
                                            <p:strVal val="#ppt_x-#ppt_w*1.125000"/>
                                          </p:val>
                                        </p:tav>
                                        <p:tav tm="100000">
                                          <p:val>
                                            <p:strVal val="#ppt_x"/>
                                          </p:val>
                                        </p:tav>
                                      </p:tavLst>
                                    </p:anim>
                                    <p:animEffect transition="in" filter="wipe(right)">
                                      <p:cBhvr>
                                        <p:cTn id="68" dur="500"/>
                                        <p:tgtEl>
                                          <p:spTgt spid="31"/>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p:tgtEl>
                                          <p:spTgt spid="34"/>
                                        </p:tgtEl>
                                        <p:attrNameLst>
                                          <p:attrName>ppt_x</p:attrName>
                                        </p:attrNameLst>
                                      </p:cBhvr>
                                      <p:tavLst>
                                        <p:tav tm="0">
                                          <p:val>
                                            <p:strVal val="#ppt_x-#ppt_w*1.125000"/>
                                          </p:val>
                                        </p:tav>
                                        <p:tav tm="100000">
                                          <p:val>
                                            <p:strVal val="#ppt_x"/>
                                          </p:val>
                                        </p:tav>
                                      </p:tavLst>
                                    </p:anim>
                                    <p:animEffect transition="in" filter="wipe(right)">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6" grpId="0"/>
      <p:bldP spid="27" grpId="0"/>
      <p:bldP spid="28" grpId="0"/>
      <p:bldP spid="29" grpId="0"/>
      <p:bldP spid="30" grpId="0"/>
      <p:bldP spid="33" grpId="0"/>
      <p:bldP spid="3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68BECB6-6F87-4AA7-A36C-D5289AC9CF42}" type="slidenum">
              <a:rPr lang="en-US" altLang="zh-CN" smtClean="0"/>
              <a:pPr/>
              <a:t>81</a:t>
            </a:fld>
            <a:endParaRPr lang="en-US" altLang="zh-CN" dirty="0"/>
          </a:p>
        </p:txBody>
      </p:sp>
      <p:sp>
        <p:nvSpPr>
          <p:cNvPr id="3" name="Title 153"/>
          <p:cNvSpPr txBox="1">
            <a:spLocks/>
          </p:cNvSpPr>
          <p:nvPr/>
        </p:nvSpPr>
        <p:spPr bwMode="auto">
          <a:xfrm>
            <a:off x="535146" y="298155"/>
            <a:ext cx="3545438" cy="539755"/>
          </a:xfrm>
          <a:prstGeom prst="rect">
            <a:avLst/>
          </a:prstGeom>
          <a:noFill/>
          <a:ln w="9525">
            <a:noFill/>
            <a:miter lim="800000"/>
            <a:headEnd/>
            <a:tailEnd/>
          </a:ln>
          <a:effectLst/>
        </p:spPr>
        <p:txBody>
          <a:bodyPr vert="horz" wrap="square" lIns="82296" tIns="41148" rIns="82296" bIns="41148" numCol="1" anchor="ctr" anchorCtr="0" compatLnSpc="1">
            <a:prstTxWarp prst="textNoShape">
              <a:avLst/>
            </a:prstTxWarp>
          </a:bodyPr>
          <a:lstStyle/>
          <a:p>
            <a:pPr defTabSz="685800">
              <a:lnSpc>
                <a:spcPct val="90000"/>
              </a:lnSpc>
              <a:spcBef>
                <a:spcPct val="0"/>
              </a:spcBef>
              <a:buClr>
                <a:schemeClr val="accent4"/>
              </a:buClr>
              <a:defRPr/>
            </a:pPr>
            <a:r>
              <a:rPr kumimoji="1" lang="en-US" altLang="zh-CN" sz="2800" b="1" dirty="0">
                <a:solidFill>
                  <a:srgbClr val="0070C0"/>
                </a:solidFill>
                <a:latin typeface="Microsoft YaHei" panose="020B0503020204020204" pitchFamily="34" charset="-122"/>
                <a:ea typeface="Microsoft YaHei" panose="020B0503020204020204" pitchFamily="34" charset="-122"/>
                <a:sym typeface="Calibri" charset="0"/>
              </a:rPr>
              <a:t>ET vs. ST</a:t>
            </a:r>
            <a:r>
              <a:rPr kumimoji="1" lang="zh-CN" altLang="en-US" sz="2800" b="1" dirty="0">
                <a:solidFill>
                  <a:srgbClr val="0070C0"/>
                </a:solidFill>
                <a:latin typeface="Microsoft YaHei" panose="020B0503020204020204" pitchFamily="34" charset="-122"/>
                <a:ea typeface="Microsoft YaHei" panose="020B0503020204020204" pitchFamily="34" charset="-122"/>
                <a:sym typeface="Calibri" charset="0"/>
              </a:rPr>
              <a:t> </a:t>
            </a:r>
            <a:r>
              <a:rPr kumimoji="1" lang="en-US" altLang="zh-CN" sz="2800" b="1" dirty="0">
                <a:solidFill>
                  <a:srgbClr val="0070C0"/>
                </a:solidFill>
                <a:latin typeface="Microsoft YaHei" panose="020B0503020204020204" pitchFamily="34" charset="-122"/>
                <a:ea typeface="Microsoft YaHei" panose="020B0503020204020204" pitchFamily="34" charset="-122"/>
                <a:sym typeface="Calibri" charset="0"/>
              </a:rPr>
              <a:t>-2</a:t>
            </a:r>
            <a:endParaRPr kumimoji="1" lang="zh-CN" altLang="zh-CN" sz="2800" b="1" dirty="0">
              <a:solidFill>
                <a:srgbClr val="0070C0"/>
              </a:solidFill>
              <a:latin typeface="Microsoft YaHei" panose="020B0503020204020204" pitchFamily="34" charset="-122"/>
              <a:ea typeface="Microsoft YaHei" panose="020B0503020204020204" pitchFamily="34" charset="-122"/>
              <a:sym typeface="Calibri" charset="0"/>
            </a:endParaRPr>
          </a:p>
        </p:txBody>
      </p:sp>
      <p:grpSp>
        <p:nvGrpSpPr>
          <p:cNvPr id="29" name="组 28"/>
          <p:cNvGrpSpPr/>
          <p:nvPr/>
        </p:nvGrpSpPr>
        <p:grpSpPr>
          <a:xfrm>
            <a:off x="1396447" y="1210799"/>
            <a:ext cx="2138638" cy="1449760"/>
            <a:chOff x="899964" y="2377093"/>
            <a:chExt cx="2576191" cy="1905000"/>
          </a:xfrm>
        </p:grpSpPr>
        <p:pic>
          <p:nvPicPr>
            <p:cNvPr id="35" name="图片 34"/>
            <p:cNvPicPr>
              <a:picLocks noChangeAspect="1"/>
            </p:cNvPicPr>
            <p:nvPr/>
          </p:nvPicPr>
          <p:blipFill>
            <a:blip r:embed="rId2"/>
            <a:stretch>
              <a:fillRect/>
            </a:stretch>
          </p:blipFill>
          <p:spPr>
            <a:xfrm>
              <a:off x="899964" y="2377093"/>
              <a:ext cx="2576191" cy="1905000"/>
            </a:xfrm>
            <a:prstGeom prst="rect">
              <a:avLst/>
            </a:prstGeom>
          </p:spPr>
        </p:pic>
        <p:sp>
          <p:nvSpPr>
            <p:cNvPr id="37" name="矩形 36"/>
            <p:cNvSpPr/>
            <p:nvPr/>
          </p:nvSpPr>
          <p:spPr>
            <a:xfrm>
              <a:off x="971600" y="2420889"/>
              <a:ext cx="1143000" cy="984767"/>
            </a:xfrm>
            <a:prstGeom prst="rect">
              <a:avLst/>
            </a:prstGeom>
          </p:spPr>
          <p:txBody>
            <a:bodyPr wrap="square">
              <a:spAutoFit/>
            </a:bodyPr>
            <a:lstStyle/>
            <a:p>
              <a:pPr algn="ctr">
                <a:lnSpc>
                  <a:spcPct val="140000"/>
                </a:lnSpc>
              </a:pPr>
              <a:r>
                <a:rPr lang="en-US" altLang="zh-CN" sz="1620" dirty="0">
                  <a:latin typeface="Arial Narrow"/>
                  <a:ea typeface="宋体" pitchFamily="2" charset="-122"/>
                  <a:cs typeface="Arial Narrow"/>
                </a:rPr>
                <a:t>Scripted Testing</a:t>
              </a:r>
            </a:p>
          </p:txBody>
        </p:sp>
      </p:grpSp>
      <p:sp>
        <p:nvSpPr>
          <p:cNvPr id="38" name="矩形 37"/>
          <p:cNvSpPr/>
          <p:nvPr/>
        </p:nvSpPr>
        <p:spPr>
          <a:xfrm>
            <a:off x="1228462" y="2857075"/>
            <a:ext cx="2742307" cy="1847685"/>
          </a:xfrm>
          <a:prstGeom prst="rect">
            <a:avLst/>
          </a:prstGeom>
        </p:spPr>
        <p:txBody>
          <a:bodyPr wrap="square">
            <a:spAutoFit/>
          </a:bodyPr>
          <a:lstStyle/>
          <a:p>
            <a:pPr algn="ctr">
              <a:lnSpc>
                <a:spcPct val="120000"/>
              </a:lnSpc>
            </a:pPr>
            <a:r>
              <a:rPr lang="zh-CN" altLang="en-US" sz="1620" dirty="0">
                <a:latin typeface="宋体" pitchFamily="2" charset="-122"/>
                <a:ea typeface="宋体" pitchFamily="2" charset="-122"/>
              </a:rPr>
              <a:t>先设计、后执行</a:t>
            </a:r>
          </a:p>
          <a:p>
            <a:pPr algn="ctr">
              <a:lnSpc>
                <a:spcPct val="120000"/>
              </a:lnSpc>
            </a:pPr>
            <a:r>
              <a:rPr lang="zh-CN" altLang="en-US" sz="1620" dirty="0">
                <a:latin typeface="宋体" pitchFamily="2" charset="-122"/>
                <a:ea typeface="宋体" pitchFamily="2" charset="-122"/>
              </a:rPr>
              <a:t>强调逻辑分析</a:t>
            </a:r>
            <a:endParaRPr lang="en-US" altLang="zh-CN" sz="1620" dirty="0">
              <a:latin typeface="宋体" pitchFamily="2" charset="-122"/>
              <a:ea typeface="宋体" pitchFamily="2" charset="-122"/>
            </a:endParaRPr>
          </a:p>
          <a:p>
            <a:pPr algn="ctr">
              <a:lnSpc>
                <a:spcPct val="120000"/>
              </a:lnSpc>
            </a:pPr>
            <a:r>
              <a:rPr lang="zh-CN" altLang="en-US" sz="1620" dirty="0">
                <a:latin typeface="宋体" pitchFamily="2" charset="-122"/>
                <a:ea typeface="宋体" pitchFamily="2" charset="-122"/>
              </a:rPr>
              <a:t>关注需求和测试文档</a:t>
            </a:r>
            <a:endParaRPr lang="en-US" altLang="zh-CN" sz="1620" dirty="0">
              <a:latin typeface="宋体" pitchFamily="2" charset="-122"/>
              <a:ea typeface="宋体" pitchFamily="2" charset="-122"/>
            </a:endParaRPr>
          </a:p>
          <a:p>
            <a:pPr algn="ctr">
              <a:lnSpc>
                <a:spcPct val="120000"/>
              </a:lnSpc>
            </a:pPr>
            <a:r>
              <a:rPr lang="zh-CN" altLang="en-US" sz="1620" dirty="0">
                <a:latin typeface="宋体" pitchFamily="2" charset="-122"/>
                <a:ea typeface="宋体" pitchFamily="2" charset="-122"/>
              </a:rPr>
              <a:t>有明确的测试标准</a:t>
            </a:r>
            <a:endParaRPr lang="en-US" altLang="zh-CN" sz="1620" dirty="0">
              <a:latin typeface="宋体" pitchFamily="2" charset="-122"/>
              <a:ea typeface="宋体" pitchFamily="2" charset="-122"/>
            </a:endParaRPr>
          </a:p>
          <a:p>
            <a:pPr algn="ctr">
              <a:lnSpc>
                <a:spcPct val="120000"/>
              </a:lnSpc>
            </a:pPr>
            <a:r>
              <a:rPr lang="zh-CN" altLang="en-US" sz="1620" dirty="0">
                <a:latin typeface="宋体" pitchFamily="2" charset="-122"/>
                <a:ea typeface="宋体" pitchFamily="2" charset="-122"/>
              </a:rPr>
              <a:t>强调评审、可控</a:t>
            </a:r>
            <a:endParaRPr lang="en-US" altLang="zh-CN" sz="1620" dirty="0">
              <a:latin typeface="宋体" pitchFamily="2" charset="-122"/>
              <a:ea typeface="宋体" pitchFamily="2" charset="-122"/>
            </a:endParaRPr>
          </a:p>
          <a:p>
            <a:pPr algn="ctr">
              <a:lnSpc>
                <a:spcPct val="120000"/>
              </a:lnSpc>
            </a:pPr>
            <a:r>
              <a:rPr lang="zh-CN" altLang="en-US" sz="1620" dirty="0">
                <a:latin typeface="宋体" pitchFamily="2" charset="-122"/>
                <a:ea typeface="宋体" pitchFamily="2" charset="-122"/>
              </a:rPr>
              <a:t>严谨、规范</a:t>
            </a:r>
            <a:endParaRPr lang="en-US" altLang="zh-CN" sz="1620" dirty="0">
              <a:latin typeface="宋体" pitchFamily="2" charset="-122"/>
              <a:ea typeface="宋体" pitchFamily="2" charset="-122"/>
            </a:endParaRPr>
          </a:p>
        </p:txBody>
      </p:sp>
      <p:grpSp>
        <p:nvGrpSpPr>
          <p:cNvPr id="5" name="组 4"/>
          <p:cNvGrpSpPr/>
          <p:nvPr/>
        </p:nvGrpSpPr>
        <p:grpSpPr>
          <a:xfrm>
            <a:off x="5544108" y="1145992"/>
            <a:ext cx="2315799" cy="1514567"/>
            <a:chOff x="5345806" y="1459312"/>
            <a:chExt cx="2866128" cy="1917700"/>
          </a:xfrm>
        </p:grpSpPr>
        <p:pic>
          <p:nvPicPr>
            <p:cNvPr id="39" name="图片 38"/>
            <p:cNvPicPr>
              <a:picLocks noChangeAspect="1"/>
            </p:cNvPicPr>
            <p:nvPr/>
          </p:nvPicPr>
          <p:blipFill>
            <a:blip r:embed="rId3"/>
            <a:stretch>
              <a:fillRect/>
            </a:stretch>
          </p:blipFill>
          <p:spPr>
            <a:xfrm>
              <a:off x="5345806" y="1459312"/>
              <a:ext cx="2866128" cy="1917700"/>
            </a:xfrm>
            <a:prstGeom prst="rect">
              <a:avLst/>
            </a:prstGeom>
          </p:spPr>
        </p:pic>
        <p:sp>
          <p:nvSpPr>
            <p:cNvPr id="40" name="矩形 39"/>
            <p:cNvSpPr/>
            <p:nvPr/>
          </p:nvSpPr>
          <p:spPr>
            <a:xfrm>
              <a:off x="6541688" y="2162772"/>
              <a:ext cx="1536700" cy="948914"/>
            </a:xfrm>
            <a:prstGeom prst="rect">
              <a:avLst/>
            </a:prstGeom>
          </p:spPr>
          <p:txBody>
            <a:bodyPr wrap="square">
              <a:spAutoFit/>
            </a:bodyPr>
            <a:lstStyle/>
            <a:p>
              <a:pPr algn="ctr">
                <a:lnSpc>
                  <a:spcPct val="140000"/>
                </a:lnSpc>
              </a:pPr>
              <a:r>
                <a:rPr lang="en-US" altLang="zh-CN" sz="1620" dirty="0">
                  <a:solidFill>
                    <a:srgbClr val="000000"/>
                  </a:solidFill>
                  <a:latin typeface="Arial Narrow"/>
                  <a:ea typeface="宋体" pitchFamily="2" charset="-122"/>
                  <a:cs typeface="Arial Narrow"/>
                </a:rPr>
                <a:t>Exploratory Testing</a:t>
              </a:r>
            </a:p>
          </p:txBody>
        </p:sp>
      </p:grpSp>
      <p:sp>
        <p:nvSpPr>
          <p:cNvPr id="41" name="矩形 40"/>
          <p:cNvSpPr/>
          <p:nvPr/>
        </p:nvSpPr>
        <p:spPr>
          <a:xfrm>
            <a:off x="5090458" y="2839465"/>
            <a:ext cx="3175553" cy="1863459"/>
          </a:xfrm>
          <a:prstGeom prst="rect">
            <a:avLst/>
          </a:prstGeom>
        </p:spPr>
        <p:txBody>
          <a:bodyPr wrap="square">
            <a:spAutoFit/>
          </a:bodyPr>
          <a:lstStyle/>
          <a:p>
            <a:pPr algn="ctr">
              <a:lnSpc>
                <a:spcPct val="120000"/>
              </a:lnSpc>
            </a:pPr>
            <a:r>
              <a:rPr lang="zh-CN" altLang="en-US" sz="1620" dirty="0">
                <a:solidFill>
                  <a:srgbClr val="953735"/>
                </a:solidFill>
                <a:ea typeface="宋体"/>
                <a:cs typeface="宋体"/>
              </a:rPr>
              <a:t>学习、设计和执行并行</a:t>
            </a:r>
            <a:endParaRPr lang="en-US" altLang="zh-CN" sz="1620" dirty="0">
              <a:solidFill>
                <a:srgbClr val="953735"/>
              </a:solidFill>
              <a:ea typeface="宋体"/>
              <a:cs typeface="宋体"/>
            </a:endParaRPr>
          </a:p>
          <a:p>
            <a:pPr algn="ctr">
              <a:lnSpc>
                <a:spcPct val="120000"/>
              </a:lnSpc>
            </a:pPr>
            <a:r>
              <a:rPr lang="zh-CN" altLang="en-US" sz="1620" dirty="0">
                <a:solidFill>
                  <a:srgbClr val="953735"/>
                </a:solidFill>
                <a:ea typeface="宋体"/>
                <a:cs typeface="宋体"/>
              </a:rPr>
              <a:t>上下文驱动</a:t>
            </a:r>
            <a:endParaRPr lang="en-US" altLang="zh-CN" sz="1620" dirty="0">
              <a:solidFill>
                <a:srgbClr val="953735"/>
              </a:solidFill>
              <a:ea typeface="宋体"/>
              <a:cs typeface="宋体"/>
            </a:endParaRPr>
          </a:p>
          <a:p>
            <a:pPr algn="ctr">
              <a:lnSpc>
                <a:spcPct val="120000"/>
              </a:lnSpc>
            </a:pPr>
            <a:r>
              <a:rPr lang="zh-CN" altLang="en-US" sz="1620" dirty="0">
                <a:solidFill>
                  <a:srgbClr val="953735"/>
                </a:solidFill>
                <a:ea typeface="宋体"/>
                <a:cs typeface="宋体"/>
              </a:rPr>
              <a:t>强调个人能力</a:t>
            </a:r>
            <a:endParaRPr lang="en-US" altLang="zh-CN" sz="1620" dirty="0">
              <a:solidFill>
                <a:srgbClr val="953735"/>
              </a:solidFill>
              <a:ea typeface="宋体"/>
              <a:cs typeface="宋体"/>
            </a:endParaRPr>
          </a:p>
          <a:p>
            <a:pPr algn="ctr">
              <a:lnSpc>
                <a:spcPct val="120000"/>
              </a:lnSpc>
            </a:pPr>
            <a:r>
              <a:rPr lang="en-US" altLang="zh-CN" sz="1620" dirty="0">
                <a:solidFill>
                  <a:srgbClr val="953735"/>
                </a:solidFill>
                <a:ea typeface="宋体"/>
                <a:cs typeface="宋体"/>
              </a:rPr>
              <a:t>Test Oracle</a:t>
            </a:r>
          </a:p>
          <a:p>
            <a:pPr algn="ctr">
              <a:lnSpc>
                <a:spcPct val="120000"/>
              </a:lnSpc>
            </a:pPr>
            <a:r>
              <a:rPr lang="zh-CN" altLang="en-US" sz="1620" dirty="0">
                <a:solidFill>
                  <a:srgbClr val="953735"/>
                </a:solidFill>
                <a:ea typeface="宋体"/>
                <a:cs typeface="宋体"/>
              </a:rPr>
              <a:t>关注与产品的交互</a:t>
            </a:r>
            <a:endParaRPr lang="en-US" altLang="zh-CN" sz="1620" dirty="0">
              <a:solidFill>
                <a:srgbClr val="953735"/>
              </a:solidFill>
              <a:ea typeface="宋体"/>
              <a:cs typeface="宋体"/>
            </a:endParaRPr>
          </a:p>
          <a:p>
            <a:pPr algn="ctr">
              <a:lnSpc>
                <a:spcPct val="120000"/>
              </a:lnSpc>
            </a:pPr>
            <a:r>
              <a:rPr lang="zh-CN" altLang="en-US" sz="1620" dirty="0">
                <a:solidFill>
                  <a:srgbClr val="953735"/>
                </a:solidFill>
                <a:ea typeface="宋体"/>
                <a:cs typeface="宋体"/>
              </a:rPr>
              <a:t>拥抱变化、乐趣</a:t>
            </a:r>
            <a:endParaRPr lang="en-US" altLang="zh-CN" sz="1620" dirty="0">
              <a:solidFill>
                <a:srgbClr val="953735"/>
              </a:solidFill>
              <a:ea typeface="宋体"/>
              <a:cs typeface="宋体"/>
            </a:endParaRPr>
          </a:p>
        </p:txBody>
      </p:sp>
      <p:pic>
        <p:nvPicPr>
          <p:cNvPr id="45" name="图片 44"/>
          <p:cNvPicPr>
            <a:picLocks noChangeAspect="1"/>
          </p:cNvPicPr>
          <p:nvPr/>
        </p:nvPicPr>
        <p:blipFill>
          <a:blip r:embed="rId4"/>
          <a:stretch>
            <a:fillRect/>
          </a:stretch>
        </p:blipFill>
        <p:spPr>
          <a:xfrm>
            <a:off x="4014165" y="2010923"/>
            <a:ext cx="1201856" cy="1073658"/>
          </a:xfrm>
          <a:prstGeom prst="rect">
            <a:avLst/>
          </a:prstGeom>
        </p:spPr>
      </p:pic>
    </p:spTree>
    <p:extLst>
      <p:ext uri="{BB962C8B-B14F-4D97-AF65-F5344CB8AC3E}">
        <p14:creationId xmlns:p14="http://schemas.microsoft.com/office/powerpoint/2010/main" val="3654618481"/>
      </p:ext>
    </p:extLst>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5CEB4-53A0-925E-08D2-BA217041D8C0}"/>
              </a:ext>
            </a:extLst>
          </p:cNvPr>
          <p:cNvSpPr>
            <a:spLocks noGrp="1"/>
          </p:cNvSpPr>
          <p:nvPr>
            <p:ph type="title"/>
          </p:nvPr>
        </p:nvSpPr>
        <p:spPr>
          <a:xfrm>
            <a:off x="526924" y="347108"/>
            <a:ext cx="5323576" cy="440460"/>
          </a:xfrm>
        </p:spPr>
        <p:txBody>
          <a:bodyPr>
            <a:normAutofit fontScale="90000"/>
          </a:bodyPr>
          <a:lstStyle/>
          <a:p>
            <a:r>
              <a:rPr kumimoji="1" lang="zh-CN" altLang="en-US" dirty="0"/>
              <a:t>测试结果和过程评估</a:t>
            </a:r>
          </a:p>
        </p:txBody>
      </p:sp>
      <p:sp>
        <p:nvSpPr>
          <p:cNvPr id="5" name="文本框 4">
            <a:extLst>
              <a:ext uri="{FF2B5EF4-FFF2-40B4-BE49-F238E27FC236}">
                <a16:creationId xmlns:a16="http://schemas.microsoft.com/office/drawing/2014/main" id="{1BB231E2-0B03-3E4E-4336-F5319718236D}"/>
              </a:ext>
            </a:extLst>
          </p:cNvPr>
          <p:cNvSpPr txBox="1"/>
          <p:nvPr/>
        </p:nvSpPr>
        <p:spPr>
          <a:xfrm>
            <a:off x="867361" y="1199098"/>
            <a:ext cx="7352811" cy="1998945"/>
          </a:xfrm>
          <a:prstGeom prst="rect">
            <a:avLst/>
          </a:prstGeom>
          <a:noFill/>
        </p:spPr>
        <p:txBody>
          <a:bodyPr wrap="square">
            <a:spAutoFit/>
          </a:bodyPr>
          <a:lstStyle/>
          <a:p>
            <a:pPr marL="342900" lvl="0" indent="-342900">
              <a:lnSpc>
                <a:spcPct val="140000"/>
              </a:lnSpc>
              <a:spcAft>
                <a:spcPts val="240"/>
              </a:spcAft>
              <a:buClr>
                <a:srgbClr val="91AC4E"/>
              </a:buClr>
              <a:buSzPct val="88000"/>
              <a:buFont typeface="Wingdings" pitchFamily="2" charset="2"/>
              <a:buChar char="p"/>
            </a:pPr>
            <a:r>
              <a:rPr lang="zh-CN" altLang="en-US" b="1" dirty="0">
                <a:latin typeface="Microsoft YaHei" panose="020B0503020204020204" pitchFamily="34" charset="-122"/>
                <a:ea typeface="Microsoft YaHei" panose="020B0503020204020204" pitchFamily="34" charset="-122"/>
              </a:rPr>
              <a:t>测试结果评估</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KaiTi" panose="02010609060101010101" pitchFamily="49" charset="-122"/>
                <a:ea typeface="KaiTi" panose="02010609060101010101" pitchFamily="49" charset="-122"/>
              </a:rPr>
              <a:t>对</a:t>
            </a:r>
            <a:r>
              <a:rPr lang="zh-CN" altLang="zh-CN" dirty="0">
                <a:latin typeface="KaiTi" panose="02010609060101010101" pitchFamily="49" charset="-122"/>
                <a:ea typeface="KaiTi" panose="02010609060101010101" pitchFamily="49" charset="-122"/>
              </a:rPr>
              <a:t>测试结果进行分析，如分析测试覆盖率，以了解测试是否充分；也可以基于缺陷的趋势分析和分布分析，了解缺陷是否已收敛，以及基于缺陷来评估当前被测试的版本的质量 。</a:t>
            </a:r>
          </a:p>
          <a:p>
            <a:pPr marL="342900" lvl="0" indent="-342900">
              <a:lnSpc>
                <a:spcPct val="140000"/>
              </a:lnSpc>
              <a:spcAft>
                <a:spcPts val="240"/>
              </a:spcAft>
              <a:buClr>
                <a:srgbClr val="91AC4E"/>
              </a:buClr>
              <a:buSzPct val="88000"/>
              <a:buFont typeface="Wingdings" pitchFamily="2" charset="2"/>
              <a:buChar char="p"/>
            </a:pPr>
            <a:r>
              <a:rPr lang="zh-CN" altLang="zh-CN" b="1" dirty="0">
                <a:latin typeface="Microsoft YaHei" panose="020B0503020204020204" pitchFamily="34" charset="-122"/>
                <a:ea typeface="Microsoft YaHei" panose="020B0503020204020204" pitchFamily="34" charset="-122"/>
              </a:rPr>
              <a:t>测试过程</a:t>
            </a:r>
            <a:r>
              <a:rPr lang="zh-CN" altLang="en-US" b="1" dirty="0">
                <a:latin typeface="Microsoft YaHei" panose="020B0503020204020204" pitchFamily="34" charset="-122"/>
                <a:ea typeface="Microsoft YaHei" panose="020B0503020204020204" pitchFamily="34" charset="-122"/>
              </a:rPr>
              <a:t>评估</a:t>
            </a:r>
            <a:r>
              <a:rPr lang="zh-CN" altLang="zh-CN" dirty="0">
                <a:latin typeface="KaiTi" panose="02010609060101010101" pitchFamily="49" charset="-122"/>
                <a:ea typeface="KaiTi" panose="02010609060101010101" pitchFamily="49" charset="-122"/>
              </a:rPr>
              <a:t>，结合测试计划来进行评审，相当于把计划的测试活动和实际执行的活动进行比较，了解测试计划执行的情况和效果 。</a:t>
            </a:r>
          </a:p>
        </p:txBody>
      </p:sp>
    </p:spTree>
    <p:extLst>
      <p:ext uri="{BB962C8B-B14F-4D97-AF65-F5344CB8AC3E}">
        <p14:creationId xmlns:p14="http://schemas.microsoft.com/office/powerpoint/2010/main" val="3592435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latin typeface="微软雅黑" panose="020B0503020204020204" pitchFamily="34" charset="-122"/>
                <a:ea typeface="微软雅黑" panose="020B0503020204020204" pitchFamily="34" charset="-122"/>
              </a:rPr>
              <a:t>本章小结</a:t>
            </a:r>
          </a:p>
        </p:txBody>
      </p:sp>
      <p:sp>
        <p:nvSpPr>
          <p:cNvPr id="167" name="概念，学习要点的概念介绍，以及在工作中什么场景会用到"/>
          <p:cNvSpPr txBox="1"/>
          <p:nvPr/>
        </p:nvSpPr>
        <p:spPr>
          <a:xfrm>
            <a:off x="604235" y="840491"/>
            <a:ext cx="8088630" cy="3531480"/>
          </a:xfrm>
          <a:prstGeom prst="rect">
            <a:avLst/>
          </a:prstGeom>
          <a:ln w="12700">
            <a:miter lim="400000"/>
          </a:ln>
        </p:spPr>
        <p:txBody>
          <a:bodyPr wrap="square" lIns="50800" tIns="50800" rIns="50800" bIns="50800" anchor="ctr">
            <a:spAutoFit/>
          </a:bodyPr>
          <a:lstStyle/>
          <a:p>
            <a:pPr marL="355596" indent="-355596">
              <a:lnSpc>
                <a:spcPct val="130000"/>
              </a:lnSpc>
              <a:spcBef>
                <a:spcPct val="20000"/>
              </a:spcBef>
              <a:buClr>
                <a:srgbClr val="0070C0"/>
              </a:buClr>
              <a:buSzPct val="80000"/>
              <a:buFont typeface="Wingdings" pitchFamily="2" charset="2"/>
              <a:buChar char="p"/>
              <a:defRPr/>
            </a:pPr>
            <a:r>
              <a:rPr lang="zh-CN" altLang="en-US" b="1" dirty="0">
                <a:ea typeface="楷体"/>
              </a:rPr>
              <a:t>缺陷是质量的对立面，</a:t>
            </a:r>
            <a:r>
              <a:rPr lang="zh-CN" altLang="en-US" dirty="0">
                <a:ea typeface="楷体"/>
              </a:rPr>
              <a:t>首先要理解质量的内涵，借助产品质量模型、使用质量模型来理解质量</a:t>
            </a:r>
            <a:endParaRPr lang="en-US" altLang="zh-CN" dirty="0">
              <a:ea typeface="楷体"/>
            </a:endParaRPr>
          </a:p>
          <a:p>
            <a:pPr marL="355596" indent="-355596">
              <a:lnSpc>
                <a:spcPct val="130000"/>
              </a:lnSpc>
              <a:spcBef>
                <a:spcPct val="20000"/>
              </a:spcBef>
              <a:buClr>
                <a:srgbClr val="0070C0"/>
              </a:buClr>
              <a:buSzPct val="80000"/>
              <a:buFont typeface="Wingdings" pitchFamily="2" charset="2"/>
              <a:buChar char="p"/>
              <a:defRPr/>
            </a:pPr>
            <a:r>
              <a:rPr lang="zh-CN" altLang="en-US" dirty="0">
                <a:ea typeface="楷体"/>
              </a:rPr>
              <a:t>缺陷是内部错误，在外部表现为失效，缺陷产生的原因很多，来源于需求定义、设计和代码。缺陷要尽早发现、尽早修正，否则带来的劣质成本越大</a:t>
            </a:r>
            <a:endParaRPr lang="en-US" altLang="zh-CN" dirty="0">
              <a:ea typeface="楷体"/>
            </a:endParaRPr>
          </a:p>
          <a:p>
            <a:pPr marL="355596" indent="-355596">
              <a:lnSpc>
                <a:spcPct val="130000"/>
              </a:lnSpc>
              <a:spcBef>
                <a:spcPct val="20000"/>
              </a:spcBef>
              <a:buClr>
                <a:srgbClr val="0070C0"/>
              </a:buClr>
              <a:buSzPct val="80000"/>
              <a:buFont typeface="Wingdings" pitchFamily="2" charset="2"/>
              <a:buChar char="p"/>
              <a:defRPr/>
            </a:pPr>
            <a:r>
              <a:rPr lang="zh-CN" altLang="en-US" b="1" dirty="0">
                <a:ea typeface="楷体"/>
              </a:rPr>
              <a:t>软件测试方式</a:t>
            </a:r>
            <a:r>
              <a:rPr lang="zh-CN" altLang="en-US" dirty="0">
                <a:ea typeface="楷体"/>
              </a:rPr>
              <a:t>：静态 </a:t>
            </a:r>
            <a:r>
              <a:rPr lang="en-US" altLang="zh-CN" dirty="0">
                <a:ea typeface="楷体"/>
              </a:rPr>
              <a:t>vs</a:t>
            </a:r>
            <a:r>
              <a:rPr lang="zh-CN" altLang="en-US" dirty="0">
                <a:ea typeface="楷体"/>
              </a:rPr>
              <a:t> 动态、主动 </a:t>
            </a:r>
            <a:r>
              <a:rPr lang="en-US" altLang="zh-CN" dirty="0">
                <a:ea typeface="楷体"/>
              </a:rPr>
              <a:t>vs</a:t>
            </a:r>
            <a:r>
              <a:rPr lang="zh-CN" altLang="en-US" dirty="0">
                <a:ea typeface="楷体"/>
              </a:rPr>
              <a:t> 被动、手工测试 </a:t>
            </a:r>
            <a:r>
              <a:rPr lang="en" altLang="zh-CN" dirty="0">
                <a:ea typeface="楷体"/>
              </a:rPr>
              <a:t>vs. </a:t>
            </a:r>
            <a:r>
              <a:rPr lang="zh-CN" altLang="en-US" dirty="0">
                <a:ea typeface="楷体"/>
              </a:rPr>
              <a:t>自动化测试、基于脚本的测试 </a:t>
            </a:r>
            <a:r>
              <a:rPr lang="en" altLang="zh-CN" dirty="0">
                <a:ea typeface="楷体"/>
              </a:rPr>
              <a:t>vs. </a:t>
            </a:r>
            <a:r>
              <a:rPr lang="zh-CN" altLang="en-US" dirty="0">
                <a:ea typeface="楷体"/>
              </a:rPr>
              <a:t>探索式测试</a:t>
            </a:r>
            <a:r>
              <a:rPr lang="en-US" altLang="zh-CN" dirty="0">
                <a:ea typeface="楷体"/>
              </a:rPr>
              <a:t>…</a:t>
            </a:r>
          </a:p>
          <a:p>
            <a:pPr marL="355596" indent="-355596">
              <a:lnSpc>
                <a:spcPct val="130000"/>
              </a:lnSpc>
              <a:spcBef>
                <a:spcPct val="20000"/>
              </a:spcBef>
              <a:buClr>
                <a:srgbClr val="0070C0"/>
              </a:buClr>
              <a:buSzPct val="80000"/>
              <a:buFont typeface="Wingdings" pitchFamily="2" charset="2"/>
              <a:buChar char="p"/>
              <a:defRPr/>
            </a:pPr>
            <a:r>
              <a:rPr lang="zh-CN" altLang="en-US" b="1" dirty="0">
                <a:ea typeface="楷体"/>
              </a:rPr>
              <a:t>软件测试方式</a:t>
            </a:r>
            <a:r>
              <a:rPr lang="zh-CN" altLang="en-US" dirty="0">
                <a:ea typeface="楷体"/>
              </a:rPr>
              <a:t>：单元测试、集成测试、系统测试和验收测试</a:t>
            </a:r>
            <a:endParaRPr lang="en-US" altLang="zh-CN" dirty="0">
              <a:ea typeface="楷体"/>
            </a:endParaRPr>
          </a:p>
          <a:p>
            <a:pPr marL="355596" indent="-355596">
              <a:lnSpc>
                <a:spcPct val="130000"/>
              </a:lnSpc>
              <a:spcBef>
                <a:spcPct val="20000"/>
              </a:spcBef>
              <a:buClr>
                <a:srgbClr val="0070C0"/>
              </a:buClr>
              <a:buSzPct val="80000"/>
              <a:buFont typeface="Wingdings" pitchFamily="2" charset="2"/>
              <a:buChar char="p"/>
              <a:defRPr/>
            </a:pPr>
            <a:r>
              <a:rPr lang="zh-CN" altLang="en-US" dirty="0">
                <a:ea typeface="楷体"/>
              </a:rPr>
              <a:t>软件测试工作范畴：测试需求分析、测试策略指定、测试计划、测试设计、测试执行、测试结果和过程评估</a:t>
            </a:r>
            <a:endParaRPr lang="en-US" altLang="zh-CN" dirty="0">
              <a:ea typeface="楷体"/>
            </a:endParaRPr>
          </a:p>
        </p:txBody>
      </p:sp>
      <p:sp>
        <p:nvSpPr>
          <p:cNvPr id="3" name="文本框 2">
            <a:extLst>
              <a:ext uri="{FF2B5EF4-FFF2-40B4-BE49-F238E27FC236}">
                <a16:creationId xmlns:a16="http://schemas.microsoft.com/office/drawing/2014/main" id="{2C2CD9B6-C868-54D5-3F35-D65AEC66BA1D}"/>
              </a:ext>
            </a:extLst>
          </p:cNvPr>
          <p:cNvSpPr txBox="1"/>
          <p:nvPr/>
        </p:nvSpPr>
        <p:spPr>
          <a:xfrm>
            <a:off x="2253006" y="4457552"/>
            <a:ext cx="4108817"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帮助同学们建立软件测试的整体全景图</a:t>
            </a:r>
          </a:p>
        </p:txBody>
      </p:sp>
    </p:spTree>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704539" y="303303"/>
            <a:ext cx="4788579" cy="421481"/>
          </a:xfrm>
        </p:spPr>
        <p:txBody>
          <a:bodyPr>
            <a:noAutofit/>
          </a:bodyPr>
          <a:lstStyle/>
          <a:p>
            <a:r>
              <a:rPr lang="zh-CN" altLang="en-US" dirty="0">
                <a:solidFill>
                  <a:schemeClr val="accent5">
                    <a:lumMod val="75000"/>
                  </a:schemeClr>
                </a:solidFill>
                <a:latin typeface="+mj-ea"/>
              </a:rPr>
              <a:t>作业</a:t>
            </a:r>
          </a:p>
        </p:txBody>
      </p:sp>
      <p:sp>
        <p:nvSpPr>
          <p:cNvPr id="10" name="Rectangle 4"/>
          <p:cNvSpPr>
            <a:spLocks noChangeArrowheads="1"/>
          </p:cNvSpPr>
          <p:nvPr/>
        </p:nvSpPr>
        <p:spPr bwMode="auto">
          <a:xfrm>
            <a:off x="791935" y="1482780"/>
            <a:ext cx="7494226" cy="2348592"/>
          </a:xfrm>
          <a:prstGeom prst="rect">
            <a:avLst/>
          </a:prstGeom>
          <a:noFill/>
          <a:ln w="9525">
            <a:noFill/>
            <a:miter lim="800000"/>
            <a:headEnd/>
            <a:tailEnd/>
          </a:ln>
        </p:spPr>
        <p:txBody>
          <a:bodyPr wrap="square" lIns="0" tIns="0" rIns="0" bIns="0" anchor="ctr">
            <a:spAutoFit/>
          </a:bodyPr>
          <a:lstStyle/>
          <a:p>
            <a:pPr eaLnBrk="0" hangingPunct="0">
              <a:lnSpc>
                <a:spcPct val="130000"/>
              </a:lnSpc>
              <a:spcBef>
                <a:spcPct val="20000"/>
              </a:spcBef>
              <a:buClr>
                <a:schemeClr val="accent1">
                  <a:lumMod val="50000"/>
                </a:schemeClr>
              </a:buClr>
              <a:buSzPct val="90000"/>
              <a:tabLst>
                <a:tab pos="273844" algn="l"/>
                <a:tab pos="428625" algn="l"/>
              </a:tabLst>
            </a:pPr>
            <a:r>
              <a:rPr lang="zh-CN" altLang="en-US" dirty="0">
                <a:ea typeface="楷体"/>
                <a:cs typeface="楷体"/>
              </a:rPr>
              <a:t>选择同类某</a:t>
            </a:r>
            <a:r>
              <a:rPr lang="en-US" altLang="zh-CN" dirty="0">
                <a:ea typeface="楷体"/>
                <a:cs typeface="楷体"/>
              </a:rPr>
              <a:t>2</a:t>
            </a:r>
            <a:r>
              <a:rPr lang="zh-CN" altLang="en-US" dirty="0">
                <a:ea typeface="楷体"/>
                <a:cs typeface="楷体"/>
              </a:rPr>
              <a:t>～</a:t>
            </a:r>
            <a:r>
              <a:rPr lang="en-US" altLang="zh-CN" dirty="0">
                <a:ea typeface="楷体"/>
                <a:cs typeface="楷体"/>
              </a:rPr>
              <a:t>3</a:t>
            </a:r>
            <a:r>
              <a:rPr lang="zh-CN" altLang="en-US" dirty="0">
                <a:ea typeface="楷体"/>
                <a:cs typeface="楷体"/>
              </a:rPr>
              <a:t>个产品（如词典类、视频播放器等），并针对这个产品进行质量比较：</a:t>
            </a:r>
            <a:endParaRPr lang="en-US" altLang="zh-CN" dirty="0">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AutoNum type="circleNumWdBlackPlain"/>
              <a:tabLst>
                <a:tab pos="273844" algn="l"/>
                <a:tab pos="428625" algn="l"/>
              </a:tabLst>
            </a:pPr>
            <a:r>
              <a:rPr lang="zh-CN" altLang="en-US" dirty="0">
                <a:ea typeface="楷体"/>
                <a:cs typeface="楷体"/>
              </a:rPr>
              <a:t>详细地分析它们的外部质量和使用质量</a:t>
            </a:r>
            <a:endParaRPr lang="en-US" altLang="zh-CN" dirty="0">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AutoNum type="circleNumWdBlackPlain"/>
              <a:tabLst>
                <a:tab pos="273844" algn="l"/>
                <a:tab pos="428625" algn="l"/>
              </a:tabLst>
            </a:pPr>
            <a:r>
              <a:rPr lang="zh-CN" altLang="en-US" dirty="0">
                <a:ea typeface="楷体"/>
                <a:cs typeface="楷体"/>
              </a:rPr>
              <a:t>列出它们之间有明显差异的质量属性；</a:t>
            </a:r>
            <a:endParaRPr lang="en-US" altLang="zh-CN" dirty="0">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AutoNum type="circleNumWdBlackPlain"/>
              <a:tabLst>
                <a:tab pos="273844" algn="l"/>
                <a:tab pos="428625" algn="l"/>
              </a:tabLst>
            </a:pPr>
            <a:r>
              <a:rPr lang="zh-CN" altLang="en-US" dirty="0">
                <a:ea typeface="楷体"/>
                <a:cs typeface="楷体"/>
              </a:rPr>
              <a:t>列出这类软件需求评审需要关注的功能点</a:t>
            </a:r>
            <a:endParaRPr lang="en-US" altLang="zh-CN" dirty="0">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AutoNum type="circleNumWdBlackPlain"/>
              <a:tabLst>
                <a:tab pos="273844" algn="l"/>
                <a:tab pos="428625" algn="l"/>
              </a:tabLst>
            </a:pPr>
            <a:r>
              <a:rPr lang="zh-CN" altLang="en-US" dirty="0">
                <a:ea typeface="楷体"/>
                <a:cs typeface="楷体"/>
              </a:rPr>
              <a:t>列出这类软件设计评审需要关注的非功能特性</a:t>
            </a:r>
          </a:p>
        </p:txBody>
      </p:sp>
    </p:spTree>
    <p:extLst>
      <p:ext uri="{BB962C8B-B14F-4D97-AF65-F5344CB8AC3E}">
        <p14:creationId xmlns:p14="http://schemas.microsoft.com/office/powerpoint/2010/main" val="2075300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r>
              <a:rPr kumimoji="1" lang="zh-CN" altLang="en-US" sz="2400" dirty="0">
                <a:latin typeface="微软雅黑" panose="020B0503020204020204" pitchFamily="34" charset="-122"/>
                <a:ea typeface="微软雅黑" panose="020B0503020204020204" pitchFamily="34" charset="-122"/>
              </a:rPr>
              <a:t>思考题</a:t>
            </a:r>
          </a:p>
        </p:txBody>
      </p:sp>
      <p:sp>
        <p:nvSpPr>
          <p:cNvPr id="6" name="文本框 5">
            <a:extLst>
              <a:ext uri="{FF2B5EF4-FFF2-40B4-BE49-F238E27FC236}">
                <a16:creationId xmlns:a16="http://schemas.microsoft.com/office/drawing/2014/main" id="{67E758D6-5422-6522-2C47-8D9B9455CA50}"/>
              </a:ext>
            </a:extLst>
          </p:cNvPr>
          <p:cNvSpPr txBox="1"/>
          <p:nvPr/>
        </p:nvSpPr>
        <p:spPr>
          <a:xfrm>
            <a:off x="789012" y="1151245"/>
            <a:ext cx="7295535" cy="1519390"/>
          </a:xfrm>
          <a:prstGeom prst="rect">
            <a:avLst/>
          </a:prstGeom>
          <a:noFill/>
        </p:spPr>
        <p:txBody>
          <a:bodyPr wrap="square">
            <a:spAutoFit/>
          </a:bodyPr>
          <a:lstStyle/>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为何说缺陷是质量的对立面？</a:t>
            </a:r>
            <a:endParaRPr lang="zh-CN" altLang="zh-CN" sz="2000" dirty="0">
              <a:ea typeface="楷体"/>
            </a:endParaRPr>
          </a:p>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为什么静态测试和 动态测试是一对对立统一体？</a:t>
            </a:r>
            <a:endParaRPr lang="en-US" altLang="zh-CN" sz="2000" dirty="0">
              <a:ea typeface="楷体"/>
            </a:endParaRPr>
          </a:p>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为什么说测试需求分析是测试计划、测试设计的基础？</a:t>
            </a:r>
            <a:endParaRPr lang="zh-CN" altLang="zh-CN" sz="2000" dirty="0">
              <a:ea typeface="楷体"/>
            </a:endParaRPr>
          </a:p>
        </p:txBody>
      </p:sp>
    </p:spTree>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实验：</a:t>
            </a:r>
            <a:r>
              <a:rPr lang="zh-CN" altLang="zh-CN" dirty="0"/>
              <a:t>完成一个简单的测试过程 </a:t>
            </a:r>
            <a:endParaRPr lang="zh-CN" altLang="en-US" dirty="0"/>
          </a:p>
        </p:txBody>
      </p:sp>
      <p:sp>
        <p:nvSpPr>
          <p:cNvPr id="4" name="文本框 3">
            <a:extLst>
              <a:ext uri="{FF2B5EF4-FFF2-40B4-BE49-F238E27FC236}">
                <a16:creationId xmlns:a16="http://schemas.microsoft.com/office/drawing/2014/main" id="{DC316930-9453-E4E1-7B74-90D8A88885F6}"/>
              </a:ext>
            </a:extLst>
          </p:cNvPr>
          <p:cNvSpPr txBox="1"/>
          <p:nvPr/>
        </p:nvSpPr>
        <p:spPr>
          <a:xfrm>
            <a:off x="904712" y="1375776"/>
            <a:ext cx="7103436" cy="2948179"/>
          </a:xfrm>
          <a:prstGeom prst="rect">
            <a:avLst/>
          </a:prstGeom>
          <a:noFill/>
        </p:spPr>
        <p:txBody>
          <a:bodyPr wrap="square">
            <a:spAutoFit/>
          </a:bodyPr>
          <a:lstStyle/>
          <a:p>
            <a:pPr marL="342900" lvl="0" indent="-342900" algn="l">
              <a:lnSpc>
                <a:spcPct val="150000"/>
              </a:lnSpc>
              <a:buFont typeface="+mj-ea"/>
              <a:buAutoNum type="circleNumDbPlain"/>
            </a:pPr>
            <a:r>
              <a:rPr lang="zh-CN" altLang="zh-CN" sz="1800" kern="100" dirty="0">
                <a:solidFill>
                  <a:srgbClr val="000000"/>
                </a:solidFill>
                <a:effectLst/>
                <a:latin typeface="Times New Roman" panose="02020603050405020304" pitchFamily="18" charset="0"/>
                <a:ea typeface="楷体" panose="02010609060101010101" pitchFamily="49" charset="-122"/>
              </a:rPr>
              <a:t>基于软件工程或其它课程开发的软件系统，选定</a:t>
            </a:r>
            <a:r>
              <a:rPr lang="en-US" altLang="zh-CN" sz="1800" kern="100" dirty="0">
                <a:solidFill>
                  <a:srgbClr val="000000"/>
                </a:solidFill>
                <a:effectLst/>
                <a:latin typeface="Times New Roman" panose="02020603050405020304" pitchFamily="18" charset="0"/>
                <a:ea typeface="楷体" panose="02010609060101010101" pitchFamily="49" charset="-122"/>
              </a:rPr>
              <a:t>1-2</a:t>
            </a:r>
            <a:r>
              <a:rPr lang="zh-CN" altLang="zh-CN" sz="1800" kern="100" dirty="0">
                <a:solidFill>
                  <a:srgbClr val="000000"/>
                </a:solidFill>
                <a:effectLst/>
                <a:latin typeface="Times New Roman" panose="02020603050405020304" pitchFamily="18" charset="0"/>
                <a:ea typeface="楷体" panose="02010609060101010101" pitchFamily="49" charset="-122"/>
              </a:rPr>
              <a:t>个功能模块。如果没有，就针对</a:t>
            </a:r>
            <a:r>
              <a:rPr lang="en-US" altLang="zh-CN" sz="1200" u="sng" kern="100" dirty="0">
                <a:solidFill>
                  <a:srgbClr val="0000FF"/>
                </a:solidFill>
                <a:effectLst/>
                <a:latin typeface="楷体" panose="02010609060101010101" pitchFamily="49" charset="-122"/>
                <a:ea typeface="宋体" panose="02010600030101010101" pitchFamily="2" charset="-122"/>
                <a:hlinkClick r:id="rId3"/>
              </a:rPr>
              <a:t>https://www.saucedemo.com/</a:t>
            </a:r>
            <a:r>
              <a:rPr lang="en-US" altLang="zh-CN" sz="1200" kern="100" dirty="0">
                <a:solidFill>
                  <a:srgbClr val="000000"/>
                </a:solidFill>
                <a:effectLst/>
                <a:latin typeface="楷体" panose="02010609060101010101" pitchFamily="49" charset="-122"/>
                <a:ea typeface="宋体" panose="02010600030101010101" pitchFamily="2" charset="-122"/>
              </a:rPr>
              <a:t> </a:t>
            </a:r>
            <a:r>
              <a:rPr lang="zh-CN" altLang="zh-CN" sz="1200" kern="100" dirty="0">
                <a:solidFill>
                  <a:srgbClr val="000000"/>
                </a:solidFill>
                <a:effectLst/>
                <a:latin typeface="Times New Roman" panose="02020603050405020304" pitchFamily="18" charset="0"/>
                <a:ea typeface="楷体" panose="02010609060101010101" pitchFamily="49" charset="-122"/>
              </a:rPr>
              <a:t>或 </a:t>
            </a:r>
            <a:r>
              <a:rPr lang="en-US" altLang="zh-CN" sz="1200" kern="100" dirty="0">
                <a:solidFill>
                  <a:srgbClr val="000000"/>
                </a:solidFill>
                <a:effectLst/>
                <a:latin typeface="Times New Roman" panose="02020603050405020304" pitchFamily="18" charset="0"/>
                <a:ea typeface="楷体" panose="02010609060101010101" pitchFamily="49" charset="-122"/>
              </a:rPr>
              <a:t>http://</a:t>
            </a:r>
            <a:r>
              <a:rPr lang="en-US" altLang="zh-CN" sz="1200" kern="100" dirty="0" err="1">
                <a:solidFill>
                  <a:srgbClr val="000000"/>
                </a:solidFill>
                <a:effectLst/>
                <a:latin typeface="Times New Roman" panose="02020603050405020304" pitchFamily="18" charset="0"/>
                <a:ea typeface="楷体" panose="02010609060101010101" pitchFamily="49" charset="-122"/>
              </a:rPr>
              <a:t>automationpractice.com</a:t>
            </a:r>
            <a:r>
              <a:rPr lang="en-US" altLang="zh-CN" sz="1200" kern="100" dirty="0">
                <a:solidFill>
                  <a:srgbClr val="000000"/>
                </a:solidFill>
                <a:effectLst/>
                <a:latin typeface="Times New Roman" panose="02020603050405020304" pitchFamily="18" charset="0"/>
                <a:ea typeface="楷体" panose="02010609060101010101" pitchFamily="49" charset="-122"/>
              </a:rPr>
              <a:t>/</a:t>
            </a:r>
            <a:r>
              <a:rPr lang="en-US" altLang="zh-CN" sz="1200" kern="100" dirty="0" err="1">
                <a:solidFill>
                  <a:srgbClr val="000000"/>
                </a:solidFill>
                <a:effectLst/>
                <a:latin typeface="Times New Roman" panose="02020603050405020304" pitchFamily="18" charset="0"/>
                <a:ea typeface="楷体" panose="02010609060101010101" pitchFamily="49" charset="-122"/>
              </a:rPr>
              <a:t>index.php</a:t>
            </a:r>
            <a:endParaRPr lang="zh-CN" altLang="zh-CN" sz="1200" kern="100" dirty="0">
              <a:effectLst/>
              <a:latin typeface="Times New Roman" panose="02020603050405020304" pitchFamily="18" charset="0"/>
              <a:ea typeface="宋体" panose="02010600030101010101" pitchFamily="2" charset="-122"/>
            </a:endParaRPr>
          </a:p>
          <a:p>
            <a:pPr marL="342900" lvl="0" indent="-342900" algn="l">
              <a:lnSpc>
                <a:spcPct val="150000"/>
              </a:lnSpc>
              <a:buFont typeface="+mj-ea"/>
              <a:buAutoNum type="circleNumDbPlain"/>
            </a:pPr>
            <a:r>
              <a:rPr lang="zh-CN" altLang="zh-CN" sz="1800" kern="100" dirty="0">
                <a:solidFill>
                  <a:srgbClr val="000000"/>
                </a:solidFill>
                <a:effectLst/>
                <a:latin typeface="Times New Roman" panose="02020603050405020304" pitchFamily="18" charset="0"/>
                <a:ea typeface="楷体" panose="02010609060101010101" pitchFamily="49" charset="-122"/>
              </a:rPr>
              <a:t>先做一些初步的功能测试·分析，如了解功能操作的路径、输入哪些数据？有哪些特殊、异常的数据或操作；</a:t>
            </a:r>
            <a:endParaRPr lang="zh-CN" altLang="zh-CN" sz="1800" kern="100" dirty="0">
              <a:effectLst/>
              <a:latin typeface="Times New Roman" panose="02020603050405020304" pitchFamily="18" charset="0"/>
              <a:ea typeface="宋体" panose="02010600030101010101" pitchFamily="2" charset="-122"/>
            </a:endParaRPr>
          </a:p>
          <a:p>
            <a:pPr marL="342900" lvl="0" indent="-342900" algn="l">
              <a:lnSpc>
                <a:spcPct val="150000"/>
              </a:lnSpc>
              <a:buFont typeface="+mj-ea"/>
              <a:buAutoNum type="circleNumDbPlain"/>
            </a:pPr>
            <a:r>
              <a:rPr lang="zh-CN" altLang="zh-CN" sz="1800" kern="100" dirty="0">
                <a:solidFill>
                  <a:srgbClr val="000000"/>
                </a:solidFill>
                <a:effectLst/>
                <a:latin typeface="Times New Roman" panose="02020603050405020304" pitchFamily="18" charset="0"/>
                <a:ea typeface="楷体" panose="02010609060101010101" pitchFamily="49" charset="-122"/>
              </a:rPr>
              <a:t>基于上述的分析，像用户使用产品操作软件，进行手工测试，发现缺陷并记录。</a:t>
            </a:r>
            <a:endParaRPr lang="zh-CN" altLang="zh-CN" sz="1800" kern="100" dirty="0">
              <a:effectLst/>
              <a:latin typeface="Times New Roman" panose="02020603050405020304" pitchFamily="18" charset="0"/>
              <a:ea typeface="宋体" panose="02010600030101010101" pitchFamily="2" charset="-122"/>
            </a:endParaRPr>
          </a:p>
          <a:p>
            <a:pPr marL="342900" lvl="0" indent="-342900" algn="l">
              <a:lnSpc>
                <a:spcPct val="150000"/>
              </a:lnSpc>
              <a:buFont typeface="+mj-ea"/>
              <a:buAutoNum type="circleNumDbPlain"/>
            </a:pPr>
            <a:r>
              <a:rPr lang="zh-CN" altLang="zh-CN" sz="1800" kern="100" dirty="0">
                <a:solidFill>
                  <a:srgbClr val="000000"/>
                </a:solidFill>
                <a:effectLst/>
                <a:latin typeface="Times New Roman" panose="02020603050405020304" pitchFamily="18" charset="0"/>
                <a:ea typeface="楷体" panose="02010609060101010101" pitchFamily="49" charset="-122"/>
              </a:rPr>
              <a:t>完成一个非规范的测试报告。</a:t>
            </a:r>
            <a:endParaRPr lang="zh-CN" altLang="zh-CN" sz="1800" kern="100" dirty="0">
              <a:effectLst/>
              <a:latin typeface="Times New Roman" panose="02020603050405020304" pitchFamily="18" charset="0"/>
              <a:ea typeface="宋体" panose="02010600030101010101" pitchFamily="2" charset="-122"/>
            </a:endParaRPr>
          </a:p>
        </p:txBody>
      </p:sp>
      <p:sp>
        <p:nvSpPr>
          <p:cNvPr id="2" name="文本框 1">
            <a:extLst>
              <a:ext uri="{FF2B5EF4-FFF2-40B4-BE49-F238E27FC236}">
                <a16:creationId xmlns:a16="http://schemas.microsoft.com/office/drawing/2014/main" id="{DCD042F1-A91C-EF49-4E33-4CE66918EBDB}"/>
              </a:ext>
            </a:extLst>
          </p:cNvPr>
          <p:cNvSpPr txBox="1"/>
          <p:nvPr/>
        </p:nvSpPr>
        <p:spPr>
          <a:xfrm>
            <a:off x="537328" y="923290"/>
            <a:ext cx="1883849" cy="369332"/>
          </a:xfrm>
          <a:prstGeom prst="rect">
            <a:avLst/>
          </a:prstGeom>
          <a:noFill/>
        </p:spPr>
        <p:txBody>
          <a:bodyPr wrap="none" rtlCol="0">
            <a:spAutoFit/>
          </a:bodyPr>
          <a:lstStyle/>
          <a:p>
            <a:r>
              <a:rPr kumimoji="1" lang="zh-CN" altLang="en-US" dirty="0"/>
              <a:t>详见教材</a:t>
            </a:r>
            <a:r>
              <a:rPr kumimoji="1" lang="en-US" altLang="zh-CN" dirty="0"/>
              <a:t>P40-P41</a:t>
            </a:r>
            <a:endParaRPr kumimoji="1" lang="zh-CN" altLang="en-US" dirty="0"/>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66039" y="223766"/>
            <a:ext cx="4424363" cy="614363"/>
          </a:xfrm>
        </p:spPr>
        <p:txBody>
          <a:bodyPr/>
          <a:lstStyle/>
          <a:p>
            <a:r>
              <a:rPr lang="zh-CN" altLang="en-US" dirty="0">
                <a:latin typeface="微软雅黑" panose="020B0503020204020204" pitchFamily="34" charset="-122"/>
                <a:ea typeface="微软雅黑" panose="020B0503020204020204" pitchFamily="34" charset="-122"/>
              </a:rPr>
              <a:t>什么是“质量” ？</a:t>
            </a:r>
            <a:endParaRPr lang="en-US" altLang="zh-CN" dirty="0">
              <a:latin typeface="微软雅黑" panose="020B0503020204020204" pitchFamily="34" charset="-122"/>
              <a:ea typeface="微软雅黑" panose="020B0503020204020204" pitchFamily="34" charset="-122"/>
            </a:endParaRPr>
          </a:p>
        </p:txBody>
      </p:sp>
      <p:pic>
        <p:nvPicPr>
          <p:cNvPr id="6" name="图片 5" descr="quality.png"/>
          <p:cNvPicPr>
            <a:picLocks noChangeAspect="1"/>
          </p:cNvPicPr>
          <p:nvPr/>
        </p:nvPicPr>
        <p:blipFill>
          <a:blip r:embed="rId3" cstate="print"/>
          <a:stretch>
            <a:fillRect/>
          </a:stretch>
        </p:blipFill>
        <p:spPr>
          <a:xfrm>
            <a:off x="4722337" y="838129"/>
            <a:ext cx="4025737" cy="3679509"/>
          </a:xfrm>
          <a:prstGeom prst="rect">
            <a:avLst/>
          </a:prstGeom>
        </p:spPr>
      </p:pic>
      <p:sp>
        <p:nvSpPr>
          <p:cNvPr id="3" name="文本框 2">
            <a:extLst>
              <a:ext uri="{FF2B5EF4-FFF2-40B4-BE49-F238E27FC236}">
                <a16:creationId xmlns:a16="http://schemas.microsoft.com/office/drawing/2014/main" id="{5E03FF45-55D1-6CCC-59AF-A1C0AD057F05}"/>
              </a:ext>
            </a:extLst>
          </p:cNvPr>
          <p:cNvSpPr txBox="1"/>
          <p:nvPr/>
        </p:nvSpPr>
        <p:spPr>
          <a:xfrm>
            <a:off x="536690" y="1319677"/>
            <a:ext cx="3921550" cy="2935868"/>
          </a:xfrm>
          <a:prstGeom prst="rect">
            <a:avLst/>
          </a:prstGeom>
          <a:solidFill>
            <a:schemeClr val="accent4">
              <a:lumMod val="20000"/>
              <a:lumOff val="80000"/>
            </a:schemeClr>
          </a:solidFill>
        </p:spPr>
        <p:txBody>
          <a:bodyPr wrap="square">
            <a:spAutoFit/>
          </a:bodyPr>
          <a:lstStyle/>
          <a:p>
            <a:pPr>
              <a:lnSpc>
                <a:spcPct val="150000"/>
              </a:lnSpc>
            </a:pPr>
            <a:r>
              <a:rPr lang="zh-CN" altLang="en-US" dirty="0">
                <a:latin typeface="KaiTi" panose="02010609060101010101" pitchFamily="49" charset="-122"/>
                <a:ea typeface="KaiTi" panose="02010609060101010101" pitchFamily="49" charset="-122"/>
              </a:rPr>
              <a:t>“质量的概念很难定义，因为它不仅是可见的，而且在体现它的作品中以某种方式被直觉地呈现出来。”</a:t>
            </a:r>
          </a:p>
          <a:p>
            <a:pPr>
              <a:lnSpc>
                <a:spcPct val="150000"/>
              </a:lnSpc>
            </a:pPr>
            <a:r>
              <a:rPr lang="zh-CN" altLang="en-US" dirty="0">
                <a:latin typeface="KaiTi" panose="02010609060101010101" pitchFamily="49" charset="-122"/>
                <a:ea typeface="KaiTi" panose="02010609060101010101" pitchFamily="49" charset="-122"/>
              </a:rPr>
              <a:t>质量与大众的审美、品味或风格无关;与地位、体面或奢华无关。相反，它是在一种接受、得体和克制的气氛中显露出来的</a:t>
            </a:r>
          </a:p>
        </p:txBody>
      </p:sp>
    </p:spTree>
    <p:extLst>
      <p:ext uri="{BB962C8B-B14F-4D97-AF65-F5344CB8AC3E}">
        <p14:creationId xmlns:p14="http://schemas.microsoft.com/office/powerpoint/2010/main" val="2408433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A5NDI2ZWFiMmI1OWE2N2QwMWFkNmFlNWQxNGI5MDg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2-软件测试基本概念-STMT-2022.pptx" id="{D3280F6E-F792-479D-B911-BC67FE46B440}" vid="{2D1927F6-31E8-418D-B485-93F42480FCF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山东大学</Template>
  <TotalTime>21</TotalTime>
  <Words>5385</Words>
  <Application>Microsoft Office PowerPoint</Application>
  <PresentationFormat>全屏显示(16:9)</PresentationFormat>
  <Paragraphs>625</Paragraphs>
  <Slides>86</Slides>
  <Notes>68</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86</vt:i4>
      </vt:variant>
    </vt:vector>
  </HeadingPairs>
  <TitlesOfParts>
    <vt:vector size="113" baseType="lpstr">
      <vt:lpstr>-apple-system</vt:lpstr>
      <vt:lpstr>inherit</vt:lpstr>
      <vt:lpstr>var(--nova-font-family-sans-serif)</vt:lpstr>
      <vt:lpstr>Yuanti SC</vt:lpstr>
      <vt:lpstr>等线 Light</vt:lpstr>
      <vt:lpstr>华文楷体</vt:lpstr>
      <vt:lpstr>KaiTi</vt:lpstr>
      <vt:lpstr>KaiTi</vt:lpstr>
      <vt:lpstr>楷体_GB2312</vt:lpstr>
      <vt:lpstr>思源黑体</vt:lpstr>
      <vt:lpstr>思源黑体 Bold</vt:lpstr>
      <vt:lpstr>思源黑体 CN Normal</vt:lpstr>
      <vt:lpstr>思源黑体 Medium</vt:lpstr>
      <vt:lpstr>宋体</vt:lpstr>
      <vt:lpstr>宋体</vt:lpstr>
      <vt:lpstr>微软雅黑</vt:lpstr>
      <vt:lpstr>微软雅黑</vt:lpstr>
      <vt:lpstr>微软雅黑 Light</vt:lpstr>
      <vt:lpstr>Arial</vt:lpstr>
      <vt:lpstr>Arial Black</vt:lpstr>
      <vt:lpstr>Arial Narrow</vt:lpstr>
      <vt:lpstr>Calibri</vt:lpstr>
      <vt:lpstr>Roboto</vt:lpstr>
      <vt:lpstr>Tahoma</vt:lpstr>
      <vt:lpstr>Times New Roman</vt:lpstr>
      <vt:lpstr>Wingdings</vt:lpstr>
      <vt:lpstr>Office 主题​​</vt:lpstr>
      <vt:lpstr>软件测试方法和技术</vt:lpstr>
      <vt:lpstr>第1章回顾</vt:lpstr>
      <vt:lpstr>PowerPoint 演示文稿</vt:lpstr>
      <vt:lpstr>2.1 软件缺陷</vt:lpstr>
      <vt:lpstr>缺陷是质量的对立面</vt:lpstr>
      <vt:lpstr>PowerPoint 演示文稿</vt:lpstr>
      <vt:lpstr>PowerPoint 演示文稿</vt:lpstr>
      <vt:lpstr>什么是“质量” ？</vt:lpstr>
      <vt:lpstr>什么是“质量” ？</vt:lpstr>
      <vt:lpstr>质量 =品牌 =客户满意度</vt:lpstr>
      <vt:lpstr>软件质量 的内涵</vt:lpstr>
      <vt:lpstr>高质量软件标准体系</vt:lpstr>
      <vt:lpstr>产品质量的标准</vt:lpstr>
      <vt:lpstr>软件质量特征 (ISO 9126)</vt:lpstr>
      <vt:lpstr>ISO 9126 软件质量三层模型</vt:lpstr>
      <vt:lpstr>Boehm软件质量模型</vt:lpstr>
      <vt:lpstr>最新质量标准：ISO25000系列</vt:lpstr>
      <vt:lpstr>内部质量外部质量使用质量</vt:lpstr>
      <vt:lpstr>内部度量</vt:lpstr>
      <vt:lpstr>产品质量模型</vt:lpstr>
      <vt:lpstr>使用质量模型</vt:lpstr>
      <vt:lpstr>示例：Web Portal的使用的质量</vt:lpstr>
      <vt:lpstr>PowerPoint 演示文稿</vt:lpstr>
      <vt:lpstr>First Bug</vt:lpstr>
      <vt:lpstr>缺陷 – Defect, Bug</vt:lpstr>
      <vt:lpstr>软件缺陷</vt:lpstr>
      <vt:lpstr>软件缺陷的现象</vt:lpstr>
      <vt:lpstr>2.1.3 软件缺陷的判断准则</vt:lpstr>
      <vt:lpstr>PowerPoint 演示文稿</vt:lpstr>
      <vt:lpstr>2.1.5 软件缺陷的构成 </vt:lpstr>
      <vt:lpstr>软件缺陷在不同阶段的分布 </vt:lpstr>
      <vt:lpstr>2.1.6 修复软件缺陷的成本</vt:lpstr>
      <vt:lpstr>2.2 软件测试的分类</vt:lpstr>
      <vt:lpstr>软件测试的分类</vt:lpstr>
      <vt:lpstr>不同维度的分类</vt:lpstr>
      <vt:lpstr>软件测试方式</vt:lpstr>
      <vt:lpstr>静态测试 vs. 动态测试</vt:lpstr>
      <vt:lpstr>主动测试 vs. 被动测试</vt:lpstr>
      <vt:lpstr>手工测试 vs.  自动化测试</vt:lpstr>
      <vt:lpstr>基于脚本的测试 vs.  探索式测试</vt:lpstr>
      <vt:lpstr>2.3 静态测试和动态测试</vt:lpstr>
      <vt:lpstr>静态测试</vt:lpstr>
      <vt:lpstr>2.3.1 产品评审</vt:lpstr>
      <vt:lpstr>需求评审解决的问题</vt:lpstr>
      <vt:lpstr>需求评审的标准</vt:lpstr>
      <vt:lpstr>如何做好需求评审？</vt:lpstr>
      <vt:lpstr>设计评审</vt:lpstr>
      <vt:lpstr>设计评审解决的问题</vt:lpstr>
      <vt:lpstr>2.3.2 静态分析</vt:lpstr>
      <vt:lpstr>静态分析分为两种情况</vt:lpstr>
      <vt:lpstr>代码静态分析</vt:lpstr>
      <vt:lpstr>2.3.3 验证与确认（V&amp;V）</vt:lpstr>
      <vt:lpstr>验证和确认</vt:lpstr>
      <vt:lpstr>2.4 主动测试 vs. 被动测试</vt:lpstr>
      <vt:lpstr>实例：在线测试(Product-in Testing)</vt:lpstr>
      <vt:lpstr>2.5 黑盒测试方法和白盒测试</vt:lpstr>
      <vt:lpstr>小结</vt:lpstr>
      <vt:lpstr>2.6 软件测试层次</vt:lpstr>
      <vt:lpstr>软件测试4个层次</vt:lpstr>
      <vt:lpstr>不同测试层次的任务</vt:lpstr>
      <vt:lpstr>单元测试</vt:lpstr>
      <vt:lpstr>示例</vt:lpstr>
      <vt:lpstr>集成测试</vt:lpstr>
      <vt:lpstr>持续集成、持续测试</vt:lpstr>
      <vt:lpstr>示例</vt:lpstr>
      <vt:lpstr>系统功能测试</vt:lpstr>
      <vt:lpstr>系统非功能性测试</vt:lpstr>
      <vt:lpstr>验收测试</vt:lpstr>
      <vt:lpstr>α、β测试 &amp;在线测试</vt:lpstr>
      <vt:lpstr>2.7 软件测试工作范畴</vt:lpstr>
      <vt:lpstr>软件测试自身工作流程</vt:lpstr>
      <vt:lpstr>测试需求分析</vt:lpstr>
      <vt:lpstr>软件测试策略</vt:lpstr>
      <vt:lpstr>测试计划</vt:lpstr>
      <vt:lpstr>测试设计</vt:lpstr>
      <vt:lpstr>测试用例</vt:lpstr>
      <vt:lpstr>测试执行</vt:lpstr>
      <vt:lpstr>基于脚本的测试</vt:lpstr>
      <vt:lpstr>PowerPoint 演示文稿</vt:lpstr>
      <vt:lpstr>基于脚本的测试 vs.  探索式测试</vt:lpstr>
      <vt:lpstr>PowerPoint 演示文稿</vt:lpstr>
      <vt:lpstr>测试结果和过程评估</vt:lpstr>
      <vt:lpstr>本章小结</vt:lpstr>
      <vt:lpstr>作业</vt:lpstr>
      <vt:lpstr>思考题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软件测试方法和技术</dc:title>
  <dc:creator>8613708933075</dc:creator>
  <cp:lastModifiedBy>8613708933075</cp:lastModifiedBy>
  <cp:revision>3</cp:revision>
  <dcterms:created xsi:type="dcterms:W3CDTF">2024-02-27T10:49:00Z</dcterms:created>
  <dcterms:modified xsi:type="dcterms:W3CDTF">2024-02-28T08:41:43Z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426427AD8D144D0396529E473195E768</vt:lpwstr>
  </property>
</Properties>
</file>